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9" r:id="rId3"/>
    <p:sldId id="287" r:id="rId4"/>
    <p:sldId id="260" r:id="rId5"/>
    <p:sldId id="286" r:id="rId6"/>
    <p:sldId id="282" r:id="rId7"/>
    <p:sldId id="288" r:id="rId8"/>
    <p:sldId id="289" r:id="rId9"/>
    <p:sldId id="290" r:id="rId10"/>
    <p:sldId id="291" r:id="rId11"/>
    <p:sldId id="292" r:id="rId12"/>
    <p:sldId id="280" r:id="rId13"/>
    <p:sldId id="281" r:id="rId14"/>
  </p:sldIdLst>
  <p:sldSz cx="9144000" cy="6858000" type="screen4x3"/>
  <p:notesSz cx="6858000" cy="9144000"/>
  <p:embeddedFontLst>
    <p:embeddedFont>
      <p:font typeface="Shadows Into Light" panose="020B0604020202020204" charset="-18"/>
      <p:regular r:id="rId16"/>
    </p:embeddedFont>
    <p:embeddedFont>
      <p:font typeface="Varela Round" panose="020B0604020202020204" charset="-79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D4D6A7-83DF-48C6-B545-DAF9064913AD}">
  <a:tblStyle styleId="{38D4D6A7-83DF-48C6-B545-DAF90649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1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59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7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78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0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5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0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0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47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8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52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02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83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15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Google Shape;122;p2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75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17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83" r:id="rId9"/>
    <p:sldLayoutId id="2147483684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lidemodel.com" TargetMode="External"/><Relationship Id="rId4" Type="http://schemas.openxmlformats.org/officeDocument/2006/relationships/hyperlink" Target="http://www.pixede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Przewidywanie oceny filmu na podstawie grających aktorów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229888" y="651440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 flipV="1">
            <a:off x="1219200" y="4311063"/>
            <a:ext cx="6909900" cy="67930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6248400" y="100442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3048001" y="4345028"/>
            <a:ext cx="2819400" cy="912772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685800" y="563880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2" y="1981200"/>
            <a:ext cx="7621032" cy="40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6000" b="1" dirty="0" smtClean="0">
                <a:solidFill>
                  <a:srgbClr val="AACF20"/>
                </a:solidFill>
              </a:rPr>
              <a:t>SVM</a:t>
            </a:r>
            <a:endParaRPr sz="6000" b="1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l-PL" sz="2800" dirty="0" err="1" smtClean="0"/>
              <a:t>Support</a:t>
            </a:r>
            <a:r>
              <a:rPr lang="pl-PL" sz="2800" dirty="0" smtClean="0"/>
              <a:t> </a:t>
            </a:r>
            <a:r>
              <a:rPr lang="pl-PL" sz="2800" dirty="0" err="1"/>
              <a:t>Vector</a:t>
            </a:r>
            <a:r>
              <a:rPr lang="pl-PL" sz="2800" dirty="0"/>
              <a:t> </a:t>
            </a:r>
            <a:r>
              <a:rPr lang="pl-PL" sz="2800" dirty="0" err="1" smtClean="0"/>
              <a:t>Classification</a:t>
            </a:r>
            <a:endParaRPr lang="pl-PL" sz="2800" dirty="0" smtClean="0"/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Wstępna implementacja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Brak implementacji </a:t>
            </a:r>
            <a:r>
              <a:rPr lang="pl-PL" sz="2800" dirty="0" err="1" smtClean="0">
                <a:latin typeface="Shadows Into Light" panose="020B0604020202020204" charset="0"/>
              </a:rPr>
              <a:t>GridSearch</a:t>
            </a:r>
            <a:endParaRPr lang="pl-PL" sz="2800" dirty="0">
              <a:latin typeface="Shadows Into Light" panose="020B0604020202020204" charset="0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Dotychczasowy uśrednione </a:t>
            </a:r>
            <a:r>
              <a:rPr lang="pl-PL" sz="2800" dirty="0" err="1" smtClean="0">
                <a:latin typeface="Shadows Into Light" panose="020B0604020202020204" charset="0"/>
              </a:rPr>
              <a:t>Accuracy</a:t>
            </a:r>
            <a:r>
              <a:rPr lang="pl-PL" sz="2800" dirty="0" smtClean="0">
                <a:latin typeface="Shadows Into Light" panose="020B0604020202020204" charset="0"/>
              </a:rPr>
              <a:t>: 0.448</a:t>
            </a:r>
            <a:endParaRPr lang="pl-PL" sz="2800"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 smtClean="0"/>
              <a:t>Backgrounds </a:t>
            </a:r>
            <a:r>
              <a:rPr lang="en" sz="2400" dirty="0"/>
              <a:t>by </a:t>
            </a:r>
            <a:r>
              <a:rPr lang="en" u="sng" dirty="0" smtClean="0">
                <a:hlinkClick r:id="rId4"/>
              </a:rPr>
              <a:t>Pixeden</a:t>
            </a:r>
            <a:endParaRPr lang="pl-PL" u="sng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b="1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 featured by </a:t>
            </a:r>
            <a:r>
              <a:rPr lang="en-US" b="1" u="sng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5"/>
              </a:rPr>
              <a:t>http://slidemodel.com</a:t>
            </a:r>
            <a:endParaRPr lang="en-US" dirty="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990600"/>
            <a:ext cx="7543800" cy="2081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AACF20"/>
                </a:solidFill>
              </a:rPr>
              <a:t>1.</a:t>
            </a:r>
            <a:r>
              <a:rPr lang="pl-PL" sz="6000" dirty="0" smtClean="0">
                <a:solidFill>
                  <a:srgbClr val="AACF20"/>
                </a:solidFill>
              </a:rPr>
              <a:t>Ponowna Ekstrakcja danych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3276600"/>
            <a:ext cx="74676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239;p48"/>
          <p:cNvSpPr/>
          <p:nvPr/>
        </p:nvSpPr>
        <p:spPr>
          <a:xfrm>
            <a:off x="1253600" y="4921441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0;p48"/>
          <p:cNvSpPr/>
          <p:nvPr/>
        </p:nvSpPr>
        <p:spPr>
          <a:xfrm>
            <a:off x="1071910" y="3217510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" name="Google Shape;242;p48"/>
          <p:cNvSpPr/>
          <p:nvPr/>
        </p:nvSpPr>
        <p:spPr>
          <a:xfrm>
            <a:off x="1770718" y="5296468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51;p48"/>
          <p:cNvSpPr txBox="1"/>
          <p:nvPr/>
        </p:nvSpPr>
        <p:spPr>
          <a:xfrm>
            <a:off x="1093225" y="4091595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0" i="0" u="none" strike="noStrike" cap="none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Producer</a:t>
            </a:r>
            <a:endParaRPr sz="2400" b="0" i="0" u="none" strike="noStrike" cap="none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9" name="Google Shape;258;p48"/>
          <p:cNvSpPr/>
          <p:nvPr/>
        </p:nvSpPr>
        <p:spPr>
          <a:xfrm>
            <a:off x="1647519" y="3332548"/>
            <a:ext cx="548889" cy="6586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3;p48"/>
          <p:cNvSpPr/>
          <p:nvPr/>
        </p:nvSpPr>
        <p:spPr>
          <a:xfrm>
            <a:off x="6582491" y="494181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44;p48"/>
          <p:cNvSpPr/>
          <p:nvPr/>
        </p:nvSpPr>
        <p:spPr>
          <a:xfrm>
            <a:off x="6400800" y="323788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46;p48"/>
          <p:cNvSpPr/>
          <p:nvPr/>
        </p:nvSpPr>
        <p:spPr>
          <a:xfrm>
            <a:off x="7099607" y="531684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52;p48"/>
          <p:cNvSpPr txBox="1"/>
          <p:nvPr/>
        </p:nvSpPr>
        <p:spPr>
          <a:xfrm>
            <a:off x="6457230" y="439254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  <a:latin typeface="Shadows Into Light"/>
                <a:sym typeface="Shadows Into Light"/>
              </a:rPr>
              <a:t>Gatunek</a:t>
            </a:r>
            <a:endParaRPr dirty="0">
              <a:sym typeface="Shadows Into Light"/>
            </a:endParaRPr>
          </a:p>
        </p:txBody>
      </p:sp>
      <p:sp>
        <p:nvSpPr>
          <p:cNvPr id="14" name="Google Shape;259;p48"/>
          <p:cNvSpPr/>
          <p:nvPr/>
        </p:nvSpPr>
        <p:spPr>
          <a:xfrm>
            <a:off x="6900890" y="3594249"/>
            <a:ext cx="770118" cy="737185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990600"/>
            <a:ext cx="7543800" cy="2081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AACF20"/>
                </a:solidFill>
              </a:rPr>
              <a:t>1.</a:t>
            </a:r>
            <a:r>
              <a:rPr lang="pl-PL" sz="6000" dirty="0" smtClean="0">
                <a:solidFill>
                  <a:srgbClr val="AACF20"/>
                </a:solidFill>
              </a:rPr>
              <a:t>Ponowna Ekstrakcja danych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2971800" y="3167494"/>
            <a:ext cx="74676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sz="4400" dirty="0" smtClean="0">
                <a:latin typeface="Shadows Into Light" panose="020B0604020202020204" charset="0"/>
              </a:rPr>
              <a:t>Iłość danych</a:t>
            </a:r>
            <a:endParaRPr lang="en-US" sz="4400" dirty="0" smtClean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252;p48"/>
          <p:cNvSpPr txBox="1"/>
          <p:nvPr/>
        </p:nvSpPr>
        <p:spPr>
          <a:xfrm>
            <a:off x="6457230" y="439254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  <a:latin typeface="Shadows Into Light"/>
                <a:sym typeface="Shadows Into Light"/>
              </a:rPr>
              <a:t>Gatunek</a:t>
            </a:r>
            <a:endParaRPr dirty="0">
              <a:sym typeface="Shadows Into Light"/>
            </a:endParaRPr>
          </a:p>
        </p:txBody>
      </p:sp>
      <p:sp>
        <p:nvSpPr>
          <p:cNvPr id="14" name="Google Shape;259;p48"/>
          <p:cNvSpPr/>
          <p:nvPr/>
        </p:nvSpPr>
        <p:spPr>
          <a:xfrm>
            <a:off x="6900890" y="3594249"/>
            <a:ext cx="770118" cy="737185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12;p53"/>
          <p:cNvSpPr/>
          <p:nvPr/>
        </p:nvSpPr>
        <p:spPr>
          <a:xfrm>
            <a:off x="1133421" y="3962841"/>
            <a:ext cx="2517600" cy="1766700"/>
          </a:xfrm>
          <a:prstGeom prst="homePlate">
            <a:avLst>
              <a:gd name="adj" fmla="val 30129"/>
            </a:avLst>
          </a:prstGeom>
          <a:solidFill>
            <a:srgbClr val="F9AC08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2400" dirty="0">
                <a:solidFill>
                  <a:schemeClr val="bg1"/>
                </a:solidFill>
              </a:rPr>
              <a:t>45573</a:t>
            </a:r>
          </a:p>
        </p:txBody>
      </p:sp>
      <p:sp>
        <p:nvSpPr>
          <p:cNvPr id="16" name="Google Shape;313;p53"/>
          <p:cNvSpPr/>
          <p:nvPr/>
        </p:nvSpPr>
        <p:spPr>
          <a:xfrm>
            <a:off x="3316767" y="3962841"/>
            <a:ext cx="2566200" cy="1766700"/>
          </a:xfrm>
          <a:prstGeom prst="chevron">
            <a:avLst>
              <a:gd name="adj" fmla="val 29853"/>
            </a:avLst>
          </a:prstGeom>
          <a:solidFill>
            <a:srgbClr val="01ABCF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2400" dirty="0">
                <a:solidFill>
                  <a:schemeClr val="bg1"/>
                </a:solidFill>
              </a:rPr>
              <a:t>5345</a:t>
            </a:r>
            <a:endParaRPr sz="2400" dirty="0">
              <a:solidFill>
                <a:schemeClr val="bg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7" name="Google Shape;314;p53"/>
          <p:cNvSpPr/>
          <p:nvPr/>
        </p:nvSpPr>
        <p:spPr>
          <a:xfrm>
            <a:off x="5548530" y="3962841"/>
            <a:ext cx="2566200" cy="1766700"/>
          </a:xfrm>
          <a:prstGeom prst="chevron">
            <a:avLst>
              <a:gd name="adj" fmla="val 29853"/>
            </a:avLst>
          </a:prstGeom>
          <a:solidFill>
            <a:srgbClr val="AACF20"/>
          </a:solidFill>
          <a:ln w="9525" cap="flat" cmpd="sng">
            <a:solidFill>
              <a:srgbClr val="50567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3971</a:t>
            </a:r>
            <a:endParaRPr sz="2400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5117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2286000" y="3733800"/>
            <a:ext cx="60198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sz="2400" dirty="0" smtClean="0"/>
              <a:t>Dane zostały równomierne podzielone według ocen każdego z filmów przed </a:t>
            </a:r>
            <a:r>
              <a:rPr lang="pl-PL" sz="2400" dirty="0" err="1" smtClean="0"/>
              <a:t>kroswalidacją</a:t>
            </a:r>
            <a:r>
              <a:rPr lang="pl-PL" sz="2400" dirty="0"/>
              <a:t>.</a:t>
            </a:r>
            <a:endParaRPr sz="2400" dirty="0"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169;p39"/>
          <p:cNvSpPr txBox="1">
            <a:spLocks/>
          </p:cNvSpPr>
          <p:nvPr/>
        </p:nvSpPr>
        <p:spPr>
          <a:xfrm>
            <a:off x="609600" y="1371600"/>
            <a:ext cx="354069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l-PL" sz="6600" dirty="0" smtClean="0">
                <a:solidFill>
                  <a:srgbClr val="AACF20"/>
                </a:solidFill>
                <a:latin typeface="Shadows Into Light" panose="020B0604020202020204" charset="0"/>
              </a:rPr>
              <a:t>Podział danych</a:t>
            </a:r>
            <a:endParaRPr lang="pl-PL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l-PL" sz="3600" b="1" dirty="0"/>
              <a:t>k-</a:t>
            </a:r>
            <a:r>
              <a:rPr lang="pl-PL" sz="3600" b="1" dirty="0" err="1"/>
              <a:t>Fold</a:t>
            </a:r>
            <a:r>
              <a:rPr lang="pl-PL" sz="3600" b="1" dirty="0"/>
              <a:t> Cross-</a:t>
            </a:r>
            <a:r>
              <a:rPr lang="pl-PL" sz="3600" b="1" dirty="0" err="1"/>
              <a:t>Validation</a:t>
            </a:r>
            <a:endParaRPr lang="pl-PL" sz="3600" b="1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Prostokąt 3"/>
          <p:cNvSpPr/>
          <p:nvPr/>
        </p:nvSpPr>
        <p:spPr>
          <a:xfrm>
            <a:off x="4599432" y="2211288"/>
            <a:ext cx="3429000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76200" lvl="0" indent="0" algn="ctr">
              <a:buNone/>
            </a:pPr>
            <a:r>
              <a:rPr lang="pl-PL" sz="2000" dirty="0" smtClean="0"/>
              <a:t>Zbiory zostały podzielone na k oraz k-1 części</a:t>
            </a:r>
          </a:p>
          <a:p>
            <a:pPr marL="76200" lvl="0" indent="0" algn="ctr">
              <a:buNone/>
            </a:pPr>
            <a:endParaRPr lang="pl-PL" sz="2000" dirty="0"/>
          </a:p>
          <a:p>
            <a:pPr marL="76200" algn="ctr"/>
            <a:r>
              <a:rPr lang="pl-PL" sz="2000" dirty="0" smtClean="0"/>
              <a:t>C</a:t>
            </a:r>
            <a:r>
              <a:rPr lang="pl-PL" sz="2000" dirty="0" smtClean="0"/>
              <a:t>ross-</a:t>
            </a:r>
            <a:r>
              <a:rPr lang="pl-PL" sz="2000" dirty="0" err="1"/>
              <a:t>V</a:t>
            </a:r>
            <a:r>
              <a:rPr lang="pl-PL" sz="2000" dirty="0" err="1" smtClean="0"/>
              <a:t>alidation</a:t>
            </a:r>
            <a:r>
              <a:rPr lang="pl-PL" sz="2000" dirty="0" smtClean="0"/>
              <a:t> for k=10</a:t>
            </a:r>
            <a:endParaRPr lang="pl-PL" sz="2000" dirty="0"/>
          </a:p>
        </p:txBody>
      </p:sp>
      <p:pic>
        <p:nvPicPr>
          <p:cNvPr id="1026" name="Picture 2" descr="Znalezione obrazy dla zapytania 10fold 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0" y="2229544"/>
            <a:ext cx="3425825" cy="29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14400" y="1308373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5400" b="1" dirty="0">
                <a:solidFill>
                  <a:srgbClr val="00B050"/>
                </a:solidFill>
                <a:latin typeface="Varela Round" panose="020B0604020202020204" charset="-79"/>
                <a:cs typeface="Varela Round" panose="020B0604020202020204" charset="-79"/>
              </a:rPr>
              <a:t>Cross-</a:t>
            </a:r>
            <a:r>
              <a:rPr lang="pl-PL" sz="5400" b="1" dirty="0" err="1">
                <a:solidFill>
                  <a:srgbClr val="00B050"/>
                </a:solidFill>
                <a:latin typeface="Varela Round" panose="020B0604020202020204" charset="-79"/>
                <a:cs typeface="Varela Round" panose="020B0604020202020204" charset="-79"/>
              </a:rPr>
              <a:t>Validation</a:t>
            </a:r>
            <a:r>
              <a:rPr lang="pl-PL" sz="5400" b="1" dirty="0">
                <a:solidFill>
                  <a:srgbClr val="00B050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pl-PL" sz="5400" b="1" dirty="0" err="1">
                <a:solidFill>
                  <a:srgbClr val="00B050"/>
                </a:solidFill>
                <a:latin typeface="Varela Round" panose="020B0604020202020204" charset="-79"/>
                <a:cs typeface="Varela Round" panose="020B0604020202020204" charset="-79"/>
              </a:rPr>
              <a:t>score</a:t>
            </a:r>
            <a:endParaRPr sz="5400" b="1" dirty="0">
              <a:solidFill>
                <a:srgbClr val="00B05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4876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3600" dirty="0" smtClean="0">
                <a:latin typeface="Shadows Into Light" panose="020B0604020202020204" charset="0"/>
              </a:rPr>
              <a:t>Najniższy: 0.439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3600" dirty="0" smtClean="0">
                <a:latin typeface="Shadows Into Light" panose="020B0604020202020204" charset="0"/>
              </a:rPr>
              <a:t>Najwyższy: 0.465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3600" dirty="0" smtClean="0">
                <a:latin typeface="Shadows Into Light" panose="020B0604020202020204" charset="0"/>
              </a:rPr>
              <a:t>Średnie: 0.45</a:t>
            </a: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697263" y="167235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>
                <a:solidFill>
                  <a:srgbClr val="FFD966"/>
                </a:solidFill>
              </a:rPr>
              <a:t>Iłość klas = 5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0.39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1981200"/>
            <a:ext cx="4207042" cy="3143796"/>
          </a:xfrm>
          <a:prstGeom prst="rect">
            <a:avLst/>
          </a:prstGeom>
        </p:spPr>
      </p:pic>
      <p:sp>
        <p:nvSpPr>
          <p:cNvPr id="15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5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 smtClean="0">
                <a:solidFill>
                  <a:srgbClr val="FFD966"/>
                </a:solidFill>
              </a:rPr>
              <a:t>Iłość klas = 4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0.45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3894715" cy="2943530"/>
          </a:xfrm>
          <a:prstGeom prst="rect">
            <a:avLst/>
          </a:prstGeom>
        </p:spPr>
      </p:pic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25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 smtClean="0">
                <a:solidFill>
                  <a:srgbClr val="FFD966"/>
                </a:solidFill>
              </a:rPr>
              <a:t>Iłość klas = 4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0.51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790"/>
            <a:ext cx="4124123" cy="3088175"/>
          </a:xfrm>
          <a:prstGeom prst="rect">
            <a:avLst/>
          </a:prstGeom>
        </p:spPr>
      </p:pic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95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238</Words>
  <Application>Microsoft Office PowerPoint</Application>
  <PresentationFormat>Pokaz na ekranie (4:3)</PresentationFormat>
  <Paragraphs>70</Paragraphs>
  <Slides>13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Shadows Into Light</vt:lpstr>
      <vt:lpstr>Arial</vt:lpstr>
      <vt:lpstr>Varela Round</vt:lpstr>
      <vt:lpstr>Trinculo template</vt:lpstr>
      <vt:lpstr>Przewidywanie oceny filmu na podstawie grających aktorów</vt:lpstr>
      <vt:lpstr>1.Ponowna Ekstrakcja danych</vt:lpstr>
      <vt:lpstr>1.Ponowna Ekstrakcja danych</vt:lpstr>
      <vt:lpstr>Prezentacja programu PowerPoint</vt:lpstr>
      <vt:lpstr>k-Fold Cross-Validation</vt:lpstr>
      <vt:lpstr>Cross-Validation score</vt:lpstr>
      <vt:lpstr>3. kNN</vt:lpstr>
      <vt:lpstr>3. kNN</vt:lpstr>
      <vt:lpstr>3. kNN</vt:lpstr>
      <vt:lpstr>3. kNN</vt:lpstr>
      <vt:lpstr>SVM</vt:lpstr>
      <vt:lpstr>Thanks!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oceny filmu na podstawie grających aktorów</dc:title>
  <cp:lastModifiedBy>Karol</cp:lastModifiedBy>
  <cp:revision>29</cp:revision>
  <dcterms:modified xsi:type="dcterms:W3CDTF">2019-04-23T22:16:57Z</dcterms:modified>
</cp:coreProperties>
</file>