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1"/>
  </p:sldMasterIdLst>
  <p:notesMasterIdLst>
    <p:notesMasterId r:id="rId14"/>
  </p:notesMasterIdLst>
  <p:sldIdLst>
    <p:sldId id="256" r:id="rId2"/>
    <p:sldId id="259" r:id="rId3"/>
    <p:sldId id="287" r:id="rId4"/>
    <p:sldId id="260" r:id="rId5"/>
    <p:sldId id="286" r:id="rId6"/>
    <p:sldId id="282" r:id="rId7"/>
    <p:sldId id="288" r:id="rId8"/>
    <p:sldId id="289" r:id="rId9"/>
    <p:sldId id="290" r:id="rId10"/>
    <p:sldId id="291" r:id="rId11"/>
    <p:sldId id="280" r:id="rId12"/>
    <p:sldId id="281" r:id="rId13"/>
  </p:sldIdLst>
  <p:sldSz cx="9144000" cy="6858000" type="screen4x3"/>
  <p:notesSz cx="6858000" cy="9144000"/>
  <p:embeddedFontLst>
    <p:embeddedFont>
      <p:font typeface="Shadows Into Light" panose="020B0604020202020204" charset="0"/>
      <p:regular r:id="rId15"/>
    </p:embeddedFont>
    <p:embeddedFont>
      <p:font typeface="Varela Round" panose="020B0604020202020204" charset="-79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8D4D6A7-83DF-48C6-B545-DAF9064913AD}">
  <a:tblStyle styleId="{38D4D6A7-83DF-48C6-B545-DAF9064913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58594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772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602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15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 smtClean="0"/>
              <a:t>Kompletność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wszystkie</a:t>
            </a:r>
            <a:r>
              <a:rPr lang="en-US" baseline="0" dirty="0" smtClean="0"/>
              <a:t> filmy w </a:t>
            </a:r>
            <a:r>
              <a:rPr lang="en-US" baseline="0" dirty="0" err="1" smtClean="0"/>
              <a:t>tym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zbiorze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posiadają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wszystkie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informacje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odnoiśnie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kategorii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których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rozpatrzywane</a:t>
            </a:r>
            <a:r>
              <a:rPr lang="en-US" baseline="0" dirty="0" smtClean="0"/>
              <a:t> np. </a:t>
            </a:r>
            <a:r>
              <a:rPr lang="en-US" baseline="0" dirty="0" err="1" smtClean="0"/>
              <a:t>Rok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publikacji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trwalość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budżet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itd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2.  </a:t>
            </a:r>
            <a:r>
              <a:rPr lang="en-US" baseline="0" dirty="0" err="1" smtClean="0"/>
              <a:t>Iłość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mówi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sobie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cały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zbiór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zajmuję</a:t>
            </a:r>
            <a:r>
              <a:rPr lang="en-US" baseline="0" dirty="0" smtClean="0"/>
              <a:t> 220 MB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3.  </a:t>
            </a:r>
            <a:r>
              <a:rPr lang="en-US" baseline="0" dirty="0" err="1" smtClean="0"/>
              <a:t>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realizujemy</a:t>
            </a:r>
            <a:r>
              <a:rPr lang="en-US" baseline="0" dirty="0" smtClean="0"/>
              <a:t> problem </a:t>
            </a:r>
            <a:r>
              <a:rPr lang="en-US" baseline="0" dirty="0" err="1" smtClean="0"/>
              <a:t>klasyfikacji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koniecznym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było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wybranie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zróznicowanych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zakresie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rozpatrzywanych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kategorii</a:t>
            </a:r>
            <a:endParaRPr lang="en-US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309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 smtClean="0"/>
              <a:t>Kompletność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wszystkie</a:t>
            </a:r>
            <a:r>
              <a:rPr lang="en-US" baseline="0" dirty="0" smtClean="0"/>
              <a:t> filmy w </a:t>
            </a:r>
            <a:r>
              <a:rPr lang="en-US" baseline="0" dirty="0" err="1" smtClean="0"/>
              <a:t>tym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zbiorze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posiadają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wszystkie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informacje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odnoiśnie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kategorii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których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rozpatrzywane</a:t>
            </a:r>
            <a:r>
              <a:rPr lang="en-US" baseline="0" dirty="0" smtClean="0"/>
              <a:t> np. </a:t>
            </a:r>
            <a:r>
              <a:rPr lang="en-US" baseline="0" dirty="0" err="1" smtClean="0"/>
              <a:t>Rok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publikacji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trwalość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budżet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itd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2.  </a:t>
            </a:r>
            <a:r>
              <a:rPr lang="en-US" baseline="0" dirty="0" err="1" smtClean="0"/>
              <a:t>Iłość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mówi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sobie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cały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zbiór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zajmuję</a:t>
            </a:r>
            <a:r>
              <a:rPr lang="en-US" baseline="0" dirty="0" smtClean="0"/>
              <a:t> 220 MB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3.  </a:t>
            </a:r>
            <a:r>
              <a:rPr lang="en-US" baseline="0" dirty="0" err="1" smtClean="0"/>
              <a:t>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realizujemy</a:t>
            </a:r>
            <a:r>
              <a:rPr lang="en-US" baseline="0" dirty="0" smtClean="0"/>
              <a:t> problem </a:t>
            </a:r>
            <a:r>
              <a:rPr lang="en-US" baseline="0" dirty="0" err="1" smtClean="0"/>
              <a:t>klasyfikacji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koniecznym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było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wybranie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zróznicowanych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zakresie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rozpatrzywanych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kategorii</a:t>
            </a:r>
            <a:endParaRPr lang="en-US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309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473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 smtClean="0"/>
              <a:t>Kompletność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wszystkie</a:t>
            </a:r>
            <a:r>
              <a:rPr lang="en-US" baseline="0" dirty="0" smtClean="0"/>
              <a:t> filmy w </a:t>
            </a:r>
            <a:r>
              <a:rPr lang="en-US" baseline="0" dirty="0" err="1" smtClean="0"/>
              <a:t>tym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zbiorze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posiadają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wszystkie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informacje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odnoiśnie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kategorii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których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rozpatrzywane</a:t>
            </a:r>
            <a:r>
              <a:rPr lang="en-US" baseline="0" dirty="0" smtClean="0"/>
              <a:t> np. </a:t>
            </a:r>
            <a:r>
              <a:rPr lang="en-US" baseline="0" dirty="0" err="1" smtClean="0"/>
              <a:t>Rok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publikacji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trwalość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budżet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itd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2.  </a:t>
            </a:r>
            <a:r>
              <a:rPr lang="en-US" baseline="0" dirty="0" err="1" smtClean="0"/>
              <a:t>Iłość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mówi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sobie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cały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zbiór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zajmuję</a:t>
            </a:r>
            <a:r>
              <a:rPr lang="en-US" baseline="0" dirty="0" smtClean="0"/>
              <a:t> 220 MB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3.  </a:t>
            </a:r>
            <a:r>
              <a:rPr lang="en-US" baseline="0" dirty="0" err="1" smtClean="0"/>
              <a:t>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realizujemy</a:t>
            </a:r>
            <a:r>
              <a:rPr lang="en-US" baseline="0" dirty="0" smtClean="0"/>
              <a:t> problem </a:t>
            </a:r>
            <a:r>
              <a:rPr lang="en-US" baseline="0" dirty="0" err="1" smtClean="0"/>
              <a:t>klasyfikacji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koniecznym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było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wybranie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zróznicowanych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zakresie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rozpatrzywanych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kategorii</a:t>
            </a:r>
            <a:endParaRPr lang="en-US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82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9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Google Shape;122;p29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Google Shape;123;p2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752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magenta">
  <p:cSld name="TITLE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ue">
  <p:cSld name="TITLE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1650450" y="1830110"/>
            <a:ext cx="5843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400"/>
              <a:buNone/>
              <a:defRPr>
                <a:solidFill>
                  <a:srgbClr val="979CB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1404600" y="2882400"/>
            <a:ext cx="6334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Shadows Into Light"/>
              <a:buChar char="▧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27" name="Google Shape;27;p7"/>
          <p:cNvSpPr txBox="1"/>
          <p:nvPr/>
        </p:nvSpPr>
        <p:spPr>
          <a:xfrm>
            <a:off x="3593400" y="16514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9600">
              <a:solidFill>
                <a:srgbClr val="979CB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" name="Google Shape;28;p7"/>
          <p:cNvSpPr/>
          <p:nvPr/>
        </p:nvSpPr>
        <p:spPr>
          <a:xfrm>
            <a:off x="3950607" y="1571221"/>
            <a:ext cx="1308410" cy="1159079"/>
          </a:xfrm>
          <a:custGeom>
            <a:avLst/>
            <a:gdLst/>
            <a:ahLst/>
            <a:cxnLst/>
            <a:rect l="l" t="t" r="r" b="b"/>
            <a:pathLst>
              <a:path w="59251" h="52447" extrusionOk="0">
                <a:moveTo>
                  <a:pt x="31417" y="954"/>
                </a:moveTo>
                <a:cubicBezTo>
                  <a:pt x="25372" y="537"/>
                  <a:pt x="17283" y="-1744"/>
                  <a:pt x="13340" y="2856"/>
                </a:cubicBezTo>
                <a:cubicBezTo>
                  <a:pt x="3771" y="14019"/>
                  <a:pt x="374" y="37628"/>
                  <a:pt x="11755" y="46938"/>
                </a:cubicBezTo>
                <a:cubicBezTo>
                  <a:pt x="19208" y="53034"/>
                  <a:pt x="30839" y="53180"/>
                  <a:pt x="40297" y="51378"/>
                </a:cubicBezTo>
                <a:cubicBezTo>
                  <a:pt x="46481" y="50200"/>
                  <a:pt x="49934" y="42779"/>
                  <a:pt x="52665" y="37107"/>
                </a:cubicBezTo>
                <a:cubicBezTo>
                  <a:pt x="55247" y="31745"/>
                  <a:pt x="60979" y="25793"/>
                  <a:pt x="58690" y="20299"/>
                </a:cubicBezTo>
                <a:cubicBezTo>
                  <a:pt x="57279" y="16912"/>
                  <a:pt x="53473" y="15077"/>
                  <a:pt x="50445" y="13005"/>
                </a:cubicBezTo>
                <a:cubicBezTo>
                  <a:pt x="41918" y="7171"/>
                  <a:pt x="31006" y="-916"/>
                  <a:pt x="21269" y="2539"/>
                </a:cubicBezTo>
                <a:cubicBezTo>
                  <a:pt x="13737" y="5212"/>
                  <a:pt x="5208" y="9706"/>
                  <a:pt x="2241" y="17127"/>
                </a:cubicBezTo>
                <a:cubicBezTo>
                  <a:pt x="-1025" y="25295"/>
                  <a:pt x="-738" y="36131"/>
                  <a:pt x="4144" y="43449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Google Shape;29;p7"/>
          <p:cNvSpPr/>
          <p:nvPr/>
        </p:nvSpPr>
        <p:spPr>
          <a:xfrm>
            <a:off x="3874668" y="1485125"/>
            <a:ext cx="1394664" cy="1302552"/>
          </a:xfrm>
          <a:custGeom>
            <a:avLst/>
            <a:gdLst/>
            <a:ahLst/>
            <a:cxnLst/>
            <a:rect l="l" t="t" r="r" b="b"/>
            <a:pathLst>
              <a:path w="63157" h="58939" extrusionOk="0">
                <a:moveTo>
                  <a:pt x="20826" y="0"/>
                </a:moveTo>
                <a:cubicBezTo>
                  <a:pt x="13566" y="0"/>
                  <a:pt x="6296" y="7516"/>
                  <a:pt x="4652" y="14588"/>
                </a:cubicBezTo>
                <a:cubicBezTo>
                  <a:pt x="2364" y="24428"/>
                  <a:pt x="5707" y="35897"/>
                  <a:pt x="11629" y="44082"/>
                </a:cubicBezTo>
                <a:cubicBezTo>
                  <a:pt x="17782" y="52587"/>
                  <a:pt x="29173" y="60332"/>
                  <a:pt x="39537" y="58670"/>
                </a:cubicBezTo>
                <a:cubicBezTo>
                  <a:pt x="49203" y="57120"/>
                  <a:pt x="49748" y="56659"/>
                  <a:pt x="57296" y="50424"/>
                </a:cubicBezTo>
                <a:cubicBezTo>
                  <a:pt x="62556" y="46079"/>
                  <a:pt x="64679" y="36600"/>
                  <a:pt x="61736" y="30445"/>
                </a:cubicBezTo>
                <a:cubicBezTo>
                  <a:pt x="58298" y="23257"/>
                  <a:pt x="56273" y="24644"/>
                  <a:pt x="50954" y="18711"/>
                </a:cubicBezTo>
                <a:cubicBezTo>
                  <a:pt x="47260" y="14591"/>
                  <a:pt x="44103" y="9185"/>
                  <a:pt x="38903" y="7294"/>
                </a:cubicBezTo>
                <a:cubicBezTo>
                  <a:pt x="33439" y="5307"/>
                  <a:pt x="26891" y="5218"/>
                  <a:pt x="21460" y="7294"/>
                </a:cubicBezTo>
                <a:cubicBezTo>
                  <a:pt x="9149" y="12001"/>
                  <a:pt x="-3826" y="29029"/>
                  <a:pt x="1164" y="41228"/>
                </a:cubicBezTo>
                <a:cubicBezTo>
                  <a:pt x="8128" y="58254"/>
                  <a:pt x="49341" y="57602"/>
                  <a:pt x="56345" y="40593"/>
                </a:cubicBezTo>
                <a:cubicBezTo>
                  <a:pt x="58882" y="34432"/>
                  <a:pt x="60567" y="26229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70"/>
                  <a:pt x="17818" y="3588"/>
                  <a:pt x="11946" y="11417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▧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Google Shape;35;p8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ny color">
  <p:cSld name="BLANK_2">
    <p:bg>
      <p:bgPr>
        <a:solidFill>
          <a:srgbClr val="B7B7B7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">
  <p:cSld name="Blank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017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4550" y="689775"/>
            <a:ext cx="75477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0" r:id="rId8"/>
    <p:sldLayoutId id="2147483683" r:id="rId9"/>
    <p:sldLayoutId id="2147483684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lidemodel.com" TargetMode="External"/><Relationship Id="rId4" Type="http://schemas.openxmlformats.org/officeDocument/2006/relationships/hyperlink" Target="http://www.pixeden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l-PL" dirty="0"/>
              <a:t>Przewidywanie oceny filmu na podstawie grających aktorów</a:t>
            </a:r>
            <a:endParaRPr dirty="0"/>
          </a:p>
        </p:txBody>
      </p:sp>
      <p:sp>
        <p:nvSpPr>
          <p:cNvPr id="142" name="Google Shape;142;p36"/>
          <p:cNvSpPr/>
          <p:nvPr/>
        </p:nvSpPr>
        <p:spPr>
          <a:xfrm rot="-4140551">
            <a:off x="2229888" y="651440"/>
            <a:ext cx="402308" cy="1167266"/>
          </a:xfrm>
          <a:custGeom>
            <a:avLst/>
            <a:gdLst/>
            <a:ahLst/>
            <a:cxnLst/>
            <a:rect l="l" t="t" r="r" b="b"/>
            <a:pathLst>
              <a:path w="30959" h="89819" extrusionOk="0">
                <a:moveTo>
                  <a:pt x="0" y="0"/>
                </a:moveTo>
                <a:cubicBezTo>
                  <a:pt x="5134" y="6918"/>
                  <a:pt x="29561" y="26535"/>
                  <a:pt x="30804" y="41505"/>
                </a:cubicBezTo>
                <a:cubicBezTo>
                  <a:pt x="32047" y="56475"/>
                  <a:pt x="11349" y="81767"/>
                  <a:pt x="7458" y="89819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stealth" w="med" len="med"/>
          </a:ln>
        </p:spPr>
      </p:sp>
      <p:sp>
        <p:nvSpPr>
          <p:cNvPr id="143" name="Google Shape;143;p36"/>
          <p:cNvSpPr/>
          <p:nvPr/>
        </p:nvSpPr>
        <p:spPr>
          <a:xfrm>
            <a:off x="2496775" y="4255850"/>
            <a:ext cx="3153375" cy="34500"/>
          </a:xfrm>
          <a:custGeom>
            <a:avLst/>
            <a:gdLst/>
            <a:ahLst/>
            <a:cxnLst/>
            <a:rect l="l" t="t" r="r" b="b"/>
            <a:pathLst>
              <a:path w="126135" h="1380" extrusionOk="0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Google Shape;144;p36"/>
          <p:cNvSpPr/>
          <p:nvPr/>
        </p:nvSpPr>
        <p:spPr>
          <a:xfrm flipV="1">
            <a:off x="1219200" y="4311063"/>
            <a:ext cx="6909900" cy="67930"/>
          </a:xfrm>
          <a:custGeom>
            <a:avLst/>
            <a:gdLst/>
            <a:ahLst/>
            <a:cxnLst/>
            <a:rect l="l" t="t" r="r" b="b"/>
            <a:pathLst>
              <a:path w="127108" h="1657" extrusionOk="0">
                <a:moveTo>
                  <a:pt x="0" y="1657"/>
                </a:moveTo>
                <a:cubicBezTo>
                  <a:pt x="42250" y="-1532"/>
                  <a:pt x="84738" y="1008"/>
                  <a:pt x="127108" y="1008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45" name="Google Shape;145;p36"/>
          <p:cNvCxnSpPr/>
          <p:nvPr/>
        </p:nvCxnSpPr>
        <p:spPr>
          <a:xfrm rot="10800000" flipH="1">
            <a:off x="6248400" y="1004428"/>
            <a:ext cx="291900" cy="543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146" name="Google Shape;146;p36"/>
          <p:cNvSpPr/>
          <p:nvPr/>
        </p:nvSpPr>
        <p:spPr>
          <a:xfrm>
            <a:off x="3048001" y="4345028"/>
            <a:ext cx="2819400" cy="912772"/>
          </a:xfrm>
          <a:custGeom>
            <a:avLst/>
            <a:gdLst/>
            <a:ahLst/>
            <a:cxnLst/>
            <a:rect l="l" t="t" r="r" b="b"/>
            <a:pathLst>
              <a:path w="53808" h="41004" extrusionOk="0">
                <a:moveTo>
                  <a:pt x="33350" y="2267"/>
                </a:moveTo>
                <a:cubicBezTo>
                  <a:pt x="29864" y="1271"/>
                  <a:pt x="26130" y="-694"/>
                  <a:pt x="22650" y="321"/>
                </a:cubicBezTo>
                <a:cubicBezTo>
                  <a:pt x="10877" y="3755"/>
                  <a:pt x="-4823" y="20013"/>
                  <a:pt x="1573" y="30477"/>
                </a:cubicBezTo>
                <a:cubicBezTo>
                  <a:pt x="7822" y="40701"/>
                  <a:pt x="25332" y="42678"/>
                  <a:pt x="36593" y="38583"/>
                </a:cubicBezTo>
                <a:cubicBezTo>
                  <a:pt x="46488" y="34985"/>
                  <a:pt x="56460" y="21659"/>
                  <a:pt x="53130" y="11670"/>
                </a:cubicBezTo>
                <a:cubicBezTo>
                  <a:pt x="49952" y="2137"/>
                  <a:pt x="34186" y="-1056"/>
                  <a:pt x="24595" y="1943"/>
                </a:cubicBezTo>
                <a:cubicBezTo>
                  <a:pt x="14087" y="5228"/>
                  <a:pt x="2158" y="13742"/>
                  <a:pt x="600" y="24641"/>
                </a:cubicBezTo>
                <a:cubicBezTo>
                  <a:pt x="-77" y="29379"/>
                  <a:pt x="2605" y="35237"/>
                  <a:pt x="6761" y="37611"/>
                </a:cubicBezTo>
                <a:cubicBezTo>
                  <a:pt x="15326" y="42505"/>
                  <a:pt x="29293" y="42316"/>
                  <a:pt x="36268" y="35341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864000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sz="7200" dirty="0">
                <a:solidFill>
                  <a:srgbClr val="AACF20"/>
                </a:solidFill>
              </a:rPr>
              <a:t>3. </a:t>
            </a:r>
            <a:r>
              <a:rPr lang="pl-PL" sz="7200" dirty="0" smtClean="0">
                <a:solidFill>
                  <a:srgbClr val="AACF20"/>
                </a:solidFill>
              </a:rPr>
              <a:t>kNN</a:t>
            </a: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7" name="Google Shape;297;p52"/>
          <p:cNvSpPr txBox="1">
            <a:spLocks noGrp="1"/>
          </p:cNvSpPr>
          <p:nvPr>
            <p:ph type="subTitle" idx="4294967295"/>
          </p:nvPr>
        </p:nvSpPr>
        <p:spPr>
          <a:xfrm>
            <a:off x="-1219200" y="1399595"/>
            <a:ext cx="6269263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98" name="Google Shape;298;p52"/>
          <p:cNvSpPr txBox="1">
            <a:spLocks noGrp="1"/>
          </p:cNvSpPr>
          <p:nvPr>
            <p:ph type="ctrTitle" idx="4294967295"/>
          </p:nvPr>
        </p:nvSpPr>
        <p:spPr>
          <a:xfrm>
            <a:off x="1158083" y="4981257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9" name="Google Shape;299;p52"/>
          <p:cNvSpPr txBox="1">
            <a:spLocks noGrp="1"/>
          </p:cNvSpPr>
          <p:nvPr>
            <p:ph type="subTitle" idx="4294967295"/>
          </p:nvPr>
        </p:nvSpPr>
        <p:spPr>
          <a:xfrm>
            <a:off x="-685800" y="5638800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00" name="Google Shape;300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2616602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FFD966"/>
              </a:solidFill>
            </a:endParaRPr>
          </a:p>
        </p:txBody>
      </p:sp>
      <p:sp>
        <p:nvSpPr>
          <p:cNvPr id="301" name="Google Shape;301;p52"/>
          <p:cNvSpPr txBox="1">
            <a:spLocks noGrp="1"/>
          </p:cNvSpPr>
          <p:nvPr>
            <p:ph type="subTitle" idx="4294967295"/>
          </p:nvPr>
        </p:nvSpPr>
        <p:spPr>
          <a:xfrm>
            <a:off x="1114650" y="3481948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And a lot of users</a:t>
            </a:r>
            <a:endParaRPr sz="2400" dirty="0">
              <a:solidFill>
                <a:srgbClr val="FFFFFF"/>
              </a:solidFill>
            </a:endParaRPr>
          </a:p>
        </p:txBody>
      </p:sp>
      <p:cxnSp>
        <p:nvCxnSpPr>
          <p:cNvPr id="302" name="Google Shape;302;p52"/>
          <p:cNvCxnSpPr/>
          <p:nvPr/>
        </p:nvCxnSpPr>
        <p:spPr>
          <a:xfrm flipH="1">
            <a:off x="5241500" y="4385550"/>
            <a:ext cx="640500" cy="2838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52"/>
          <p:cNvCxnSpPr/>
          <p:nvPr/>
        </p:nvCxnSpPr>
        <p:spPr>
          <a:xfrm>
            <a:off x="3644625" y="4304500"/>
            <a:ext cx="251400" cy="2919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52"/>
          <p:cNvCxnSpPr/>
          <p:nvPr/>
        </p:nvCxnSpPr>
        <p:spPr>
          <a:xfrm rot="10800000" flipH="1">
            <a:off x="3239300" y="4969225"/>
            <a:ext cx="591900" cy="81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06" name="Google Shape;306;p5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" name="Google Shape;297;p52"/>
          <p:cNvSpPr txBox="1">
            <a:spLocks/>
          </p:cNvSpPr>
          <p:nvPr/>
        </p:nvSpPr>
        <p:spPr>
          <a:xfrm>
            <a:off x="3770325" y="1447800"/>
            <a:ext cx="69147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2" y="1981200"/>
            <a:ext cx="7621032" cy="40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>
            <a:spLocks noGrp="1"/>
          </p:cNvSpPr>
          <p:nvPr>
            <p:ph type="ctrTitle" idx="4294967295"/>
          </p:nvPr>
        </p:nvSpPr>
        <p:spPr>
          <a:xfrm>
            <a:off x="1669950" y="1332700"/>
            <a:ext cx="5804100" cy="7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008"/>
                </a:solidFill>
              </a:rPr>
              <a:t>Thanks!</a:t>
            </a:r>
            <a:endParaRPr sz="4800">
              <a:solidFill>
                <a:srgbClr val="FFB008"/>
              </a:solidFill>
            </a:endParaRPr>
          </a:p>
        </p:txBody>
      </p:sp>
      <p:sp>
        <p:nvSpPr>
          <p:cNvPr id="378" name="Google Shape;378;p60"/>
          <p:cNvSpPr txBox="1">
            <a:spLocks noGrp="1"/>
          </p:cNvSpPr>
          <p:nvPr>
            <p:ph type="subTitle" idx="4294967295"/>
          </p:nvPr>
        </p:nvSpPr>
        <p:spPr>
          <a:xfrm>
            <a:off x="1177800" y="2948588"/>
            <a:ext cx="6788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Any questions?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379" name="Google Shape;379;p60"/>
          <p:cNvSpPr txBox="1">
            <a:spLocks noGrp="1"/>
          </p:cNvSpPr>
          <p:nvPr>
            <p:ph type="body" idx="4294967295"/>
          </p:nvPr>
        </p:nvSpPr>
        <p:spPr>
          <a:xfrm>
            <a:off x="1177800" y="4741850"/>
            <a:ext cx="6788400" cy="12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80" name="Google Shape;380;p60"/>
          <p:cNvSpPr/>
          <p:nvPr/>
        </p:nvSpPr>
        <p:spPr>
          <a:xfrm>
            <a:off x="2076850" y="2456225"/>
            <a:ext cx="4748538" cy="1896500"/>
          </a:xfrm>
          <a:custGeom>
            <a:avLst/>
            <a:gdLst/>
            <a:ahLst/>
            <a:cxnLst/>
            <a:rect l="l" t="t" r="r" b="b"/>
            <a:pathLst>
              <a:path w="163180" h="66288" extrusionOk="0">
                <a:moveTo>
                  <a:pt x="90243" y="4462"/>
                </a:moveTo>
                <a:cubicBezTo>
                  <a:pt x="83154" y="411"/>
                  <a:pt x="74074" y="1064"/>
                  <a:pt x="65923" y="1544"/>
                </a:cubicBezTo>
                <a:cubicBezTo>
                  <a:pt x="51317" y="2404"/>
                  <a:pt x="36069" y="4456"/>
                  <a:pt x="23122" y="11271"/>
                </a:cubicBezTo>
                <a:cubicBezTo>
                  <a:pt x="13017" y="16590"/>
                  <a:pt x="6735" y="34520"/>
                  <a:pt x="13070" y="44021"/>
                </a:cubicBezTo>
                <a:cubicBezTo>
                  <a:pt x="21835" y="57167"/>
                  <a:pt x="41795" y="58764"/>
                  <a:pt x="57493" y="60558"/>
                </a:cubicBezTo>
                <a:cubicBezTo>
                  <a:pt x="73279" y="62362"/>
                  <a:pt x="89298" y="61844"/>
                  <a:pt x="105158" y="60882"/>
                </a:cubicBezTo>
                <a:cubicBezTo>
                  <a:pt x="125660" y="59638"/>
                  <a:pt x="157482" y="50276"/>
                  <a:pt x="158336" y="29754"/>
                </a:cubicBezTo>
                <a:cubicBezTo>
                  <a:pt x="158620" y="22933"/>
                  <a:pt x="156399" y="13869"/>
                  <a:pt x="150230" y="10947"/>
                </a:cubicBezTo>
                <a:cubicBezTo>
                  <a:pt x="140017" y="6109"/>
                  <a:pt x="128254" y="5623"/>
                  <a:pt x="117156" y="3489"/>
                </a:cubicBezTo>
                <a:cubicBezTo>
                  <a:pt x="107059" y="1548"/>
                  <a:pt x="96605" y="2637"/>
                  <a:pt x="86352" y="1868"/>
                </a:cubicBezTo>
                <a:cubicBezTo>
                  <a:pt x="69538" y="607"/>
                  <a:pt x="52189" y="-1640"/>
                  <a:pt x="35768" y="2192"/>
                </a:cubicBezTo>
                <a:cubicBezTo>
                  <a:pt x="28377" y="3917"/>
                  <a:pt x="20507" y="5025"/>
                  <a:pt x="14043" y="9002"/>
                </a:cubicBezTo>
                <a:cubicBezTo>
                  <a:pt x="5849" y="14043"/>
                  <a:pt x="-2455" y="25547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4"/>
                  <a:pt x="130198" y="71092"/>
                  <a:pt x="152500" y="50182"/>
                </a:cubicBezTo>
                <a:cubicBezTo>
                  <a:pt x="161822" y="41442"/>
                  <a:pt x="168060" y="20139"/>
                  <a:pt x="158012" y="12244"/>
                </a:cubicBezTo>
                <a:cubicBezTo>
                  <a:pt x="155373" y="10171"/>
                  <a:pt x="151540" y="10464"/>
                  <a:pt x="148284" y="9650"/>
                </a:cubicBezTo>
                <a:cubicBezTo>
                  <a:pt x="134411" y="6182"/>
                  <a:pt x="119783" y="6732"/>
                  <a:pt x="105483" y="6732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381" name="Google Shape;381;p60"/>
          <p:cNvCxnSpPr/>
          <p:nvPr/>
        </p:nvCxnSpPr>
        <p:spPr>
          <a:xfrm flipH="1">
            <a:off x="6023075" y="2253575"/>
            <a:ext cx="810600" cy="705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60"/>
          <p:cNvCxnSpPr/>
          <p:nvPr/>
        </p:nvCxnSpPr>
        <p:spPr>
          <a:xfrm>
            <a:off x="3380350" y="2302225"/>
            <a:ext cx="219000" cy="5592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60"/>
          <p:cNvCxnSpPr/>
          <p:nvPr/>
        </p:nvCxnSpPr>
        <p:spPr>
          <a:xfrm rot="10800000" flipH="1">
            <a:off x="2350850" y="3858550"/>
            <a:ext cx="826800" cy="648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4" name="Google Shape;384;p60"/>
          <p:cNvCxnSpPr/>
          <p:nvPr/>
        </p:nvCxnSpPr>
        <p:spPr>
          <a:xfrm rot="10800000">
            <a:off x="5406800" y="3850500"/>
            <a:ext cx="178500" cy="713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5" name="Google Shape;385;p60"/>
          <p:cNvCxnSpPr/>
          <p:nvPr/>
        </p:nvCxnSpPr>
        <p:spPr>
          <a:xfrm rot="10800000">
            <a:off x="5707050" y="3793625"/>
            <a:ext cx="186300" cy="170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86" name="Google Shape;386;p60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2" name="Google Shape;392;p61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made and released these awesome resources for free: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en" sz="2400" dirty="0"/>
              <a:t>Presentation template by </a:t>
            </a:r>
            <a:r>
              <a:rPr lang="en" sz="2400" u="sng" dirty="0">
                <a:hlinkClick r:id="rId3"/>
              </a:rPr>
              <a:t>SlidesCarnival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 sz="2400" dirty="0" smtClean="0"/>
              <a:t>Backgrounds </a:t>
            </a:r>
            <a:r>
              <a:rPr lang="en" sz="2400" dirty="0"/>
              <a:t>by </a:t>
            </a:r>
            <a:r>
              <a:rPr lang="en" u="sng" dirty="0" smtClean="0">
                <a:hlinkClick r:id="rId4"/>
              </a:rPr>
              <a:t>Pixeden</a:t>
            </a:r>
            <a:endParaRPr lang="pl-PL" u="sng" dirty="0" smtClean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b="1" dirty="0">
                <a:solidFill>
                  <a:srgbClr val="00839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Diagram featured by </a:t>
            </a:r>
            <a:r>
              <a:rPr lang="en-US" b="1" u="sng" dirty="0">
                <a:solidFill>
                  <a:srgbClr val="00839F"/>
                </a:solidFill>
                <a:latin typeface="Shadows Into Light"/>
                <a:ea typeface="Shadows Into Light"/>
                <a:cs typeface="Shadows Into Light"/>
                <a:sym typeface="Shadows Into Light"/>
                <a:hlinkClick r:id="rId5"/>
              </a:rPr>
              <a:t>http://slidemodel.com</a:t>
            </a:r>
            <a:endParaRPr lang="en-US" dirty="0">
              <a:solidFill>
                <a:srgbClr val="00839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393" name="Google Shape;393;p6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ctrTitle"/>
          </p:nvPr>
        </p:nvSpPr>
        <p:spPr>
          <a:xfrm>
            <a:off x="990600" y="990600"/>
            <a:ext cx="7543800" cy="20812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AACF20"/>
                </a:solidFill>
              </a:rPr>
              <a:t>1.</a:t>
            </a:r>
            <a:r>
              <a:rPr lang="pl-PL" sz="6000" dirty="0" smtClean="0">
                <a:solidFill>
                  <a:srgbClr val="AACF20"/>
                </a:solidFill>
              </a:rPr>
              <a:t>Ponowna Ekstrakcja danych</a:t>
            </a:r>
            <a:endParaRPr dirty="0"/>
          </a:p>
        </p:txBody>
      </p:sp>
      <p:sp>
        <p:nvSpPr>
          <p:cNvPr id="170" name="Google Shape;170;p39"/>
          <p:cNvSpPr txBox="1">
            <a:spLocks noGrp="1"/>
          </p:cNvSpPr>
          <p:nvPr>
            <p:ph type="subTitle" idx="1"/>
          </p:nvPr>
        </p:nvSpPr>
        <p:spPr>
          <a:xfrm>
            <a:off x="838200" y="3276600"/>
            <a:ext cx="74676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 smtClean="0">
              <a:latin typeface="Shadows Into Light" panose="020B0604020202020204" charset="0"/>
            </a:endParaRPr>
          </a:p>
        </p:txBody>
      </p:sp>
      <p:sp>
        <p:nvSpPr>
          <p:cNvPr id="171" name="Google Shape;171;p3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Google Shape;239;p48"/>
          <p:cNvSpPr/>
          <p:nvPr/>
        </p:nvSpPr>
        <p:spPr>
          <a:xfrm>
            <a:off x="1253600" y="4921441"/>
            <a:ext cx="1369800" cy="87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677E1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40;p48"/>
          <p:cNvSpPr/>
          <p:nvPr/>
        </p:nvSpPr>
        <p:spPr>
          <a:xfrm>
            <a:off x="1071910" y="3217510"/>
            <a:ext cx="1770300" cy="224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AACF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" name="Google Shape;242;p48"/>
          <p:cNvSpPr/>
          <p:nvPr/>
        </p:nvSpPr>
        <p:spPr>
          <a:xfrm>
            <a:off x="1770718" y="5296468"/>
            <a:ext cx="606900" cy="79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BEE82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51;p48"/>
          <p:cNvSpPr txBox="1"/>
          <p:nvPr/>
        </p:nvSpPr>
        <p:spPr>
          <a:xfrm>
            <a:off x="1093225" y="4091595"/>
            <a:ext cx="16575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0" i="0" u="none" strike="noStrike" cap="none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Producer</a:t>
            </a:r>
            <a:endParaRPr sz="2400" b="0" i="0" u="none" strike="noStrike" cap="none" dirty="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9" name="Google Shape;258;p48"/>
          <p:cNvSpPr/>
          <p:nvPr/>
        </p:nvSpPr>
        <p:spPr>
          <a:xfrm>
            <a:off x="1647519" y="3332548"/>
            <a:ext cx="548889" cy="658688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43;p48"/>
          <p:cNvSpPr/>
          <p:nvPr/>
        </p:nvSpPr>
        <p:spPr>
          <a:xfrm>
            <a:off x="6582491" y="4941813"/>
            <a:ext cx="1369800" cy="87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005F7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44;p48"/>
          <p:cNvSpPr/>
          <p:nvPr/>
        </p:nvSpPr>
        <p:spPr>
          <a:xfrm>
            <a:off x="6400800" y="3237882"/>
            <a:ext cx="1770300" cy="224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01ABC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46;p48"/>
          <p:cNvSpPr/>
          <p:nvPr/>
        </p:nvSpPr>
        <p:spPr>
          <a:xfrm>
            <a:off x="7099607" y="5316840"/>
            <a:ext cx="606900" cy="79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01CCF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52;p48"/>
          <p:cNvSpPr txBox="1"/>
          <p:nvPr/>
        </p:nvSpPr>
        <p:spPr>
          <a:xfrm>
            <a:off x="6457230" y="4392544"/>
            <a:ext cx="16575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 smtClean="0">
                <a:solidFill>
                  <a:srgbClr val="FFFFFF"/>
                </a:solidFill>
                <a:latin typeface="Shadows Into Light"/>
                <a:sym typeface="Shadows Into Light"/>
              </a:rPr>
              <a:t>Gatunek</a:t>
            </a:r>
            <a:endParaRPr dirty="0">
              <a:sym typeface="Shadows Into Light"/>
            </a:endParaRPr>
          </a:p>
        </p:txBody>
      </p:sp>
      <p:sp>
        <p:nvSpPr>
          <p:cNvPr id="14" name="Google Shape;259;p48"/>
          <p:cNvSpPr/>
          <p:nvPr/>
        </p:nvSpPr>
        <p:spPr>
          <a:xfrm>
            <a:off x="6900890" y="3594249"/>
            <a:ext cx="770118" cy="737185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ctrTitle"/>
          </p:nvPr>
        </p:nvSpPr>
        <p:spPr>
          <a:xfrm>
            <a:off x="990600" y="990600"/>
            <a:ext cx="7543800" cy="20812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AACF20"/>
                </a:solidFill>
              </a:rPr>
              <a:t>1.</a:t>
            </a:r>
            <a:r>
              <a:rPr lang="pl-PL" sz="6000" dirty="0" smtClean="0">
                <a:solidFill>
                  <a:srgbClr val="AACF20"/>
                </a:solidFill>
              </a:rPr>
              <a:t>Ponowna Ekstrakcja danych</a:t>
            </a:r>
            <a:endParaRPr dirty="0"/>
          </a:p>
        </p:txBody>
      </p:sp>
      <p:sp>
        <p:nvSpPr>
          <p:cNvPr id="170" name="Google Shape;170;p39"/>
          <p:cNvSpPr txBox="1">
            <a:spLocks noGrp="1"/>
          </p:cNvSpPr>
          <p:nvPr>
            <p:ph type="subTitle" idx="1"/>
          </p:nvPr>
        </p:nvSpPr>
        <p:spPr>
          <a:xfrm>
            <a:off x="2971800" y="3167494"/>
            <a:ext cx="74676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pl-PL" sz="4400" dirty="0" smtClean="0">
                <a:latin typeface="Shadows Into Light" panose="020B0604020202020204" charset="0"/>
              </a:rPr>
              <a:t>Iłość danych</a:t>
            </a:r>
            <a:endParaRPr lang="en-US" sz="4400" dirty="0" smtClean="0">
              <a:latin typeface="Shadows Into Light" panose="020B0604020202020204" charset="0"/>
            </a:endParaRPr>
          </a:p>
        </p:txBody>
      </p:sp>
      <p:sp>
        <p:nvSpPr>
          <p:cNvPr id="171" name="Google Shape;171;p3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" name="Google Shape;252;p48"/>
          <p:cNvSpPr txBox="1"/>
          <p:nvPr/>
        </p:nvSpPr>
        <p:spPr>
          <a:xfrm>
            <a:off x="6457230" y="4392544"/>
            <a:ext cx="16575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 smtClean="0">
                <a:solidFill>
                  <a:srgbClr val="FFFFFF"/>
                </a:solidFill>
                <a:latin typeface="Shadows Into Light"/>
                <a:sym typeface="Shadows Into Light"/>
              </a:rPr>
              <a:t>Gatunek</a:t>
            </a:r>
            <a:endParaRPr dirty="0">
              <a:sym typeface="Shadows Into Light"/>
            </a:endParaRPr>
          </a:p>
        </p:txBody>
      </p:sp>
      <p:sp>
        <p:nvSpPr>
          <p:cNvPr id="14" name="Google Shape;259;p48"/>
          <p:cNvSpPr/>
          <p:nvPr/>
        </p:nvSpPr>
        <p:spPr>
          <a:xfrm>
            <a:off x="6900890" y="3594249"/>
            <a:ext cx="770118" cy="737185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12;p53"/>
          <p:cNvSpPr/>
          <p:nvPr/>
        </p:nvSpPr>
        <p:spPr>
          <a:xfrm>
            <a:off x="1133421" y="3962841"/>
            <a:ext cx="2517600" cy="1766700"/>
          </a:xfrm>
          <a:prstGeom prst="homePlate">
            <a:avLst>
              <a:gd name="adj" fmla="val 30129"/>
            </a:avLst>
          </a:prstGeom>
          <a:solidFill>
            <a:srgbClr val="F9AC08"/>
          </a:solidFill>
          <a:ln w="9525" cap="flat" cmpd="sng">
            <a:solidFill>
              <a:srgbClr val="50567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l-PL" sz="2400" dirty="0">
                <a:solidFill>
                  <a:schemeClr val="bg1"/>
                </a:solidFill>
              </a:rPr>
              <a:t>45573</a:t>
            </a:r>
            <a:endParaRPr lang="pl-PL" sz="2400" dirty="0">
              <a:solidFill>
                <a:schemeClr val="bg1"/>
              </a:solidFill>
            </a:endParaRPr>
          </a:p>
        </p:txBody>
      </p:sp>
      <p:sp>
        <p:nvSpPr>
          <p:cNvPr id="16" name="Google Shape;313;p53"/>
          <p:cNvSpPr/>
          <p:nvPr/>
        </p:nvSpPr>
        <p:spPr>
          <a:xfrm>
            <a:off x="3316767" y="3962841"/>
            <a:ext cx="2566200" cy="1766700"/>
          </a:xfrm>
          <a:prstGeom prst="chevron">
            <a:avLst>
              <a:gd name="adj" fmla="val 29853"/>
            </a:avLst>
          </a:prstGeom>
          <a:solidFill>
            <a:srgbClr val="01ABCF"/>
          </a:solidFill>
          <a:ln w="9525" cap="flat" cmpd="sng">
            <a:solidFill>
              <a:srgbClr val="50567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l-PL" sz="2400" dirty="0">
                <a:solidFill>
                  <a:schemeClr val="bg1"/>
                </a:solidFill>
              </a:rPr>
              <a:t>5345</a:t>
            </a:r>
            <a:endParaRPr sz="2400" dirty="0">
              <a:solidFill>
                <a:schemeClr val="bg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" name="Google Shape;314;p53"/>
          <p:cNvSpPr/>
          <p:nvPr/>
        </p:nvSpPr>
        <p:spPr>
          <a:xfrm>
            <a:off x="5548530" y="3962841"/>
            <a:ext cx="2566200" cy="1766700"/>
          </a:xfrm>
          <a:prstGeom prst="chevron">
            <a:avLst>
              <a:gd name="adj" fmla="val 29853"/>
            </a:avLst>
          </a:prstGeom>
          <a:solidFill>
            <a:srgbClr val="AACF20"/>
          </a:solidFill>
          <a:ln w="9525" cap="flat" cmpd="sng">
            <a:solidFill>
              <a:srgbClr val="50567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 smtClean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3971</a:t>
            </a:r>
            <a:endParaRPr sz="2400" dirty="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5117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body" idx="1"/>
          </p:nvPr>
        </p:nvSpPr>
        <p:spPr>
          <a:xfrm>
            <a:off x="914400" y="2667000"/>
            <a:ext cx="7543800" cy="29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dirty="0"/>
          </a:p>
        </p:txBody>
      </p:sp>
      <p:sp>
        <p:nvSpPr>
          <p:cNvPr id="177" name="Google Shape;177;p40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169;p39"/>
          <p:cNvSpPr txBox="1">
            <a:spLocks/>
          </p:cNvSpPr>
          <p:nvPr/>
        </p:nvSpPr>
        <p:spPr>
          <a:xfrm>
            <a:off x="416490" y="914400"/>
            <a:ext cx="4419600" cy="18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200" dirty="0" smtClean="0">
                <a:solidFill>
                  <a:srgbClr val="AACF20"/>
                </a:solidFill>
                <a:latin typeface="Shadows Into Light" panose="020B0604020202020204" charset="0"/>
              </a:rPr>
              <a:t>2.</a:t>
            </a:r>
            <a:r>
              <a:rPr lang="pl-PL" sz="7200" dirty="0" smtClean="0">
                <a:solidFill>
                  <a:srgbClr val="AACF20"/>
                </a:solidFill>
                <a:latin typeface="Shadows Into Light" panose="020B0604020202020204" charset="0"/>
              </a:rPr>
              <a:t>CV</a:t>
            </a:r>
            <a:endParaRPr lang="pl-PL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l-PL" sz="3600" b="1" dirty="0"/>
              <a:t>k-</a:t>
            </a:r>
            <a:r>
              <a:rPr lang="pl-PL" sz="3600" b="1" dirty="0" err="1"/>
              <a:t>Fold</a:t>
            </a:r>
            <a:r>
              <a:rPr lang="pl-PL" sz="3600" b="1" dirty="0"/>
              <a:t> Cross-</a:t>
            </a:r>
            <a:r>
              <a:rPr lang="pl-PL" sz="3600" b="1" dirty="0" err="1"/>
              <a:t>Validation</a:t>
            </a:r>
            <a:endParaRPr lang="pl-PL" sz="3600" b="1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Prostokąt 3"/>
          <p:cNvSpPr/>
          <p:nvPr/>
        </p:nvSpPr>
        <p:spPr>
          <a:xfrm>
            <a:off x="4599432" y="2057400"/>
            <a:ext cx="3429000" cy="16312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76200" lvl="0" indent="0" algn="ctr">
              <a:buNone/>
            </a:pPr>
            <a:r>
              <a:rPr lang="pl-PL" sz="2000" dirty="0" smtClean="0"/>
              <a:t>Zbiory zostały podzielone na k oraz k-1 części</a:t>
            </a:r>
          </a:p>
          <a:p>
            <a:pPr marL="76200" lvl="0" indent="0" algn="ctr">
              <a:buNone/>
            </a:pPr>
            <a:endParaRPr lang="pl-PL" sz="2000" dirty="0"/>
          </a:p>
          <a:p>
            <a:pPr marL="76200" algn="ctr"/>
            <a:r>
              <a:rPr lang="pl-PL" sz="2000" dirty="0"/>
              <a:t>Zrobiliśmy cross walidacje dla </a:t>
            </a:r>
            <a:r>
              <a:rPr lang="pl-PL" sz="2000" dirty="0" smtClean="0"/>
              <a:t>k=10</a:t>
            </a:r>
            <a:endParaRPr lang="pl-PL" sz="2000" dirty="0"/>
          </a:p>
        </p:txBody>
      </p:sp>
      <p:pic>
        <p:nvPicPr>
          <p:cNvPr id="1026" name="Picture 2" descr="Znalezione obrazy dla zapytania 10fold c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50" y="2229544"/>
            <a:ext cx="3425825" cy="291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ctrTitle"/>
          </p:nvPr>
        </p:nvSpPr>
        <p:spPr>
          <a:xfrm>
            <a:off x="990600" y="685800"/>
            <a:ext cx="7010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rgbClr val="AACF20"/>
              </a:solidFill>
            </a:endParaRPr>
          </a:p>
        </p:txBody>
      </p:sp>
      <p:sp>
        <p:nvSpPr>
          <p:cNvPr id="170" name="Google Shape;170;p39"/>
          <p:cNvSpPr txBox="1">
            <a:spLocks noGrp="1"/>
          </p:cNvSpPr>
          <p:nvPr>
            <p:ph type="subTitle" idx="1"/>
          </p:nvPr>
        </p:nvSpPr>
        <p:spPr>
          <a:xfrm>
            <a:off x="838200" y="2286000"/>
            <a:ext cx="76200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>
              <a:latin typeface="Shadows Into Light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Shadows Into Light" panose="020B0604020202020204" charset="0"/>
            </a:endParaRPr>
          </a:p>
        </p:txBody>
      </p:sp>
      <p:sp>
        <p:nvSpPr>
          <p:cNvPr id="171" name="Google Shape;171;p3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813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864000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sz="7200" dirty="0">
                <a:solidFill>
                  <a:srgbClr val="AACF20"/>
                </a:solidFill>
              </a:rPr>
              <a:t>3. </a:t>
            </a:r>
            <a:r>
              <a:rPr lang="pl-PL" sz="7200" dirty="0" smtClean="0">
                <a:solidFill>
                  <a:srgbClr val="AACF20"/>
                </a:solidFill>
              </a:rPr>
              <a:t>kNN</a:t>
            </a: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7" name="Google Shape;297;p52"/>
          <p:cNvSpPr txBox="1">
            <a:spLocks noGrp="1"/>
          </p:cNvSpPr>
          <p:nvPr>
            <p:ph type="subTitle" idx="4294967295"/>
          </p:nvPr>
        </p:nvSpPr>
        <p:spPr>
          <a:xfrm>
            <a:off x="-1697263" y="1672350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pl-PL" dirty="0">
                <a:solidFill>
                  <a:srgbClr val="FFD966"/>
                </a:solidFill>
              </a:rPr>
              <a:t>Iłość klas = 5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298" name="Google Shape;298;p52"/>
          <p:cNvSpPr txBox="1">
            <a:spLocks noGrp="1"/>
          </p:cNvSpPr>
          <p:nvPr>
            <p:ph type="ctrTitle" idx="4294967295"/>
          </p:nvPr>
        </p:nvSpPr>
        <p:spPr>
          <a:xfrm>
            <a:off x="1158083" y="4981257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dirty="0" smtClean="0">
                <a:solidFill>
                  <a:srgbClr val="FFD966"/>
                </a:solidFill>
              </a:rPr>
              <a:t>0.39</a:t>
            </a:r>
            <a:r>
              <a:rPr lang="en" sz="7200" dirty="0" smtClean="0">
                <a:solidFill>
                  <a:srgbClr val="FFD966"/>
                </a:solidFill>
              </a:rPr>
              <a:t>%</a:t>
            </a: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9" name="Google Shape;299;p52"/>
          <p:cNvSpPr txBox="1">
            <a:spLocks noGrp="1"/>
          </p:cNvSpPr>
          <p:nvPr>
            <p:ph type="subTitle" idx="4294967295"/>
          </p:nvPr>
        </p:nvSpPr>
        <p:spPr>
          <a:xfrm>
            <a:off x="-533400" y="5155726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Accuracy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00" name="Google Shape;300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2616602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FFD966"/>
              </a:solidFill>
            </a:endParaRPr>
          </a:p>
        </p:txBody>
      </p:sp>
      <p:sp>
        <p:nvSpPr>
          <p:cNvPr id="301" name="Google Shape;301;p52"/>
          <p:cNvSpPr txBox="1">
            <a:spLocks noGrp="1"/>
          </p:cNvSpPr>
          <p:nvPr>
            <p:ph type="subTitle" idx="4294967295"/>
          </p:nvPr>
        </p:nvSpPr>
        <p:spPr>
          <a:xfrm>
            <a:off x="1114650" y="3481948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And a lot of users</a:t>
            </a:r>
            <a:endParaRPr sz="2400" dirty="0">
              <a:solidFill>
                <a:srgbClr val="FFFFFF"/>
              </a:solidFill>
            </a:endParaRPr>
          </a:p>
        </p:txBody>
      </p:sp>
      <p:cxnSp>
        <p:nvCxnSpPr>
          <p:cNvPr id="302" name="Google Shape;302;p52"/>
          <p:cNvCxnSpPr/>
          <p:nvPr/>
        </p:nvCxnSpPr>
        <p:spPr>
          <a:xfrm flipH="1">
            <a:off x="5241500" y="4385550"/>
            <a:ext cx="640500" cy="2838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52"/>
          <p:cNvCxnSpPr/>
          <p:nvPr/>
        </p:nvCxnSpPr>
        <p:spPr>
          <a:xfrm>
            <a:off x="3644625" y="4304500"/>
            <a:ext cx="251400" cy="2919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52"/>
          <p:cNvCxnSpPr/>
          <p:nvPr/>
        </p:nvCxnSpPr>
        <p:spPr>
          <a:xfrm rot="10800000" flipH="1">
            <a:off x="3239300" y="4969225"/>
            <a:ext cx="591900" cy="81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06" name="Google Shape;306;p5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58" y="1981200"/>
            <a:ext cx="4207042" cy="3143796"/>
          </a:xfrm>
          <a:prstGeom prst="rect">
            <a:avLst/>
          </a:prstGeom>
        </p:spPr>
      </p:pic>
      <p:sp>
        <p:nvSpPr>
          <p:cNvPr id="15" name="Google Shape;297;p52"/>
          <p:cNvSpPr txBox="1">
            <a:spLocks/>
          </p:cNvSpPr>
          <p:nvPr/>
        </p:nvSpPr>
        <p:spPr>
          <a:xfrm>
            <a:off x="3770325" y="1447800"/>
            <a:ext cx="69147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pl-PL" dirty="0" smtClean="0">
                <a:solidFill>
                  <a:srgbClr val="FFD966"/>
                </a:solidFill>
              </a:rPr>
              <a:t>K = 5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7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864000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sz="7200" dirty="0">
                <a:solidFill>
                  <a:srgbClr val="AACF20"/>
                </a:solidFill>
              </a:rPr>
              <a:t>3. </a:t>
            </a:r>
            <a:r>
              <a:rPr lang="pl-PL" sz="7200" dirty="0" smtClean="0">
                <a:solidFill>
                  <a:srgbClr val="AACF20"/>
                </a:solidFill>
              </a:rPr>
              <a:t>kNN</a:t>
            </a: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7" name="Google Shape;297;p52"/>
          <p:cNvSpPr txBox="1">
            <a:spLocks noGrp="1"/>
          </p:cNvSpPr>
          <p:nvPr>
            <p:ph type="subTitle" idx="4294967295"/>
          </p:nvPr>
        </p:nvSpPr>
        <p:spPr>
          <a:xfrm>
            <a:off x="-1219200" y="1399595"/>
            <a:ext cx="6269263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pl-PL" dirty="0" smtClean="0">
                <a:solidFill>
                  <a:srgbClr val="FFD966"/>
                </a:solidFill>
              </a:rPr>
              <a:t>Iłość klas = 4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98" name="Google Shape;298;p52"/>
          <p:cNvSpPr txBox="1">
            <a:spLocks noGrp="1"/>
          </p:cNvSpPr>
          <p:nvPr>
            <p:ph type="ctrTitle" idx="4294967295"/>
          </p:nvPr>
        </p:nvSpPr>
        <p:spPr>
          <a:xfrm>
            <a:off x="1158083" y="4981257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dirty="0" smtClean="0">
                <a:solidFill>
                  <a:srgbClr val="FFD966"/>
                </a:solidFill>
              </a:rPr>
              <a:t>0.45</a:t>
            </a:r>
            <a:r>
              <a:rPr lang="en" sz="7200" dirty="0" smtClean="0">
                <a:solidFill>
                  <a:srgbClr val="FFD966"/>
                </a:solidFill>
              </a:rPr>
              <a:t>%</a:t>
            </a: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9" name="Google Shape;299;p52"/>
          <p:cNvSpPr txBox="1">
            <a:spLocks noGrp="1"/>
          </p:cNvSpPr>
          <p:nvPr>
            <p:ph type="subTitle" idx="4294967295"/>
          </p:nvPr>
        </p:nvSpPr>
        <p:spPr>
          <a:xfrm>
            <a:off x="-533400" y="5155726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Accuracy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00" name="Google Shape;300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2616602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FFD966"/>
              </a:solidFill>
            </a:endParaRPr>
          </a:p>
        </p:txBody>
      </p:sp>
      <p:sp>
        <p:nvSpPr>
          <p:cNvPr id="301" name="Google Shape;301;p52"/>
          <p:cNvSpPr txBox="1">
            <a:spLocks noGrp="1"/>
          </p:cNvSpPr>
          <p:nvPr>
            <p:ph type="subTitle" idx="4294967295"/>
          </p:nvPr>
        </p:nvSpPr>
        <p:spPr>
          <a:xfrm>
            <a:off x="1114650" y="3481948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And a lot of users</a:t>
            </a:r>
            <a:endParaRPr sz="2400" dirty="0">
              <a:solidFill>
                <a:srgbClr val="FFFFFF"/>
              </a:solidFill>
            </a:endParaRPr>
          </a:p>
        </p:txBody>
      </p:sp>
      <p:cxnSp>
        <p:nvCxnSpPr>
          <p:cNvPr id="302" name="Google Shape;302;p52"/>
          <p:cNvCxnSpPr/>
          <p:nvPr/>
        </p:nvCxnSpPr>
        <p:spPr>
          <a:xfrm flipH="1">
            <a:off x="5241500" y="4385550"/>
            <a:ext cx="640500" cy="2838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52"/>
          <p:cNvCxnSpPr/>
          <p:nvPr/>
        </p:nvCxnSpPr>
        <p:spPr>
          <a:xfrm>
            <a:off x="3644625" y="4304500"/>
            <a:ext cx="251400" cy="2919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52"/>
          <p:cNvCxnSpPr/>
          <p:nvPr/>
        </p:nvCxnSpPr>
        <p:spPr>
          <a:xfrm rot="10800000" flipH="1">
            <a:off x="3239300" y="4969225"/>
            <a:ext cx="591900" cy="81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06" name="Google Shape;306;p5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05000"/>
            <a:ext cx="3894715" cy="2943530"/>
          </a:xfrm>
          <a:prstGeom prst="rect">
            <a:avLst/>
          </a:prstGeom>
        </p:spPr>
      </p:pic>
      <p:sp>
        <p:nvSpPr>
          <p:cNvPr id="14" name="Google Shape;297;p52"/>
          <p:cNvSpPr txBox="1">
            <a:spLocks/>
          </p:cNvSpPr>
          <p:nvPr/>
        </p:nvSpPr>
        <p:spPr>
          <a:xfrm>
            <a:off x="3770325" y="1447800"/>
            <a:ext cx="69147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pl-PL" dirty="0" smtClean="0">
                <a:solidFill>
                  <a:srgbClr val="FFD966"/>
                </a:solidFill>
              </a:rPr>
              <a:t>K = 25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90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864000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sz="7200" dirty="0">
                <a:solidFill>
                  <a:srgbClr val="AACF20"/>
                </a:solidFill>
              </a:rPr>
              <a:t>3. </a:t>
            </a:r>
            <a:r>
              <a:rPr lang="pl-PL" sz="7200" dirty="0" smtClean="0">
                <a:solidFill>
                  <a:srgbClr val="AACF20"/>
                </a:solidFill>
              </a:rPr>
              <a:t>kNN</a:t>
            </a: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7" name="Google Shape;297;p52"/>
          <p:cNvSpPr txBox="1">
            <a:spLocks noGrp="1"/>
          </p:cNvSpPr>
          <p:nvPr>
            <p:ph type="subTitle" idx="4294967295"/>
          </p:nvPr>
        </p:nvSpPr>
        <p:spPr>
          <a:xfrm>
            <a:off x="-1219200" y="1399595"/>
            <a:ext cx="6269263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pl-PL" dirty="0" smtClean="0">
                <a:solidFill>
                  <a:srgbClr val="FFD966"/>
                </a:solidFill>
              </a:rPr>
              <a:t>Iłość klas = 4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98" name="Google Shape;298;p52"/>
          <p:cNvSpPr txBox="1">
            <a:spLocks noGrp="1"/>
          </p:cNvSpPr>
          <p:nvPr>
            <p:ph type="ctrTitle" idx="4294967295"/>
          </p:nvPr>
        </p:nvSpPr>
        <p:spPr>
          <a:xfrm>
            <a:off x="1158083" y="4981257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dirty="0" smtClean="0">
                <a:solidFill>
                  <a:srgbClr val="FFD966"/>
                </a:solidFill>
              </a:rPr>
              <a:t>0.51</a:t>
            </a:r>
            <a:r>
              <a:rPr lang="en" sz="7200" dirty="0" smtClean="0">
                <a:solidFill>
                  <a:srgbClr val="FFD966"/>
                </a:solidFill>
              </a:rPr>
              <a:t>%</a:t>
            </a: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9" name="Google Shape;299;p52"/>
          <p:cNvSpPr txBox="1">
            <a:spLocks noGrp="1"/>
          </p:cNvSpPr>
          <p:nvPr>
            <p:ph type="subTitle" idx="4294967295"/>
          </p:nvPr>
        </p:nvSpPr>
        <p:spPr>
          <a:xfrm>
            <a:off x="-533400" y="5155726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Accuracy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00" name="Google Shape;300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2616602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FFD966"/>
              </a:solidFill>
            </a:endParaRPr>
          </a:p>
        </p:txBody>
      </p:sp>
      <p:sp>
        <p:nvSpPr>
          <p:cNvPr id="301" name="Google Shape;301;p52"/>
          <p:cNvSpPr txBox="1">
            <a:spLocks noGrp="1"/>
          </p:cNvSpPr>
          <p:nvPr>
            <p:ph type="subTitle" idx="4294967295"/>
          </p:nvPr>
        </p:nvSpPr>
        <p:spPr>
          <a:xfrm>
            <a:off x="1114650" y="3481948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And a lot of users</a:t>
            </a:r>
            <a:endParaRPr sz="2400" dirty="0">
              <a:solidFill>
                <a:srgbClr val="FFFFFF"/>
              </a:solidFill>
            </a:endParaRPr>
          </a:p>
        </p:txBody>
      </p:sp>
      <p:cxnSp>
        <p:nvCxnSpPr>
          <p:cNvPr id="302" name="Google Shape;302;p52"/>
          <p:cNvCxnSpPr/>
          <p:nvPr/>
        </p:nvCxnSpPr>
        <p:spPr>
          <a:xfrm flipH="1">
            <a:off x="5241500" y="4385550"/>
            <a:ext cx="640500" cy="2838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52"/>
          <p:cNvCxnSpPr/>
          <p:nvPr/>
        </p:nvCxnSpPr>
        <p:spPr>
          <a:xfrm>
            <a:off x="3644625" y="4304500"/>
            <a:ext cx="251400" cy="2919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52"/>
          <p:cNvCxnSpPr/>
          <p:nvPr/>
        </p:nvCxnSpPr>
        <p:spPr>
          <a:xfrm rot="10800000" flipH="1">
            <a:off x="3239300" y="4969225"/>
            <a:ext cx="591900" cy="81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06" name="Google Shape;306;p5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16790"/>
            <a:ext cx="4124123" cy="3088175"/>
          </a:xfrm>
          <a:prstGeom prst="rect">
            <a:avLst/>
          </a:prstGeom>
        </p:spPr>
      </p:pic>
      <p:sp>
        <p:nvSpPr>
          <p:cNvPr id="14" name="Google Shape;297;p52"/>
          <p:cNvSpPr txBox="1">
            <a:spLocks/>
          </p:cNvSpPr>
          <p:nvPr/>
        </p:nvSpPr>
        <p:spPr>
          <a:xfrm>
            <a:off x="3770325" y="1447800"/>
            <a:ext cx="69147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pl-PL" dirty="0" smtClean="0">
                <a:solidFill>
                  <a:srgbClr val="FFD966"/>
                </a:solidFill>
              </a:rPr>
              <a:t>K = 95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0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ncu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229</Words>
  <Application>Microsoft Office PowerPoint</Application>
  <PresentationFormat>On-screen Show (4:3)</PresentationFormat>
  <Paragraphs>62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Shadows Into Light</vt:lpstr>
      <vt:lpstr>Varela Round</vt:lpstr>
      <vt:lpstr>Trinculo template</vt:lpstr>
      <vt:lpstr>Przewidywanie oceny filmu na podstawie grających aktorów</vt:lpstr>
      <vt:lpstr>1.Ponowna Ekstrakcja danych</vt:lpstr>
      <vt:lpstr>1.Ponowna Ekstrakcja danych</vt:lpstr>
      <vt:lpstr>PowerPoint Presentation</vt:lpstr>
      <vt:lpstr>k-Fold Cross-Validation</vt:lpstr>
      <vt:lpstr>PowerPoint Presentation</vt:lpstr>
      <vt:lpstr>3. kNN</vt:lpstr>
      <vt:lpstr>3. kNN</vt:lpstr>
      <vt:lpstr>3. kNN</vt:lpstr>
      <vt:lpstr>3. kNN</vt:lpstr>
      <vt:lpstr>Thanks!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Przewidywanie oceny filmu na podstawie grających aktorów</dc:title>
  <cp:lastModifiedBy>vibe</cp:lastModifiedBy>
  <cp:revision>25</cp:revision>
  <dcterms:modified xsi:type="dcterms:W3CDTF">2019-04-23T20:46:19Z</dcterms:modified>
</cp:coreProperties>
</file>