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82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7" r:id="rId14"/>
    <p:sldId id="280" r:id="rId15"/>
    <p:sldId id="281" r:id="rId16"/>
  </p:sldIdLst>
  <p:sldSz cx="9144000" cy="6858000" type="screen4x3"/>
  <p:notesSz cx="6858000" cy="9144000"/>
  <p:embeddedFontLst>
    <p:embeddedFont>
      <p:font typeface="Shadows Into Light" panose="020B0604020202020204" charset="0"/>
      <p:regular r:id="rId18"/>
    </p:embeddedFont>
    <p:embeddedFont>
      <p:font typeface="Varela Round" panose="020B0604020202020204" charset="-79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8D4D6A7-83DF-48C6-B545-DAF9064913AD}">
  <a:tblStyle styleId="{38D4D6A7-83DF-48C6-B545-DAF9064913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1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8594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77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522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150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1785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1785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602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15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8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52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02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18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150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1785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772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8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8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ny color">
  <p:cSld name="BLANK_2">
    <p:bg>
      <p:bgPr>
        <a:solidFill>
          <a:srgbClr val="B7B7B7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Blank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017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60" r:id="rId7"/>
    <p:sldLayoutId id="2147483683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lidemodel.com" TargetMode="External"/><Relationship Id="rId4" Type="http://schemas.openxmlformats.org/officeDocument/2006/relationships/hyperlink" Target="http://www.pixede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 dirty="0"/>
              <a:t>Przewidywanie oceny filmu na podstawie grających aktorów</a:t>
            </a:r>
            <a:endParaRPr dirty="0"/>
          </a:p>
        </p:txBody>
      </p:sp>
      <p:sp>
        <p:nvSpPr>
          <p:cNvPr id="142" name="Google Shape;142;p36"/>
          <p:cNvSpPr/>
          <p:nvPr/>
        </p:nvSpPr>
        <p:spPr>
          <a:xfrm rot="-4140551">
            <a:off x="2229888" y="651440"/>
            <a:ext cx="402308" cy="1167266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143" name="Google Shape;143;p36"/>
          <p:cNvSpPr/>
          <p:nvPr/>
        </p:nvSpPr>
        <p:spPr>
          <a:xfrm>
            <a:off x="2496775" y="4255850"/>
            <a:ext cx="3153375" cy="34500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Google Shape;144;p36"/>
          <p:cNvSpPr/>
          <p:nvPr/>
        </p:nvSpPr>
        <p:spPr>
          <a:xfrm flipV="1">
            <a:off x="1219200" y="4311063"/>
            <a:ext cx="6909900" cy="67930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5" name="Google Shape;145;p36"/>
          <p:cNvCxnSpPr/>
          <p:nvPr/>
        </p:nvCxnSpPr>
        <p:spPr>
          <a:xfrm rot="10800000" flipH="1">
            <a:off x="6248400" y="1004428"/>
            <a:ext cx="291900" cy="543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46" name="Google Shape;146;p36"/>
          <p:cNvSpPr/>
          <p:nvPr/>
        </p:nvSpPr>
        <p:spPr>
          <a:xfrm>
            <a:off x="3048001" y="4345028"/>
            <a:ext cx="2819400" cy="912772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7200" dirty="0">
                <a:solidFill>
                  <a:srgbClr val="AACF20"/>
                </a:solidFill>
              </a:rPr>
              <a:t>3. </a:t>
            </a:r>
            <a:r>
              <a:rPr lang="pl-PL" sz="7200" dirty="0" smtClean="0">
                <a:solidFill>
                  <a:srgbClr val="AACF20"/>
                </a:solidFill>
              </a:rPr>
              <a:t>kNN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-1697263" y="1672350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l-PL" dirty="0">
                <a:solidFill>
                  <a:srgbClr val="FFD966"/>
                </a:solidFill>
              </a:rPr>
              <a:t>Iłość klas = 5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58083" y="4981257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 smtClean="0">
                <a:solidFill>
                  <a:srgbClr val="FFD966"/>
                </a:solidFill>
              </a:rPr>
              <a:t>0.67</a:t>
            </a:r>
            <a:r>
              <a:rPr lang="en" sz="7200" dirty="0" smtClean="0">
                <a:solidFill>
                  <a:srgbClr val="FFD966"/>
                </a:solidFill>
              </a:rPr>
              <a:t>%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-533400" y="5155726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Accuracy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And a lot of users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" name="Google Shape;297;p52"/>
          <p:cNvSpPr txBox="1">
            <a:spLocks/>
          </p:cNvSpPr>
          <p:nvPr/>
        </p:nvSpPr>
        <p:spPr>
          <a:xfrm>
            <a:off x="3770325" y="1447800"/>
            <a:ext cx="6914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pl-PL" dirty="0" smtClean="0">
                <a:solidFill>
                  <a:srgbClr val="FFD966"/>
                </a:solidFill>
              </a:rPr>
              <a:t>K = </a:t>
            </a:r>
            <a:r>
              <a:rPr lang="pl-PL" dirty="0" smtClean="0">
                <a:solidFill>
                  <a:srgbClr val="FFD966"/>
                </a:solidFill>
              </a:rPr>
              <a:t>1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2229"/>
            <a:ext cx="4038600" cy="311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9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7200" dirty="0">
                <a:solidFill>
                  <a:srgbClr val="AACF20"/>
                </a:solidFill>
              </a:rPr>
              <a:t>3. </a:t>
            </a:r>
            <a:r>
              <a:rPr lang="pl-PL" sz="7200" dirty="0" smtClean="0">
                <a:solidFill>
                  <a:srgbClr val="AACF20"/>
                </a:solidFill>
              </a:rPr>
              <a:t>kNN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-1219200" y="1399595"/>
            <a:ext cx="6269263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58083" y="4981257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-685800" y="5638800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And a lot of users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" name="Google Shape;297;p52"/>
          <p:cNvSpPr txBox="1">
            <a:spLocks/>
          </p:cNvSpPr>
          <p:nvPr/>
        </p:nvSpPr>
        <p:spPr>
          <a:xfrm>
            <a:off x="3770325" y="1447800"/>
            <a:ext cx="6914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91" y="2286000"/>
            <a:ext cx="7249151" cy="354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3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685800"/>
            <a:ext cx="7010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6000" b="1" dirty="0" smtClean="0">
                <a:solidFill>
                  <a:srgbClr val="AACF20"/>
                </a:solidFill>
              </a:rPr>
              <a:t>SVM</a:t>
            </a:r>
            <a:endParaRPr sz="6000" b="1" dirty="0">
              <a:solidFill>
                <a:srgbClr val="AACF20"/>
              </a:solidFill>
            </a:endParaRPr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838200" y="2286000"/>
            <a:ext cx="76200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endParaRPr lang="pl-PL" sz="2800" dirty="0" smtClean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68" y="2133600"/>
            <a:ext cx="474562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685800"/>
            <a:ext cx="7010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6000" b="1" dirty="0" smtClean="0">
                <a:solidFill>
                  <a:srgbClr val="AACF20"/>
                </a:solidFill>
              </a:rPr>
              <a:t>SVM</a:t>
            </a:r>
            <a:endParaRPr sz="6000" b="1" dirty="0">
              <a:solidFill>
                <a:srgbClr val="AACF20"/>
              </a:solidFill>
            </a:endParaRPr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838200" y="2286000"/>
            <a:ext cx="76200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l-PL" sz="2800" dirty="0" err="1" smtClean="0"/>
              <a:t>Support</a:t>
            </a:r>
            <a:r>
              <a:rPr lang="pl-PL" sz="2800" dirty="0" smtClean="0"/>
              <a:t> </a:t>
            </a:r>
            <a:r>
              <a:rPr lang="pl-PL" sz="2800" dirty="0" err="1"/>
              <a:t>Vector</a:t>
            </a:r>
            <a:r>
              <a:rPr lang="pl-PL" sz="2800" dirty="0"/>
              <a:t> </a:t>
            </a:r>
            <a:r>
              <a:rPr lang="pl-PL" sz="2800" dirty="0" err="1" smtClean="0"/>
              <a:t>Classification</a:t>
            </a:r>
            <a:endParaRPr lang="pl-PL" sz="2800" dirty="0" smtClean="0"/>
          </a:p>
          <a:p>
            <a:pPr indent="-457200" algn="l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SVM Accuracy</a:t>
            </a:r>
            <a:r>
              <a:rPr lang="pl-PL" sz="2800" dirty="0">
                <a:latin typeface="Shadows Into Light" panose="020B0604020202020204" charset="0"/>
              </a:rPr>
              <a:t>: </a:t>
            </a:r>
            <a:r>
              <a:rPr lang="pl-PL" sz="2800" dirty="0" smtClean="0">
                <a:latin typeface="Shadows Into Light" panose="020B0604020202020204" charset="0"/>
              </a:rPr>
              <a:t>0.64-0.68</a:t>
            </a:r>
            <a:endParaRPr lang="pl-PL" sz="2800" dirty="0">
              <a:latin typeface="Shadows Into Light" panose="020B0604020202020204" charset="0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GridSearch 0.72</a:t>
            </a:r>
            <a:endParaRPr lang="pl-PL" sz="2800" dirty="0">
              <a:latin typeface="Shadows Into Light" panose="020B0604020202020204" charset="0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ctrTitle" idx="4294967295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8"/>
                </a:solidFill>
              </a:rPr>
              <a:t>Thanks!</a:t>
            </a:r>
            <a:endParaRPr sz="4800">
              <a:solidFill>
                <a:srgbClr val="FFB008"/>
              </a:solidFill>
            </a:endParaRPr>
          </a:p>
        </p:txBody>
      </p:sp>
      <p:sp>
        <p:nvSpPr>
          <p:cNvPr id="378" name="Google Shape;378;p60"/>
          <p:cNvSpPr txBox="1">
            <a:spLocks noGrp="1"/>
          </p:cNvSpPr>
          <p:nvPr>
            <p:ph type="subTitle" idx="4294967295"/>
          </p:nvPr>
        </p:nvSpPr>
        <p:spPr>
          <a:xfrm>
            <a:off x="1177800" y="2948588"/>
            <a:ext cx="67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Any questions?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379" name="Google Shape;379;p60"/>
          <p:cNvSpPr txBox="1">
            <a:spLocks noGrp="1"/>
          </p:cNvSpPr>
          <p:nvPr>
            <p:ph type="body" idx="4294967295"/>
          </p:nvPr>
        </p:nvSpPr>
        <p:spPr>
          <a:xfrm>
            <a:off x="1177800" y="4741850"/>
            <a:ext cx="6788400" cy="12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0" name="Google Shape;380;p60"/>
          <p:cNvSpPr/>
          <p:nvPr/>
        </p:nvSpPr>
        <p:spPr>
          <a:xfrm>
            <a:off x="2076850" y="2456225"/>
            <a:ext cx="4748538" cy="1896500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81" name="Google Shape;381;p60"/>
          <p:cNvCxnSpPr/>
          <p:nvPr/>
        </p:nvCxnSpPr>
        <p:spPr>
          <a:xfrm flipH="1">
            <a:off x="6023075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60"/>
          <p:cNvCxnSpPr/>
          <p:nvPr/>
        </p:nvCxnSpPr>
        <p:spPr>
          <a:xfrm>
            <a:off x="3380350" y="2302225"/>
            <a:ext cx="219000" cy="559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60"/>
          <p:cNvCxnSpPr/>
          <p:nvPr/>
        </p:nvCxnSpPr>
        <p:spPr>
          <a:xfrm rot="10800000" flipH="1">
            <a:off x="2350850" y="3858550"/>
            <a:ext cx="826800" cy="64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60"/>
          <p:cNvCxnSpPr/>
          <p:nvPr/>
        </p:nvCxnSpPr>
        <p:spPr>
          <a:xfrm rot="10800000">
            <a:off x="5406800" y="3850500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60"/>
          <p:cNvCxnSpPr/>
          <p:nvPr/>
        </p:nvCxnSpPr>
        <p:spPr>
          <a:xfrm rot="10800000">
            <a:off x="5707050" y="3793625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86" name="Google Shape;386;p6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2" name="Google Shape;392;p6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sz="2400" dirty="0" smtClean="0"/>
              <a:t>Backgrounds </a:t>
            </a:r>
            <a:r>
              <a:rPr lang="en" sz="2400" dirty="0"/>
              <a:t>by </a:t>
            </a:r>
            <a:r>
              <a:rPr lang="en" u="sng" dirty="0" smtClean="0">
                <a:hlinkClick r:id="rId4"/>
              </a:rPr>
              <a:t>Pixeden</a:t>
            </a:r>
            <a:endParaRPr lang="pl-PL" u="sng" dirty="0" smtClean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b="1" dirty="0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Diagram featured by </a:t>
            </a:r>
            <a:r>
              <a:rPr lang="en-US" b="1" u="sng" dirty="0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r:id="rId5"/>
              </a:rPr>
              <a:t>http://slidemodel.com</a:t>
            </a:r>
            <a:endParaRPr lang="en-US" dirty="0">
              <a:solidFill>
                <a:srgbClr val="00839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393" name="Google Shape;393;p6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14400" y="1308373"/>
            <a:ext cx="7010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5400" b="1" dirty="0">
                <a:solidFill>
                  <a:srgbClr val="00B050"/>
                </a:solidFill>
                <a:latin typeface="Varela Round" panose="020B0604020202020204" charset="-79"/>
                <a:cs typeface="Varela Round" panose="020B0604020202020204" charset="-79"/>
              </a:rPr>
              <a:t>Cross-Validation </a:t>
            </a:r>
            <a:r>
              <a:rPr lang="pl-PL" sz="5400" b="1" dirty="0" smtClean="0">
                <a:solidFill>
                  <a:srgbClr val="00B050"/>
                </a:solidFill>
                <a:latin typeface="Varela Round" panose="020B0604020202020204" charset="-79"/>
                <a:cs typeface="Varela Round" panose="020B0604020202020204" charset="-79"/>
              </a:rPr>
              <a:t>score for actors</a:t>
            </a:r>
            <a:endParaRPr sz="5400" b="1" dirty="0">
              <a:solidFill>
                <a:srgbClr val="00B050"/>
              </a:solidFill>
            </a:endParaRPr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48768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3600" dirty="0" smtClean="0">
                <a:latin typeface="Shadows Into Light" panose="020B0604020202020204" charset="0"/>
              </a:rPr>
              <a:t>Najniższy: 0.439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3600" dirty="0" smtClean="0">
                <a:latin typeface="Shadows Into Light" panose="020B0604020202020204" charset="0"/>
              </a:rPr>
              <a:t>Najwyższy: 0.465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3600" dirty="0" smtClean="0">
                <a:latin typeface="Shadows Into Light" panose="020B0604020202020204" charset="0"/>
              </a:rPr>
              <a:t>Średnie: 0.45</a:t>
            </a: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1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7200" dirty="0">
                <a:solidFill>
                  <a:srgbClr val="AACF20"/>
                </a:solidFill>
              </a:rPr>
              <a:t>3. </a:t>
            </a:r>
            <a:r>
              <a:rPr lang="pl-PL" sz="7200" dirty="0" smtClean="0">
                <a:solidFill>
                  <a:srgbClr val="AACF20"/>
                </a:solidFill>
              </a:rPr>
              <a:t>kNN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-1697263" y="1672350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l-PL" dirty="0">
                <a:solidFill>
                  <a:srgbClr val="FFD966"/>
                </a:solidFill>
              </a:rPr>
              <a:t>Iłość klas = 5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58083" y="4981257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 smtClean="0">
                <a:solidFill>
                  <a:srgbClr val="FFD966"/>
                </a:solidFill>
              </a:rPr>
              <a:t>0.39</a:t>
            </a:r>
            <a:r>
              <a:rPr lang="en" sz="7200" dirty="0" smtClean="0">
                <a:solidFill>
                  <a:srgbClr val="FFD966"/>
                </a:solidFill>
              </a:rPr>
              <a:t>%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-533400" y="5155726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Accuracy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And a lot of users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8" y="1981200"/>
            <a:ext cx="4207042" cy="3143796"/>
          </a:xfrm>
          <a:prstGeom prst="rect">
            <a:avLst/>
          </a:prstGeom>
        </p:spPr>
      </p:pic>
      <p:sp>
        <p:nvSpPr>
          <p:cNvPr id="15" name="Google Shape;297;p52"/>
          <p:cNvSpPr txBox="1">
            <a:spLocks/>
          </p:cNvSpPr>
          <p:nvPr/>
        </p:nvSpPr>
        <p:spPr>
          <a:xfrm>
            <a:off x="3770325" y="1447800"/>
            <a:ext cx="6914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pl-PL" dirty="0" smtClean="0">
                <a:solidFill>
                  <a:srgbClr val="FFD966"/>
                </a:solidFill>
              </a:rPr>
              <a:t>K = 5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7200" dirty="0">
                <a:solidFill>
                  <a:srgbClr val="AACF20"/>
                </a:solidFill>
              </a:rPr>
              <a:t>3. </a:t>
            </a:r>
            <a:r>
              <a:rPr lang="pl-PL" sz="7200" dirty="0" smtClean="0">
                <a:solidFill>
                  <a:srgbClr val="AACF20"/>
                </a:solidFill>
              </a:rPr>
              <a:t>kNN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-1219200" y="1399595"/>
            <a:ext cx="6269263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l-PL" dirty="0" smtClean="0">
                <a:solidFill>
                  <a:srgbClr val="FFD966"/>
                </a:solidFill>
              </a:rPr>
              <a:t>Iłość klas = 4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58083" y="4981257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 smtClean="0">
                <a:solidFill>
                  <a:srgbClr val="FFD966"/>
                </a:solidFill>
              </a:rPr>
              <a:t>0.45</a:t>
            </a:r>
            <a:r>
              <a:rPr lang="en" sz="7200" dirty="0" smtClean="0">
                <a:solidFill>
                  <a:srgbClr val="FFD966"/>
                </a:solidFill>
              </a:rPr>
              <a:t>%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-533400" y="5155726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Accuracy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And a lot of users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05000"/>
            <a:ext cx="3894715" cy="2943530"/>
          </a:xfrm>
          <a:prstGeom prst="rect">
            <a:avLst/>
          </a:prstGeom>
        </p:spPr>
      </p:pic>
      <p:sp>
        <p:nvSpPr>
          <p:cNvPr id="14" name="Google Shape;297;p52"/>
          <p:cNvSpPr txBox="1">
            <a:spLocks/>
          </p:cNvSpPr>
          <p:nvPr/>
        </p:nvSpPr>
        <p:spPr>
          <a:xfrm>
            <a:off x="3770325" y="1447800"/>
            <a:ext cx="6914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pl-PL" dirty="0" smtClean="0">
                <a:solidFill>
                  <a:srgbClr val="FFD966"/>
                </a:solidFill>
              </a:rPr>
              <a:t>K = 25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7200" dirty="0">
                <a:solidFill>
                  <a:srgbClr val="AACF20"/>
                </a:solidFill>
              </a:rPr>
              <a:t>3. </a:t>
            </a:r>
            <a:r>
              <a:rPr lang="pl-PL" sz="7200" dirty="0" smtClean="0">
                <a:solidFill>
                  <a:srgbClr val="AACF20"/>
                </a:solidFill>
              </a:rPr>
              <a:t>kNN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-1219200" y="1399595"/>
            <a:ext cx="6269263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pl-PL" dirty="0" smtClean="0">
                <a:solidFill>
                  <a:srgbClr val="FFD966"/>
                </a:solidFill>
              </a:rPr>
              <a:t>Iłość klas = 4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58083" y="4981257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 smtClean="0">
                <a:solidFill>
                  <a:srgbClr val="FFD966"/>
                </a:solidFill>
              </a:rPr>
              <a:t>0.51</a:t>
            </a:r>
            <a:r>
              <a:rPr lang="en" sz="7200" dirty="0" smtClean="0">
                <a:solidFill>
                  <a:srgbClr val="FFD966"/>
                </a:solidFill>
              </a:rPr>
              <a:t>%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-533400" y="5155726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Accuracy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And a lot of users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790"/>
            <a:ext cx="4124123" cy="3088175"/>
          </a:xfrm>
          <a:prstGeom prst="rect">
            <a:avLst/>
          </a:prstGeom>
        </p:spPr>
      </p:pic>
      <p:sp>
        <p:nvSpPr>
          <p:cNvPr id="14" name="Google Shape;297;p52"/>
          <p:cNvSpPr txBox="1">
            <a:spLocks/>
          </p:cNvSpPr>
          <p:nvPr/>
        </p:nvSpPr>
        <p:spPr>
          <a:xfrm>
            <a:off x="3770325" y="1447800"/>
            <a:ext cx="6914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pl-PL" dirty="0" smtClean="0">
                <a:solidFill>
                  <a:srgbClr val="FFD966"/>
                </a:solidFill>
              </a:rPr>
              <a:t>K = 95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7200" dirty="0">
                <a:solidFill>
                  <a:srgbClr val="AACF20"/>
                </a:solidFill>
              </a:rPr>
              <a:t>3. </a:t>
            </a:r>
            <a:r>
              <a:rPr lang="pl-PL" sz="7200" dirty="0" smtClean="0">
                <a:solidFill>
                  <a:srgbClr val="AACF20"/>
                </a:solidFill>
              </a:rPr>
              <a:t>kNN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-1219200" y="1399595"/>
            <a:ext cx="6269263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58083" y="4981257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-685800" y="5638800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And a lot of users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" name="Google Shape;297;p52"/>
          <p:cNvSpPr txBox="1">
            <a:spLocks/>
          </p:cNvSpPr>
          <p:nvPr/>
        </p:nvSpPr>
        <p:spPr>
          <a:xfrm>
            <a:off x="3770325" y="1447800"/>
            <a:ext cx="69147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 b="0" i="0" u="none" strike="noStrike" cap="none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2" y="1981200"/>
            <a:ext cx="7621032" cy="40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685800"/>
            <a:ext cx="7010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6000" b="1" dirty="0" smtClean="0">
                <a:solidFill>
                  <a:srgbClr val="AACF20"/>
                </a:solidFill>
              </a:rPr>
              <a:t>SVM</a:t>
            </a:r>
            <a:endParaRPr sz="6000" b="1" dirty="0">
              <a:solidFill>
                <a:srgbClr val="AACF20"/>
              </a:solidFill>
            </a:endParaRPr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838200" y="2286000"/>
            <a:ext cx="76200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l-PL" sz="2800" dirty="0" err="1" smtClean="0"/>
              <a:t>Support</a:t>
            </a:r>
            <a:r>
              <a:rPr lang="pl-PL" sz="2800" dirty="0" smtClean="0"/>
              <a:t> </a:t>
            </a:r>
            <a:r>
              <a:rPr lang="pl-PL" sz="2800" dirty="0" err="1"/>
              <a:t>Vector</a:t>
            </a:r>
            <a:r>
              <a:rPr lang="pl-PL" sz="2800" dirty="0"/>
              <a:t> </a:t>
            </a:r>
            <a:r>
              <a:rPr lang="pl-PL" sz="2800" dirty="0" err="1" smtClean="0"/>
              <a:t>Classification</a:t>
            </a:r>
            <a:endParaRPr lang="pl-PL" sz="2800" dirty="0" smtClean="0"/>
          </a:p>
          <a:p>
            <a:pPr indent="-457200" algn="l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SVM Accuracy</a:t>
            </a:r>
            <a:r>
              <a:rPr lang="pl-PL" sz="2800" dirty="0">
                <a:latin typeface="Shadows Into Light" panose="020B0604020202020204" charset="0"/>
              </a:rPr>
              <a:t>: 0.448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GridSearch 0.475</a:t>
            </a:r>
            <a:endParaRPr lang="pl-PL" sz="2800" dirty="0">
              <a:latin typeface="Shadows Into Light" panose="020B0604020202020204" charset="0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 dirty="0"/>
              <a:t>Przewidywanie </a:t>
            </a:r>
            <a:r>
              <a:rPr lang="pl-PL" dirty="0" smtClean="0"/>
              <a:t>jakości wina</a:t>
            </a:r>
            <a:endParaRPr dirty="0"/>
          </a:p>
        </p:txBody>
      </p:sp>
      <p:sp>
        <p:nvSpPr>
          <p:cNvPr id="142" name="Google Shape;142;p36"/>
          <p:cNvSpPr/>
          <p:nvPr/>
        </p:nvSpPr>
        <p:spPr>
          <a:xfrm rot="-4140551">
            <a:off x="2229888" y="651440"/>
            <a:ext cx="402308" cy="1167266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143" name="Google Shape;143;p36"/>
          <p:cNvSpPr/>
          <p:nvPr/>
        </p:nvSpPr>
        <p:spPr>
          <a:xfrm>
            <a:off x="2496775" y="4255850"/>
            <a:ext cx="3153375" cy="34500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Google Shape;144;p36"/>
          <p:cNvSpPr/>
          <p:nvPr/>
        </p:nvSpPr>
        <p:spPr>
          <a:xfrm flipV="1">
            <a:off x="1219200" y="4311063"/>
            <a:ext cx="6909900" cy="67930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5" name="Google Shape;145;p36"/>
          <p:cNvCxnSpPr/>
          <p:nvPr/>
        </p:nvCxnSpPr>
        <p:spPr>
          <a:xfrm rot="10800000" flipH="1">
            <a:off x="6248400" y="1004428"/>
            <a:ext cx="291900" cy="543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46" name="Google Shape;146;p36"/>
          <p:cNvSpPr/>
          <p:nvPr/>
        </p:nvSpPr>
        <p:spPr>
          <a:xfrm>
            <a:off x="3048001" y="4345028"/>
            <a:ext cx="2819400" cy="912772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726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14400" y="1308373"/>
            <a:ext cx="7010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5400" b="1" dirty="0">
                <a:solidFill>
                  <a:srgbClr val="00B050"/>
                </a:solidFill>
                <a:latin typeface="Varela Round" panose="020B0604020202020204" charset="-79"/>
                <a:cs typeface="Varela Round" panose="020B0604020202020204" charset="-79"/>
              </a:rPr>
              <a:t>Cross-Validation </a:t>
            </a:r>
            <a:r>
              <a:rPr lang="pl-PL" sz="5400" b="1" dirty="0" smtClean="0">
                <a:solidFill>
                  <a:srgbClr val="00B050"/>
                </a:solidFill>
                <a:latin typeface="Varela Round" panose="020B0604020202020204" charset="-79"/>
                <a:cs typeface="Varela Round" panose="020B0604020202020204" charset="-79"/>
              </a:rPr>
              <a:t>score for wines</a:t>
            </a:r>
            <a:endParaRPr sz="5400" b="1" dirty="0">
              <a:solidFill>
                <a:srgbClr val="00B050"/>
              </a:solidFill>
            </a:endParaRPr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48768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3600" dirty="0" smtClean="0">
                <a:latin typeface="Shadows Into Light" panose="020B0604020202020204" charset="0"/>
              </a:rPr>
              <a:t>Średnie</a:t>
            </a:r>
            <a:r>
              <a:rPr lang="pl-PL" sz="3600" dirty="0" smtClean="0">
                <a:latin typeface="Shadows Into Light" panose="020B0604020202020204" charset="0"/>
              </a:rPr>
              <a:t>: </a:t>
            </a:r>
            <a:r>
              <a:rPr lang="pl-PL" sz="3600" dirty="0" smtClean="0">
                <a:latin typeface="Shadows Into Light" panose="020B0604020202020204" charset="0"/>
              </a:rPr>
              <a:t>0.53</a:t>
            </a:r>
            <a:endParaRPr lang="pl-PL" sz="3600" dirty="0" smtClean="0">
              <a:latin typeface="Shadows Into Light" panose="020B0604020202020204" charset="0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7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187</Words>
  <Application>Microsoft Office PowerPoint</Application>
  <PresentationFormat>On-screen Show (4:3)</PresentationFormat>
  <Paragraphs>65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Shadows Into Light</vt:lpstr>
      <vt:lpstr>Varela Round</vt:lpstr>
      <vt:lpstr>Trinculo template</vt:lpstr>
      <vt:lpstr>Przewidywanie oceny filmu na podstawie grających aktorów</vt:lpstr>
      <vt:lpstr>Cross-Validation score for actors</vt:lpstr>
      <vt:lpstr>3. kNN</vt:lpstr>
      <vt:lpstr>3. kNN</vt:lpstr>
      <vt:lpstr>3. kNN</vt:lpstr>
      <vt:lpstr>3. kNN</vt:lpstr>
      <vt:lpstr>SVM</vt:lpstr>
      <vt:lpstr>Przewidywanie jakości wina</vt:lpstr>
      <vt:lpstr>Cross-Validation score for wines</vt:lpstr>
      <vt:lpstr>3. kNN</vt:lpstr>
      <vt:lpstr>3. kNN</vt:lpstr>
      <vt:lpstr>SVM</vt:lpstr>
      <vt:lpstr>SVM</vt:lpstr>
      <vt:lpstr>Thanks!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Przewidywanie oceny filmu na podstawie grających aktorów</dc:title>
  <cp:lastModifiedBy>vibe</cp:lastModifiedBy>
  <cp:revision>35</cp:revision>
  <dcterms:modified xsi:type="dcterms:W3CDTF">2019-05-28T21:46:46Z</dcterms:modified>
</cp:coreProperties>
</file>