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5" r:id="rId10"/>
    <p:sldId id="268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Star Rating</a:t>
            </a:r>
            <a:r>
              <a:rPr lang="en-US" baseline="0"/>
              <a:t>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80314960629921"/>
          <c:y val="0.1300462962962963"/>
          <c:w val="0.86486351706036746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Sheet1!$C$71:$G$71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Sheet1!$C$72:$G$72</c:f>
              <c:numCache>
                <c:formatCode>General</c:formatCode>
                <c:ptCount val="5"/>
                <c:pt idx="0">
                  <c:v>2500</c:v>
                </c:pt>
                <c:pt idx="1">
                  <c:v>14500</c:v>
                </c:pt>
                <c:pt idx="2">
                  <c:v>43000</c:v>
                </c:pt>
                <c:pt idx="3">
                  <c:v>37000</c:v>
                </c:pt>
                <c:pt idx="4">
                  <c:v>17000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7-4957-9851-15E38C85F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369344"/>
        <c:axId val="1212376832"/>
      </c:barChart>
      <c:catAx>
        <c:axId val="121236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376832"/>
        <c:crosses val="autoZero"/>
        <c:auto val="1"/>
        <c:lblAlgn val="ctr"/>
        <c:lblOffset val="100"/>
        <c:noMultiLvlLbl val="0"/>
      </c:catAx>
      <c:valAx>
        <c:axId val="121237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36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trad-single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Sheet1!$A$17:$A$24</c:f>
              <c:strCache>
                <c:ptCount val="8"/>
                <c:pt idx="0">
                  <c:v>5.6</c:v>
                </c:pt>
                <c:pt idx="1">
                  <c:v>5.7</c:v>
                </c:pt>
                <c:pt idx="2">
                  <c:v>5.8</c:v>
                </c:pt>
                <c:pt idx="3">
                  <c:v>5.9</c:v>
                </c:pt>
                <c:pt idx="4">
                  <c:v>5.10</c:v>
                </c:pt>
                <c:pt idx="5">
                  <c:v>5.11</c:v>
                </c:pt>
                <c:pt idx="6">
                  <c:v>5.12</c:v>
                </c:pt>
                <c:pt idx="7">
                  <c:v>5.other</c:v>
                </c:pt>
              </c:strCache>
            </c:strRef>
          </c:cat>
          <c:val>
            <c:numRef>
              <c:f>Sheet1!$B$17:$B$24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A-4B49-9D61-F22421ECE83A}"/>
            </c:ext>
          </c:extLst>
        </c:ser>
        <c:ser>
          <c:idx val="1"/>
          <c:order val="1"/>
          <c:tx>
            <c:strRef>
              <c:f>Sheet1!$C$16</c:f>
              <c:strCache>
                <c:ptCount val="1"/>
                <c:pt idx="0">
                  <c:v>sport-single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Sheet1!$A$17:$A$24</c:f>
              <c:strCache>
                <c:ptCount val="8"/>
                <c:pt idx="0">
                  <c:v>5.6</c:v>
                </c:pt>
                <c:pt idx="1">
                  <c:v>5.7</c:v>
                </c:pt>
                <c:pt idx="2">
                  <c:v>5.8</c:v>
                </c:pt>
                <c:pt idx="3">
                  <c:v>5.9</c:v>
                </c:pt>
                <c:pt idx="4">
                  <c:v>5.10</c:v>
                </c:pt>
                <c:pt idx="5">
                  <c:v>5.11</c:v>
                </c:pt>
                <c:pt idx="6">
                  <c:v>5.12</c:v>
                </c:pt>
                <c:pt idx="7">
                  <c:v>5.other</c:v>
                </c:pt>
              </c:strCache>
            </c:strRef>
          </c:cat>
          <c:val>
            <c:numRef>
              <c:f>Sheet1!$C$17:$C$24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EA-4B49-9D61-F22421ECE83A}"/>
            </c:ext>
          </c:extLst>
        </c:ser>
        <c:ser>
          <c:idx val="2"/>
          <c:order val="2"/>
          <c:tx>
            <c:strRef>
              <c:f>Sheet1!$D$16</c:f>
              <c:strCache>
                <c:ptCount val="1"/>
                <c:pt idx="0">
                  <c:v>trad-multi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Sheet1!$A$17:$A$24</c:f>
              <c:strCache>
                <c:ptCount val="8"/>
                <c:pt idx="0">
                  <c:v>5.6</c:v>
                </c:pt>
                <c:pt idx="1">
                  <c:v>5.7</c:v>
                </c:pt>
                <c:pt idx="2">
                  <c:v>5.8</c:v>
                </c:pt>
                <c:pt idx="3">
                  <c:v>5.9</c:v>
                </c:pt>
                <c:pt idx="4">
                  <c:v>5.10</c:v>
                </c:pt>
                <c:pt idx="5">
                  <c:v>5.11</c:v>
                </c:pt>
                <c:pt idx="6">
                  <c:v>5.12</c:v>
                </c:pt>
                <c:pt idx="7">
                  <c:v>5.other</c:v>
                </c:pt>
              </c:strCache>
            </c:strRef>
          </c:cat>
          <c:val>
            <c:numRef>
              <c:f>Sheet1!$D$17:$D$24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EA-4B49-9D61-F22421ECE83A}"/>
            </c:ext>
          </c:extLst>
        </c:ser>
        <c:ser>
          <c:idx val="3"/>
          <c:order val="3"/>
          <c:tx>
            <c:strRef>
              <c:f>Sheet1!$E$16</c:f>
              <c:strCache>
                <c:ptCount val="1"/>
                <c:pt idx="0">
                  <c:v>sport-multi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Sheet1!$A$17:$A$24</c:f>
              <c:strCache>
                <c:ptCount val="8"/>
                <c:pt idx="0">
                  <c:v>5.6</c:v>
                </c:pt>
                <c:pt idx="1">
                  <c:v>5.7</c:v>
                </c:pt>
                <c:pt idx="2">
                  <c:v>5.8</c:v>
                </c:pt>
                <c:pt idx="3">
                  <c:v>5.9</c:v>
                </c:pt>
                <c:pt idx="4">
                  <c:v>5.10</c:v>
                </c:pt>
                <c:pt idx="5">
                  <c:v>5.11</c:v>
                </c:pt>
                <c:pt idx="6">
                  <c:v>5.12</c:v>
                </c:pt>
                <c:pt idx="7">
                  <c:v>5.other</c:v>
                </c:pt>
              </c:strCache>
            </c:strRef>
          </c:cat>
          <c:val>
            <c:numRef>
              <c:f>Sheet1!$E$17:$E$24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EA-4B49-9D61-F22421ECE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2373920"/>
        <c:axId val="1212383904"/>
      </c:barChart>
      <c:catAx>
        <c:axId val="121237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383904"/>
        <c:crosses val="autoZero"/>
        <c:auto val="1"/>
        <c:lblAlgn val="ctr"/>
        <c:lblOffset val="100"/>
        <c:noMultiLvlLbl val="0"/>
      </c:catAx>
      <c:valAx>
        <c:axId val="121238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37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8074-9154-189F-07CB-9826D3C1C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073DE-B510-8935-411F-054BD4EBE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AF9F0-8613-532B-39D9-0D4C3E4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5FC4-9F52-00BA-C7AB-3C077925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062A-C03F-6E5C-EF2B-02D2A86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51D0-D216-39B2-BDE3-8E6BEF40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5793E-6D75-10D4-C7CD-4406F4E2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D112-13F1-9D62-5D48-D46CD855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5322-5B37-BC9D-8E88-59CD5256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A4DD-EA79-AF73-19A8-D588DFC1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FA104-8251-33E9-105E-D762FC830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4DC8A-5412-5E09-3D99-E12DEE4E9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6A1C-631C-036B-F37B-E3AF64F2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A832-8DBC-6F3C-152B-55FF408D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FC64-DF8E-31C7-0AF9-129E300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AC89-82E0-035E-829B-3B9F5C03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73E9-D69C-E8F0-B3A6-5A5F21AF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0B5F-BAE2-52E3-FECD-9C6353D4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73B02-2DBA-2E3C-28DB-4D40C63E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02B4-24BB-A600-AC73-6DC77681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07A4-C629-1D2D-29F0-D310E894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C0BF-2961-B919-F1A9-C29334C0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DF22-6D4D-1FF5-4717-D7D07A07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F754-5E01-2141-8563-8649E989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30DC-A196-973C-0757-26BC3D97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8C60-FC1C-B523-9559-18789538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B51E-842C-1519-9329-E55ACDB98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D844-3D6E-9741-71BD-91FA0869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EAFE3-6372-20F3-3F67-226986B4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58567-395D-7558-084A-D0C96DF1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DF77E-CEAA-AAFB-0ECE-6CCC16F5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7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219D-BF79-B33B-F283-76C4822A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DC53-2191-A0DA-5C73-7E1F438BF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CE6C8-3F93-54A2-878D-22C2791CE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C11B1-FB41-1E09-5592-BE2B57578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860D9-23E2-5641-9684-1237DE839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4BDF7-BE21-B31B-E760-B02A8F70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445B8-8F9A-3D54-42C5-E3670B8A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F210A-D415-F833-7CE4-DF7FEFCF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F518-AF23-846B-D7CF-E3489BC7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8155D-3631-8A70-4CF9-AB312DAE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65A4D-CF42-8AA2-2770-08E34E50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6E80A-30EB-873B-1147-32ECA856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1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A5FFF-F2C5-2C29-6099-8BEA0108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D31B1-8B46-9106-13D6-60410181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EC8AB-6364-6B2B-4221-01B2BCB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237-2EE4-2624-AE1F-62CEF29D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62F2-FB03-7540-9034-B218EFF1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19C7D-AD9A-AA1D-956E-9C3471F5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B53AB-FB54-BE10-08DF-7BF6F266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4BBC5-59FF-E8E3-508B-A9F5F350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FEABB-9912-EDA5-6D2A-79FE00BC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BFA6-6B0F-2A4B-A1DD-9526AF56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E5D8B-B36A-5085-D9BB-D3BA25E6C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52E23-0290-B3A6-4636-43A574E73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C5AEE-51F8-9941-3511-4BF5198A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F1322-50F5-2B8B-97FE-788DA133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2624D-4295-3989-4FE5-3B4E0234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89392-31B2-79D8-D159-75CA9FEC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F38E1-FBB4-1854-9A05-9776B696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6B83-BF3C-AF20-9047-EBF689232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6EA3-095D-49A1-88CC-87F2CED936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2A5C-2203-2506-B3C4-84CD89C3F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0128-1CF4-5112-6F33-DBC6A2719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1BE3-3D85-494F-A50C-CBAF72F9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xxAPx8e6OI&amp;ab_channel=GinaSprint" TargetMode="External"/><Relationship Id="rId2" Type="http://schemas.openxmlformats.org/officeDocument/2006/relationships/hyperlink" Target="https://github.com/Nicholas-Mooney/322proj/tree/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abuse.com/get-request-query-parameters-with-flas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509B-6C2A-BEB5-BA58-CA87F0E31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304" y="517679"/>
            <a:ext cx="9144000" cy="2387600"/>
          </a:xfrm>
        </p:spPr>
        <p:txBody>
          <a:bodyPr/>
          <a:lstStyle/>
          <a:p>
            <a:r>
              <a:rPr lang="en-US" dirty="0"/>
              <a:t>Rock Climbing Routes.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4BC28-C419-E3A2-B01C-270870A8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064" y="3690528"/>
            <a:ext cx="9144000" cy="1655762"/>
          </a:xfrm>
        </p:spPr>
        <p:txBody>
          <a:bodyPr/>
          <a:lstStyle/>
          <a:p>
            <a:r>
              <a:rPr lang="en-US" dirty="0"/>
              <a:t>-Nicholas Mooney</a:t>
            </a:r>
          </a:p>
        </p:txBody>
      </p:sp>
    </p:spTree>
    <p:extLst>
      <p:ext uri="{BB962C8B-B14F-4D97-AF65-F5344CB8AC3E}">
        <p14:creationId xmlns:p14="http://schemas.microsoft.com/office/powerpoint/2010/main" val="165481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E8865-1D98-E534-F887-63B247A1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0" y="182563"/>
            <a:ext cx="4378881" cy="1325563"/>
          </a:xfrm>
        </p:spPr>
        <p:txBody>
          <a:bodyPr>
            <a:normAutofit/>
          </a:bodyPr>
          <a:lstStyle/>
          <a:p>
            <a:r>
              <a:rPr lang="en-US" dirty="0"/>
              <a:t>FINAL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17F7-1E10-C644-890B-7C1EC615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67" y="1690688"/>
            <a:ext cx="5076090" cy="4151376"/>
          </a:xfrm>
        </p:spPr>
        <p:txBody>
          <a:bodyPr>
            <a:normAutofit/>
          </a:bodyPr>
          <a:lstStyle/>
          <a:p>
            <a:r>
              <a:rPr lang="en-US" b="1" dirty="0"/>
              <a:t>MULTIPITCH WAS LOWER consistently except moderate alpine</a:t>
            </a:r>
          </a:p>
          <a:p>
            <a:endParaRPr lang="en-US" b="1" dirty="0"/>
          </a:p>
          <a:p>
            <a:r>
              <a:rPr lang="en-US" b="1" dirty="0"/>
              <a:t>Hard trad was better</a:t>
            </a:r>
          </a:p>
          <a:p>
            <a:r>
              <a:rPr lang="en-US" b="1" dirty="0"/>
              <a:t>Easy trad was worse</a:t>
            </a:r>
          </a:p>
          <a:p>
            <a:endParaRPr lang="en-US" b="1" dirty="0"/>
          </a:p>
          <a:p>
            <a:r>
              <a:rPr lang="en-US" b="1" dirty="0"/>
              <a:t>People like bolts on average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39ADE1-ED5F-780D-05BC-380160E04D31}"/>
              </a:ext>
            </a:extLst>
          </p:cNvPr>
          <p:cNvSpPr txBox="1">
            <a:spLocks/>
          </p:cNvSpPr>
          <p:nvPr/>
        </p:nvSpPr>
        <p:spPr>
          <a:xfrm>
            <a:off x="7489134" y="676566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AID was insignificant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Alpine was better when long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Ice was better when hard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DANGER RATINGS: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Highly rated when difficult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Low rating when easy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15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FEF89-1629-53D2-C86B-6163C606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Improvements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challenges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5DE2-6268-F417-D9F4-D6E417AA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Possible use for grading of locations</a:t>
            </a:r>
          </a:p>
          <a:p>
            <a:r>
              <a:rPr lang="en-US" sz="2400" dirty="0"/>
              <a:t>Weather averages</a:t>
            </a:r>
          </a:p>
          <a:p>
            <a:endParaRPr lang="en-US" sz="2400" dirty="0"/>
          </a:p>
          <a:p>
            <a:r>
              <a:rPr lang="en-US" sz="2400" dirty="0"/>
              <a:t>Votes for popularity : thresholds and weight</a:t>
            </a:r>
          </a:p>
          <a:p>
            <a:r>
              <a:rPr lang="en-US" sz="2400" dirty="0"/>
              <a:t>Comments and attitude of comments</a:t>
            </a:r>
          </a:p>
          <a:p>
            <a:endParaRPr lang="en-US" sz="2400" dirty="0"/>
          </a:p>
          <a:p>
            <a:r>
              <a:rPr lang="en-US" sz="2400" dirty="0"/>
              <a:t>Code was mostly challenging in cleaning</a:t>
            </a:r>
          </a:p>
          <a:p>
            <a:r>
              <a:rPr lang="en-US" sz="2400" dirty="0"/>
              <a:t>Making </a:t>
            </a:r>
            <a:r>
              <a:rPr lang="en-US" sz="2400" dirty="0" err="1"/>
              <a:t>knn</a:t>
            </a:r>
            <a:r>
              <a:rPr lang="en-US" sz="2400" dirty="0"/>
              <a:t> up to par </a:t>
            </a:r>
          </a:p>
        </p:txBody>
      </p:sp>
    </p:spTree>
    <p:extLst>
      <p:ext uri="{BB962C8B-B14F-4D97-AF65-F5344CB8AC3E}">
        <p14:creationId xmlns:p14="http://schemas.microsoft.com/office/powerpoint/2010/main" val="328408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1545C-7EEE-EDCC-5214-F4D3FF4D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7"/>
            <a:ext cx="4190999" cy="3646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Sources / Division of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A25F-E72B-CC72-C84A-684DBC3C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/>
              <a:t>Project repo: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>
                <a:hlinkClick r:id="rId2"/>
              </a:rPr>
              <a:t>https://github.com/Nicholas-Mooney/322proj/tree/main</a:t>
            </a:r>
            <a:endParaRPr lang="en-US" sz="2400"/>
          </a:p>
          <a:p>
            <a:endParaRPr lang="en-US" sz="2400"/>
          </a:p>
          <a:p>
            <a:r>
              <a:rPr lang="en-US" sz="2400"/>
              <a:t>Sprint youtube - flask: </a:t>
            </a:r>
            <a:r>
              <a:rPr lang="en-US" sz="2400">
                <a:hlinkClick r:id="rId3"/>
              </a:rPr>
              <a:t>https://www.youtube.com/watch?v=CxxAPx8e6OI&amp;ab_channel=GinaSprint</a:t>
            </a:r>
            <a:endParaRPr lang="en-US" sz="2400"/>
          </a:p>
          <a:p>
            <a:r>
              <a:rPr lang="en-US" sz="2400"/>
              <a:t>Query params: </a:t>
            </a:r>
            <a:r>
              <a:rPr lang="en-US" sz="2400">
                <a:hlinkClick r:id="rId4"/>
              </a:rPr>
              <a:t>https://stackabuse.com/get-request-query-parameters-with-flask/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5122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B505A-3CC8-51DF-90B5-062FF6B4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Idea /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F8E8-FDD5-C074-0147-4D812CEF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/>
              <a:t>I climb a lot</a:t>
            </a:r>
          </a:p>
          <a:p>
            <a:r>
              <a:rPr lang="en-US" sz="2400"/>
              <a:t>I visit rock climbing forums a lot</a:t>
            </a:r>
          </a:p>
          <a:p>
            <a:r>
              <a:rPr lang="en-US" sz="2400"/>
              <a:t>Figure out what people like about routes</a:t>
            </a:r>
          </a:p>
        </p:txBody>
      </p:sp>
    </p:spTree>
    <p:extLst>
      <p:ext uri="{BB962C8B-B14F-4D97-AF65-F5344CB8AC3E}">
        <p14:creationId xmlns:p14="http://schemas.microsoft.com/office/powerpoint/2010/main" val="37500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DDE0-EE19-D281-BFF1-E32EEFE7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/ attributes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635A-2956-F66C-DB0B-F7A94870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0515600" cy="4351338"/>
          </a:xfrm>
        </p:spPr>
        <p:txBody>
          <a:bodyPr/>
          <a:lstStyle/>
          <a:p>
            <a:r>
              <a:rPr lang="en-US" dirty="0"/>
              <a:t>Attributes explained</a:t>
            </a:r>
          </a:p>
          <a:p>
            <a:r>
              <a:rPr lang="en-US" dirty="0"/>
              <a:t>Instances broken down: 116,699 thousand routes</a:t>
            </a:r>
          </a:p>
          <a:p>
            <a:r>
              <a:rPr lang="en-US" dirty="0"/>
              <a:t>Class label: Star Rating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E51CF4-A3E4-AF89-45D9-12ECC507B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640079"/>
              </p:ext>
            </p:extLst>
          </p:nvPr>
        </p:nvGraphicFramePr>
        <p:xfrm>
          <a:off x="3421626" y="2831690"/>
          <a:ext cx="9183329" cy="4026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40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Piton And Climbing Pad Stock Photo - Download Image Now - iStock">
            <a:extLst>
              <a:ext uri="{FF2B5EF4-FFF2-40B4-BE49-F238E27FC236}">
                <a16:creationId xmlns:a16="http://schemas.microsoft.com/office/drawing/2014/main" id="{59359634-FBCF-B9DD-FF41-828A006BC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3" b="11213"/>
          <a:stretch/>
        </p:blipFill>
        <p:spPr bwMode="auto">
          <a:xfrm>
            <a:off x="5255899" y="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picTV Video: Protecting The Hardest Trad Route In The World | Climbing  Daily Ep.1894 | EpicTV">
            <a:extLst>
              <a:ext uri="{FF2B5EF4-FFF2-40B4-BE49-F238E27FC236}">
                <a16:creationId xmlns:a16="http://schemas.microsoft.com/office/drawing/2014/main" id="{73FAEF80-FF3A-5F16-96F3-B38A3E3C2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786"/>
          <a:stretch/>
        </p:blipFill>
        <p:spPr bwMode="auto">
          <a:xfrm>
            <a:off x="5280858" y="3456432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70862-4A22-DB25-B6D2-EFAA16BF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6600" dirty="0"/>
              <a:t>Attributes</a:t>
            </a:r>
            <a:endParaRPr lang="en-US" sz="3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F3AD-C887-9997-61FD-22328367B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3600" dirty="0"/>
              <a:t>Pitch - length</a:t>
            </a:r>
          </a:p>
          <a:p>
            <a:r>
              <a:rPr lang="en-US" sz="3600" dirty="0"/>
              <a:t>Difficulty 5.6 to 5.15</a:t>
            </a:r>
          </a:p>
          <a:p>
            <a:endParaRPr lang="en-US" sz="3600" dirty="0"/>
          </a:p>
          <a:p>
            <a:r>
              <a:rPr lang="en-US" sz="3600" dirty="0"/>
              <a:t>Sport – flat walls</a:t>
            </a:r>
          </a:p>
          <a:p>
            <a:r>
              <a:rPr lang="en-US" sz="3600" dirty="0"/>
              <a:t>Trad - cracks</a:t>
            </a:r>
          </a:p>
        </p:txBody>
      </p:sp>
    </p:spTree>
    <p:extLst>
      <p:ext uri="{BB962C8B-B14F-4D97-AF65-F5344CB8AC3E}">
        <p14:creationId xmlns:p14="http://schemas.microsoft.com/office/powerpoint/2010/main" val="115361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Picking the Ideal Piton Rack: - Black Sheep Adventure Sports">
            <a:extLst>
              <a:ext uri="{FF2B5EF4-FFF2-40B4-BE49-F238E27FC236}">
                <a16:creationId xmlns:a16="http://schemas.microsoft.com/office/drawing/2014/main" id="{FCCD5586-4C53-1FC0-0485-F19A514B5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693"/>
          <a:stretch/>
        </p:blipFill>
        <p:spPr bwMode="auto"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lling: avoiding rope tangling injuries">
            <a:extLst>
              <a:ext uri="{FF2B5EF4-FFF2-40B4-BE49-F238E27FC236}">
                <a16:creationId xmlns:a16="http://schemas.microsoft.com/office/drawing/2014/main" id="{97B88239-2FC3-1612-DE16-755F8140C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72"/>
          <a:stretch/>
        </p:blipFill>
        <p:spPr bwMode="auto"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ice on Choosing an Alpine Climbing Course with Alpine Guides">
            <a:extLst>
              <a:ext uri="{FF2B5EF4-FFF2-40B4-BE49-F238E27FC236}">
                <a16:creationId xmlns:a16="http://schemas.microsoft.com/office/drawing/2014/main" id="{8DCCB89B-BA8E-1D89-E893-ED73BE4E5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9" r="2191" b="-2"/>
          <a:stretch/>
        </p:blipFill>
        <p:spPr bwMode="auto"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7" name="Freeform: Shape 146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48631-A394-A5E1-5665-E2FF4688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Secondary types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CD50-64CB-81D0-EB6F-2AAB88F92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568"/>
            <a:ext cx="2807208" cy="3922776"/>
          </a:xfrm>
        </p:spPr>
        <p:txBody>
          <a:bodyPr>
            <a:normAutofit/>
          </a:bodyPr>
          <a:lstStyle/>
          <a:p>
            <a:r>
              <a:rPr lang="en-US" sz="2400" dirty="0"/>
              <a:t>Aid climbing?</a:t>
            </a:r>
          </a:p>
          <a:p>
            <a:r>
              <a:rPr lang="en-US" sz="2400" dirty="0"/>
              <a:t>Ice Climbing?</a:t>
            </a:r>
          </a:p>
          <a:p>
            <a:r>
              <a:rPr lang="en-US" sz="2400" dirty="0"/>
              <a:t>Alpine Climbing?</a:t>
            </a:r>
          </a:p>
          <a:p>
            <a:endParaRPr lang="en-US" sz="2400" dirty="0"/>
          </a:p>
          <a:p>
            <a:r>
              <a:rPr lang="en-US" sz="2400" dirty="0"/>
              <a:t>Danger Rating</a:t>
            </a:r>
          </a:p>
        </p:txBody>
      </p:sp>
      <p:pic>
        <p:nvPicPr>
          <p:cNvPr id="1026" name="Picture 2" descr="Ice climbing | SingingRock.cz">
            <a:extLst>
              <a:ext uri="{FF2B5EF4-FFF2-40B4-BE49-F238E27FC236}">
                <a16:creationId xmlns:a16="http://schemas.microsoft.com/office/drawing/2014/main" id="{4727ABDD-F08F-F0B2-6C96-53D654623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r="-2" b="-2"/>
          <a:stretch/>
        </p:blipFill>
        <p:spPr bwMode="auto"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E04B-90AE-B53B-2174-B50FC5C0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23EF-6FA6-F68E-3EB4-3940A55B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9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Partitioning data from type?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Messy classification round to nearest star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F7C7D6-88A2-3345-C340-7E7E90D8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933114"/>
            <a:ext cx="6205904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DEA5-B42D-4740-C8D7-211CB9A7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FBF0-702D-0DA4-71DF-58978E583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317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Frequency diagrams</a:t>
            </a:r>
          </a:p>
          <a:p>
            <a:pPr lvl="1"/>
            <a:r>
              <a:rPr lang="en-US" dirty="0"/>
              <a:t>Differences between classifications would be small’</a:t>
            </a:r>
          </a:p>
          <a:p>
            <a:pPr marL="457200" lvl="1" indent="0">
              <a:buNone/>
            </a:pPr>
            <a:r>
              <a:rPr lang="en-US" dirty="0"/>
              <a:t> but significant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Relationship between attributes</a:t>
            </a:r>
          </a:p>
          <a:p>
            <a:pPr lvl="1"/>
            <a:r>
              <a:rPr lang="en-US" dirty="0"/>
              <a:t>Led to primary and secondary attributes as separated prior</a:t>
            </a:r>
          </a:p>
          <a:p>
            <a:pPr lvl="1"/>
            <a:endParaRPr lang="en-US" dirty="0"/>
          </a:p>
          <a:p>
            <a:r>
              <a:rPr lang="en-US" dirty="0"/>
              <a:t>Insights</a:t>
            </a:r>
          </a:p>
          <a:p>
            <a:pPr lvl="1"/>
            <a:r>
              <a:rPr lang="en-US" dirty="0"/>
              <a:t>It took a long time to train across the data and pick trees</a:t>
            </a:r>
          </a:p>
          <a:p>
            <a:pPr lvl="1"/>
            <a:r>
              <a:rPr lang="en-US" dirty="0"/>
              <a:t>A single tree was not good unless trained over the entire data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 was good but slow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1826F3-D7CA-166E-3F15-FF894AFE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82901"/>
              </p:ext>
            </p:extLst>
          </p:nvPr>
        </p:nvGraphicFramePr>
        <p:xfrm>
          <a:off x="7410450" y="247650"/>
          <a:ext cx="4572000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7348DD-42B2-BDDB-4D91-22B6EB67E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1143"/>
              </p:ext>
            </p:extLst>
          </p:nvPr>
        </p:nvGraphicFramePr>
        <p:xfrm>
          <a:off x="8934450" y="3429000"/>
          <a:ext cx="3048000" cy="2724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15424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87727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54033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0188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2156249"/>
                    </a:ext>
                  </a:extLst>
                </a:gridCol>
              </a:tblGrid>
              <a:tr h="2607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single pitch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multipitch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77728"/>
                  </a:ext>
                </a:extLst>
              </a:tr>
              <a:tr h="3775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trad-single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sport-single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trad-multi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sport-multi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8336814"/>
                  </a:ext>
                </a:extLst>
              </a:tr>
              <a:tr h="2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01095"/>
                  </a:ext>
                </a:extLst>
              </a:tr>
              <a:tr h="2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106132"/>
                  </a:ext>
                </a:extLst>
              </a:tr>
              <a:tr h="2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8951515"/>
                  </a:ext>
                </a:extLst>
              </a:tr>
              <a:tr h="2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351482"/>
                  </a:ext>
                </a:extLst>
              </a:tr>
              <a:tr h="2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27791"/>
                  </a:ext>
                </a:extLst>
              </a:tr>
              <a:tr h="2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5204130"/>
                  </a:ext>
                </a:extLst>
              </a:tr>
              <a:tr h="2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954613"/>
                  </a:ext>
                </a:extLst>
              </a:tr>
              <a:tr h="2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9944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48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0FF1-BC0C-B014-F648-C8375BFA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and Results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9460-0A36-71CE-34AB-71FE6D0A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Dummy was terrible and always guessed 2 </a:t>
            </a:r>
          </a:p>
          <a:p>
            <a:pPr marL="914400" lvl="2" indent="0">
              <a:buNone/>
            </a:pPr>
            <a:r>
              <a:rPr lang="en-US" dirty="0"/>
              <a:t>Accuracy of 35%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KNN (accuracy of 0.428 but very slow)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Forest (single tree 0.376 baseline on primary attributes) </a:t>
            </a:r>
          </a:p>
          <a:p>
            <a:pPr marL="0" indent="0">
              <a:buNone/>
            </a:pPr>
            <a:r>
              <a:rPr lang="en-US" dirty="0"/>
              <a:t>	(0.425 accuracy with all attributes) </a:t>
            </a:r>
          </a:p>
          <a:p>
            <a:pPr marL="0" indent="0">
              <a:buNone/>
            </a:pPr>
            <a:r>
              <a:rPr lang="en-US" dirty="0"/>
              <a:t>	N-12 M-6 forest = (0.467 accuracy with all attributes) </a:t>
            </a:r>
          </a:p>
        </p:txBody>
      </p:sp>
    </p:spTree>
    <p:extLst>
      <p:ext uri="{BB962C8B-B14F-4D97-AF65-F5344CB8AC3E}">
        <p14:creationId xmlns:p14="http://schemas.microsoft.com/office/powerpoint/2010/main" val="333887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E8865-1D98-E534-F887-63B247A1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US"/>
              <a:t>Flask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17F7-1E10-C644-890B-7C1EC615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en-US" sz="2000"/>
              <a:t>Unknown route considerations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Include URL: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Show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B0C95-54E4-5D47-5AA8-B519491D4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01" y="2428304"/>
            <a:ext cx="9144768" cy="102878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D2CD7A69-8C75-2858-CFA8-DDAFDCE66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06" y="3041798"/>
            <a:ext cx="3566744" cy="50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6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401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Rock Climbing Routes.</vt:lpstr>
      <vt:lpstr>Idea / motivation</vt:lpstr>
      <vt:lpstr>Data / attributes </vt:lpstr>
      <vt:lpstr>Attributes</vt:lpstr>
      <vt:lpstr>Secondary types</vt:lpstr>
      <vt:lpstr>CLEANING OF DATA</vt:lpstr>
      <vt:lpstr>EDA</vt:lpstr>
      <vt:lpstr>Classifiers and Results Evaluations</vt:lpstr>
      <vt:lpstr>Flask demo</vt:lpstr>
      <vt:lpstr>FINAL FINDINGS</vt:lpstr>
      <vt:lpstr>Improvements challenges code</vt:lpstr>
      <vt:lpstr>Sources / Division of labor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Climbing Routes.</dc:title>
  <dc:creator>Mooney, Nicholas Paul</dc:creator>
  <cp:lastModifiedBy>Mooney, Nicholas Paul</cp:lastModifiedBy>
  <cp:revision>2</cp:revision>
  <dcterms:created xsi:type="dcterms:W3CDTF">2022-05-04T08:53:40Z</dcterms:created>
  <dcterms:modified xsi:type="dcterms:W3CDTF">2022-05-04T22:02:40Z</dcterms:modified>
</cp:coreProperties>
</file>