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6" r:id="rId3"/>
    <p:sldId id="327" r:id="rId4"/>
    <p:sldId id="334" r:id="rId5"/>
    <p:sldId id="335" r:id="rId6"/>
    <p:sldId id="336" r:id="rId7"/>
    <p:sldId id="328" r:id="rId8"/>
    <p:sldId id="325" r:id="rId9"/>
    <p:sldId id="329" r:id="rId10"/>
    <p:sldId id="330" r:id="rId11"/>
    <p:sldId id="332" r:id="rId12"/>
    <p:sldId id="307" r:id="rId13"/>
    <p:sldId id="308" r:id="rId14"/>
    <p:sldId id="322" r:id="rId15"/>
    <p:sldId id="309" r:id="rId16"/>
    <p:sldId id="323" r:id="rId17"/>
    <p:sldId id="310" r:id="rId18"/>
    <p:sldId id="324" r:id="rId19"/>
    <p:sldId id="311" r:id="rId20"/>
    <p:sldId id="312" r:id="rId21"/>
    <p:sldId id="33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39" autoAdjust="0"/>
  </p:normalViewPr>
  <p:slideViewPr>
    <p:cSldViewPr>
      <p:cViewPr varScale="1">
        <p:scale>
          <a:sx n="120" d="100"/>
          <a:sy n="120" d="100"/>
        </p:scale>
        <p:origin x="35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188365-5DEA-4FBD-83A8-AE7B723A4493}"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21397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214859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07575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58473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8365-5DEA-4FBD-83A8-AE7B723A4493}"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3496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188365-5DEA-4FBD-83A8-AE7B723A4493}"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423930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188365-5DEA-4FBD-83A8-AE7B723A4493}"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298202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188365-5DEA-4FBD-83A8-AE7B723A4493}"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96640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88365-5DEA-4FBD-83A8-AE7B723A4493}"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401057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88365-5DEA-4FBD-83A8-AE7B723A4493}"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3541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88365-5DEA-4FBD-83A8-AE7B723A4493}"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79121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88365-5DEA-4FBD-83A8-AE7B723A4493}" type="datetimeFigureOut">
              <a:rPr lang="en-US" smtClean="0"/>
              <a:t>9/9/2025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3532E-1848-4571-B483-FD06408E53C3}" type="slidenum">
              <a:rPr lang="en-US" smtClean="0"/>
              <a:t>‹#›</a:t>
            </a:fld>
            <a:endParaRPr lang="en-US"/>
          </a:p>
        </p:txBody>
      </p:sp>
    </p:spTree>
    <p:extLst>
      <p:ext uri="{BB962C8B-B14F-4D97-AF65-F5344CB8AC3E}">
        <p14:creationId xmlns:p14="http://schemas.microsoft.com/office/powerpoint/2010/main" val="394716145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casetext.com/statute/united-states-code/title-42-the-public-health-and-welfare/chapter-21-civil-rights/subchapter-vi-equal-employment-opportunities/section-2000e-definitions"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284171" y="583345"/>
            <a:ext cx="6964233" cy="4164820"/>
          </a:xfrm>
        </p:spPr>
        <p:txBody>
          <a:bodyPr anchor="t">
            <a:normAutofit fontScale="90000"/>
          </a:bodyPr>
          <a:lstStyle/>
          <a:p>
            <a:pPr algn="l">
              <a:lnSpc>
                <a:spcPct val="90000"/>
              </a:lnSpc>
            </a:pPr>
            <a:br>
              <a:rPr lang="en-US" sz="3900" b="1" dirty="0">
                <a:solidFill>
                  <a:srgbClr val="FFFFFF"/>
                </a:solidFill>
              </a:rPr>
            </a:br>
            <a:br>
              <a:rPr lang="en-US" sz="3900" b="1" dirty="0">
                <a:solidFill>
                  <a:srgbClr val="FFFFFF"/>
                </a:solidFill>
              </a:rPr>
            </a:br>
            <a:r>
              <a:rPr lang="en-US" sz="4000" b="1" dirty="0">
                <a:solidFill>
                  <a:srgbClr val="FFC000"/>
                </a:solidFill>
              </a:rPr>
              <a:t>SYSTEMIC RACISM: </a:t>
            </a:r>
            <a:br>
              <a:rPr lang="en-US" sz="4000" b="1" dirty="0">
                <a:solidFill>
                  <a:srgbClr val="FFC000"/>
                </a:solidFill>
              </a:rPr>
            </a:br>
            <a:r>
              <a:rPr lang="en-US" sz="4000" b="1" dirty="0">
                <a:solidFill>
                  <a:srgbClr val="FFC000"/>
                </a:solidFill>
              </a:rPr>
              <a:t>                  MYTHS AND REALITIES</a:t>
            </a:r>
            <a:br>
              <a:rPr lang="en-US" sz="4000" b="1" dirty="0">
                <a:solidFill>
                  <a:srgbClr val="FFC000"/>
                </a:solidFill>
              </a:rPr>
            </a:br>
            <a:r>
              <a:rPr lang="en-US" sz="4000" b="1" dirty="0">
                <a:solidFill>
                  <a:srgbClr val="FFC000"/>
                </a:solidFill>
              </a:rPr>
              <a:t>       </a:t>
            </a:r>
            <a:br>
              <a:rPr lang="en-US" sz="4000" b="1" dirty="0">
                <a:solidFill>
                  <a:srgbClr val="FFC000"/>
                </a:solidFill>
              </a:rPr>
            </a:br>
            <a:br>
              <a:rPr lang="en-US" sz="4000" b="1" dirty="0">
                <a:solidFill>
                  <a:srgbClr val="FFC000"/>
                </a:solidFill>
              </a:rPr>
            </a:br>
            <a:br>
              <a:rPr lang="en-US" sz="3900" b="1" dirty="0">
                <a:solidFill>
                  <a:srgbClr val="FFFFFF"/>
                </a:solidFill>
              </a:rPr>
            </a:br>
            <a:r>
              <a:rPr lang="en-US" sz="2000" b="1" dirty="0">
                <a:solidFill>
                  <a:srgbClr val="FFFFFF"/>
                </a:solidFill>
              </a:rPr>
              <a:t>SOC 373</a:t>
            </a:r>
            <a:br>
              <a:rPr lang="en-US" sz="2000" b="1" dirty="0">
                <a:solidFill>
                  <a:srgbClr val="FFFFFF"/>
                </a:solidFill>
              </a:rPr>
            </a:br>
            <a:r>
              <a:rPr lang="en-US" sz="2000" b="1" dirty="0">
                <a:solidFill>
                  <a:srgbClr val="FFFFFF"/>
                </a:solidFill>
              </a:rPr>
              <a:t>September 9, 2025</a:t>
            </a:r>
            <a:br>
              <a:rPr lang="en-US" sz="3900" b="1" dirty="0">
                <a:solidFill>
                  <a:srgbClr val="FFFFFF"/>
                </a:solidFill>
              </a:rPr>
            </a:br>
            <a:r>
              <a:rPr lang="en-US" sz="3900" b="1" dirty="0">
                <a:solidFill>
                  <a:srgbClr val="FFFFFF"/>
                </a:solidFill>
              </a:rPr>
              <a:t> </a:t>
            </a:r>
          </a:p>
        </p:txBody>
      </p:sp>
      <p:sp>
        <p:nvSpPr>
          <p:cNvPr id="3" name="Subtitle 2"/>
          <p:cNvSpPr>
            <a:spLocks noGrp="1"/>
          </p:cNvSpPr>
          <p:nvPr>
            <p:ph type="subTitle" idx="1"/>
          </p:nvPr>
        </p:nvSpPr>
        <p:spPr>
          <a:xfrm>
            <a:off x="906171" y="5972174"/>
            <a:ext cx="6434024" cy="504825"/>
          </a:xfrm>
        </p:spPr>
        <p:txBody>
          <a:bodyPr>
            <a:normAutofit fontScale="55000" lnSpcReduction="20000"/>
          </a:bodyPr>
          <a:lstStyle/>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r>
              <a:rPr lang="en-US" sz="400">
                <a:solidFill>
                  <a:srgbClr val="FFFFFF"/>
                </a:solidFill>
              </a:rPr>
              <a:t>Patricia Fernández-Kelly</a:t>
            </a:r>
            <a:br>
              <a:rPr lang="en-US" sz="400">
                <a:solidFill>
                  <a:srgbClr val="FFFFFF"/>
                </a:solidFill>
              </a:rPr>
            </a:br>
            <a:r>
              <a:rPr lang="en-US" sz="400">
                <a:solidFill>
                  <a:srgbClr val="FFFFFF"/>
                </a:solidFill>
              </a:rPr>
              <a:t>Princeton University</a:t>
            </a:r>
            <a:br>
              <a:rPr lang="en-US" sz="400">
                <a:solidFill>
                  <a:srgbClr val="FFFFFF"/>
                </a:solidFill>
              </a:rPr>
            </a:br>
            <a:r>
              <a:rPr lang="en-US" sz="400">
                <a:solidFill>
                  <a:srgbClr val="FFFFFF"/>
                </a:solidFill>
              </a:rPr>
              <a:t>Department of Sociology</a:t>
            </a:r>
            <a:br>
              <a:rPr lang="en-US" sz="400">
                <a:solidFill>
                  <a:srgbClr val="FFFFFF"/>
                </a:solidFill>
              </a:rPr>
            </a:br>
            <a:r>
              <a:rPr lang="en-US" sz="400">
                <a:solidFill>
                  <a:srgbClr val="FFFFFF"/>
                </a:solidFill>
              </a:rPr>
              <a:t> </a:t>
            </a:r>
            <a:br>
              <a:rPr lang="en-US" sz="400">
                <a:solidFill>
                  <a:srgbClr val="FFFFFF"/>
                </a:solidFill>
              </a:rPr>
            </a:br>
            <a:r>
              <a:rPr lang="en-US" sz="400">
                <a:solidFill>
                  <a:srgbClr val="FFFFFF"/>
                </a:solidFill>
              </a:rPr>
              <a:t> </a:t>
            </a:r>
          </a:p>
        </p:txBody>
      </p:sp>
      <p:sp>
        <p:nvSpPr>
          <p:cNvPr id="3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7" name="Straight Connector 3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4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01824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53885D2-5ED4-9995-3B80-E9832F954CD1}"/>
              </a:ext>
            </a:extLst>
          </p:cNvPr>
          <p:cNvSpPr>
            <a:spLocks noGrp="1"/>
          </p:cNvSpPr>
          <p:nvPr>
            <p:ph type="title"/>
          </p:nvPr>
        </p:nvSpPr>
        <p:spPr>
          <a:xfrm>
            <a:off x="1143002" y="583345"/>
            <a:ext cx="7137588" cy="4164820"/>
          </a:xfrm>
        </p:spPr>
        <p:txBody>
          <a:bodyPr vert="horz" lIns="91440" tIns="45720" rIns="91440" bIns="45720" rtlCol="0" anchor="t">
            <a:normAutofit fontScale="90000"/>
          </a:bodyPr>
          <a:lstStyle/>
          <a:p>
            <a:pPr algn="l">
              <a:lnSpc>
                <a:spcPct val="90000"/>
              </a:lnSpc>
            </a:pP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 </a:t>
            </a: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Critical Race Theory (CRT) is a framework that examines how race and racism have shaped U.S. laws, social structures, and institutions.</a:t>
            </a: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CRT was developed by legal scholars and activists in the 1970s and 1980s, </a:t>
            </a: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CRT holds that racism is not merely the result of individual prejudice but woven into the fabric of American society. </a:t>
            </a:r>
            <a:br>
              <a:rPr lang="en-US" sz="1800" kern="100" dirty="0">
                <a:effectLst/>
                <a:ea typeface="Aptos" panose="020B0004020202020204" pitchFamily="34" charset="0"/>
                <a:cs typeface="Times New Roman" panose="02020603050405020304" pitchFamily="18" charset="0"/>
              </a:rPr>
            </a:br>
            <a:r>
              <a:rPr lang="en-US" sz="1800" dirty="0">
                <a:solidFill>
                  <a:srgbClr val="FFFFFF"/>
                </a:solidFill>
              </a:rPr>
              <a:t> </a:t>
            </a:r>
            <a:br>
              <a:rPr lang="en-US" sz="1800" dirty="0">
                <a:solidFill>
                  <a:srgbClr val="FFFFFF"/>
                </a:solidFill>
              </a:rPr>
            </a:br>
            <a:r>
              <a:rPr lang="en-US" sz="2800" dirty="0">
                <a:solidFill>
                  <a:srgbClr val="FFFFFF"/>
                </a:solidFill>
              </a:rPr>
              <a:t>Key Concepts:</a:t>
            </a:r>
            <a:br>
              <a:rPr lang="en-US" sz="2800" dirty="0">
                <a:solidFill>
                  <a:srgbClr val="FFFFFF"/>
                </a:solidFill>
              </a:rPr>
            </a:br>
            <a:br>
              <a:rPr lang="en-US" sz="2800" dirty="0">
                <a:solidFill>
                  <a:srgbClr val="FFFFFF"/>
                </a:solidFill>
              </a:rPr>
            </a:br>
            <a:r>
              <a:rPr lang="en-US" sz="2800" dirty="0">
                <a:solidFill>
                  <a:srgbClr val="FFFFFF"/>
                </a:solidFill>
              </a:rPr>
              <a:t>1. Race as a social construction.</a:t>
            </a:r>
            <a:br>
              <a:rPr lang="en-US" sz="2800" dirty="0">
                <a:solidFill>
                  <a:srgbClr val="FFFFFF"/>
                </a:solidFill>
              </a:rPr>
            </a:br>
            <a:br>
              <a:rPr lang="en-US" sz="2800" dirty="0">
                <a:solidFill>
                  <a:srgbClr val="FFFFFF"/>
                </a:solidFill>
              </a:rPr>
            </a:br>
            <a:r>
              <a:rPr lang="en-US" sz="2800" dirty="0">
                <a:solidFill>
                  <a:srgbClr val="FFFFFF"/>
                </a:solidFill>
              </a:rPr>
              <a:t>2. </a:t>
            </a:r>
            <a:r>
              <a:rPr lang="en-US" sz="2800" dirty="0" err="1">
                <a:solidFill>
                  <a:srgbClr val="FFFFFF"/>
                </a:solidFill>
              </a:rPr>
              <a:t>Intersectonality</a:t>
            </a:r>
            <a:r>
              <a:rPr lang="en-US" sz="2800" dirty="0">
                <a:solidFill>
                  <a:srgbClr val="FFFFFF"/>
                </a:solidFill>
              </a:rPr>
              <a:t>.</a:t>
            </a:r>
            <a:endParaRPr lang="en-US" sz="28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71895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3233914-231A-5478-177B-2E8619AA9485}"/>
              </a:ext>
            </a:extLst>
          </p:cNvPr>
          <p:cNvSpPr>
            <a:spLocks noGrp="1"/>
          </p:cNvSpPr>
          <p:nvPr>
            <p:ph type="title"/>
          </p:nvPr>
        </p:nvSpPr>
        <p:spPr>
          <a:xfrm>
            <a:off x="1066800" y="583345"/>
            <a:ext cx="7213790" cy="4164820"/>
          </a:xfrm>
        </p:spPr>
        <p:txBody>
          <a:bodyPr vert="horz" lIns="91440" tIns="45720" rIns="91440" bIns="45720" rtlCol="0" anchor="t">
            <a:normAutofit fontScale="90000"/>
          </a:bodyPr>
          <a:lstStyle/>
          <a:p>
            <a:pPr algn="l">
              <a:lnSpc>
                <a:spcPct val="90000"/>
              </a:lnSpc>
            </a:pP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Critiques of Critical Race Theory :</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Rejection of objectivity and meritocracy</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Focus on storytelling over data</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Anti-liberal thrust, regarding individual potential</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Objection to the idea of racism as a feature of American</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history and social constitution.</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Divisivenes</a:t>
            </a:r>
            <a:r>
              <a:rPr lang="en-US" sz="2400" dirty="0">
                <a:solidFill>
                  <a:srgbClr val="FFFFFF"/>
                </a:solidFill>
              </a:rPr>
              <a:t>s and identity politics.</a:t>
            </a:r>
            <a:br>
              <a:rPr lang="en-US" sz="2400" dirty="0">
                <a:solidFill>
                  <a:srgbClr val="FFFFFF"/>
                </a:solidFill>
              </a:rPr>
            </a:br>
            <a:br>
              <a:rPr lang="en-US" sz="2400" dirty="0">
                <a:solidFill>
                  <a:srgbClr val="FFFFFF"/>
                </a:solidFill>
              </a:rPr>
            </a:br>
            <a:r>
              <a:rPr lang="en-US" sz="2400" kern="1200" dirty="0">
                <a:solidFill>
                  <a:srgbClr val="FFFFFF"/>
                </a:solidFill>
                <a:latin typeface="+mj-lt"/>
                <a:ea typeface="+mj-ea"/>
                <a:cs typeface="+mj-cs"/>
              </a:rPr>
              <a:t>→ </a:t>
            </a:r>
            <a:r>
              <a:rPr lang="en-US" sz="2400" dirty="0">
                <a:solidFill>
                  <a:srgbClr val="FFFFFF"/>
                </a:solidFill>
              </a:rPr>
              <a:t>Anti-White bias.</a:t>
            </a:r>
            <a:br>
              <a:rPr lang="en-US" sz="2400" dirty="0">
                <a:solidFill>
                  <a:srgbClr val="FFFFFF"/>
                </a:solidFill>
              </a:rPr>
            </a:br>
            <a:br>
              <a:rPr lang="en-US" sz="2400" dirty="0">
                <a:solidFill>
                  <a:srgbClr val="FFFFFF"/>
                </a:solidFill>
              </a:rPr>
            </a:br>
            <a:endParaRPr lang="en-US" sz="24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33333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066805" y="583345"/>
            <a:ext cx="7213786" cy="4164820"/>
          </a:xfrm>
        </p:spPr>
        <p:txBody>
          <a:bodyPr vert="horz" lIns="91440" tIns="45720" rIns="91440" bIns="45720" rtlCol="0" anchor="t">
            <a:normAutofit/>
          </a:bodyPr>
          <a:lstStyle/>
          <a:p>
            <a:pPr algn="l">
              <a:lnSpc>
                <a:spcPct val="90000"/>
              </a:lnSpc>
            </a:pPr>
            <a:r>
              <a:rPr lang="en-US" sz="3200" kern="1200" dirty="0" err="1">
                <a:latin typeface="+mj-lt"/>
                <a:ea typeface="+mj-ea"/>
                <a:cs typeface="+mj-cs"/>
              </a:rPr>
              <a:t>Kimbeerle</a:t>
            </a:r>
            <a:r>
              <a:rPr lang="en-US" sz="3200" kern="1200" dirty="0">
                <a:latin typeface="+mj-lt"/>
                <a:ea typeface="+mj-ea"/>
                <a:cs typeface="+mj-cs"/>
              </a:rPr>
              <a:t> Crenshaw (1991). “Mapping the Margins: Intersectionality, Identity Politics, and Violence against Women of Color.” </a:t>
            </a:r>
            <a:r>
              <a:rPr lang="en-US" sz="3200" i="1" kern="1200" dirty="0">
                <a:latin typeface="+mj-lt"/>
                <a:ea typeface="+mj-ea"/>
                <a:cs typeface="+mj-cs"/>
              </a:rPr>
              <a:t>Stanford Law Review</a:t>
            </a:r>
            <a:r>
              <a:rPr lang="en-US" sz="3200" kern="1200" dirty="0">
                <a:latin typeface="+mj-lt"/>
                <a:ea typeface="+mj-ea"/>
                <a:cs typeface="+mj-cs"/>
              </a:rPr>
              <a:t> 43: 1241-1299.</a:t>
            </a:r>
            <a:br>
              <a:rPr lang="en-US" sz="3200" kern="1200" dirty="0">
                <a:latin typeface="+mj-lt"/>
                <a:ea typeface="+mj-ea"/>
                <a:cs typeface="+mj-cs"/>
              </a:rPr>
            </a:br>
            <a:endParaRPr lang="en-US" sz="3200" kern="1200" dirty="0">
              <a:latin typeface="+mj-lt"/>
              <a:ea typeface="+mj-ea"/>
              <a:cs typeface="+mj-cs"/>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1026" name="Picture 2" descr="A Conversation with Kimberlé Crenshaw - Duke Centennial">
            <a:extLst>
              <a:ext uri="{FF2B5EF4-FFF2-40B4-BE49-F238E27FC236}">
                <a16:creationId xmlns:a16="http://schemas.microsoft.com/office/drawing/2014/main" id="{CD1DA6F4-198E-4B5B-D129-3F9A07801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030" y="2908934"/>
            <a:ext cx="5867394" cy="330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Bokeh lights on a street">
            <a:extLst>
              <a:ext uri="{FF2B5EF4-FFF2-40B4-BE49-F238E27FC236}">
                <a16:creationId xmlns:a16="http://schemas.microsoft.com/office/drawing/2014/main" id="{E8DF758D-9E42-A990-4D14-5401D243CD8B}"/>
              </a:ext>
            </a:extLst>
          </p:cNvPr>
          <p:cNvPicPr>
            <a:picLocks noChangeAspect="1"/>
          </p:cNvPicPr>
          <p:nvPr/>
        </p:nvPicPr>
        <p:blipFill>
          <a:blip r:embed="rId2">
            <a:duotone>
              <a:schemeClr val="accent1">
                <a:shade val="45000"/>
                <a:satMod val="135000"/>
              </a:schemeClr>
              <a:prstClr val="white"/>
            </a:duotone>
            <a:alphaModFix amt="35000"/>
          </a:blip>
          <a:srcRect r="10999" b="-1"/>
          <a:stretch>
            <a:fillRect/>
          </a:stretch>
        </p:blipFill>
        <p:spPr>
          <a:xfrm>
            <a:off x="20" y="10"/>
            <a:ext cx="9143980" cy="6857989"/>
          </a:xfrm>
          <a:prstGeom prst="rect">
            <a:avLst/>
          </a:prstGeom>
        </p:spPr>
      </p:pic>
      <p:sp>
        <p:nvSpPr>
          <p:cNvPr id="2" name="Title 1"/>
          <p:cNvSpPr>
            <a:spLocks noGrp="1"/>
          </p:cNvSpPr>
          <p:nvPr>
            <p:ph type="title"/>
          </p:nvPr>
        </p:nvSpPr>
        <p:spPr>
          <a:xfrm>
            <a:off x="838201" y="583345"/>
            <a:ext cx="7442389" cy="4164820"/>
          </a:xfrm>
        </p:spPr>
        <p:txBody>
          <a:bodyPr vert="horz" lIns="91440" tIns="45720" rIns="91440" bIns="45720" rtlCol="0" anchor="t">
            <a:normAutofit fontScale="90000"/>
          </a:bodyPr>
          <a:lstStyle/>
          <a:p>
            <a:pPr algn="l">
              <a:lnSpc>
                <a:spcPct val="90000"/>
              </a:lnSpc>
            </a:pP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2400" dirty="0">
                <a:solidFill>
                  <a:srgbClr val="FFFFFF"/>
                </a:solidFill>
              </a:rPr>
            </a:br>
            <a:r>
              <a:rPr lang="en-US" sz="3100" dirty="0"/>
              <a:t>Crenshaw is celebrated for her emphasis on </a:t>
            </a:r>
            <a:r>
              <a:rPr lang="en-US" sz="3600" i="1" dirty="0">
                <a:solidFill>
                  <a:srgbClr val="FFC000"/>
                </a:solidFill>
              </a:rPr>
              <a:t>intersectionality</a:t>
            </a:r>
            <a:r>
              <a:rPr lang="en-US" sz="3100" dirty="0"/>
              <a:t>, that is, an integrative approach that exposes the problematic use of single categories to define identity.</a:t>
            </a:r>
            <a:br>
              <a:rPr lang="en-US" sz="3100" dirty="0"/>
            </a:br>
            <a:br>
              <a:rPr lang="en-US" sz="3100" dirty="0"/>
            </a:br>
            <a:r>
              <a:rPr lang="en-US" sz="3100" dirty="0"/>
              <a:t>Intersectionality has gained great currency but it is often misused and misinterpreted.  Crenshaw’s original intent was to use the concept to deepen understandings about the relationship between individuals/groups and the law.</a:t>
            </a:r>
          </a:p>
        </p:txBody>
      </p:sp>
      <p:sp>
        <p:nvSpPr>
          <p:cNvPr id="4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26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548176" cy="6858000"/>
            <a:chOff x="651279" y="598259"/>
            <a:chExt cx="10889442" cy="5680742"/>
          </a:xfrm>
        </p:grpSpPr>
        <p:sp>
          <p:nvSpPr>
            <p:cNvPr id="14"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22CA43A-6235-D4CF-6B50-5503CBDEE72D}"/>
              </a:ext>
            </a:extLst>
          </p:cNvPr>
          <p:cNvSpPr>
            <a:spLocks noGrp="1"/>
          </p:cNvSpPr>
          <p:nvPr>
            <p:ph type="title"/>
          </p:nvPr>
        </p:nvSpPr>
        <p:spPr>
          <a:xfrm>
            <a:off x="0" y="841248"/>
            <a:ext cx="4547460" cy="5340097"/>
          </a:xfrm>
        </p:spPr>
        <p:txBody>
          <a:bodyPr vert="horz" lIns="91440" tIns="45720" rIns="91440" bIns="45720" rtlCol="0" anchor="ctr">
            <a:noAutofit/>
          </a:bodyPr>
          <a:lstStyle/>
          <a:p>
            <a:pPr algn="l">
              <a:lnSpc>
                <a:spcPct val="90000"/>
              </a:lnSpc>
            </a:pPr>
            <a:r>
              <a:rPr lang="en-US" sz="2400" b="1" i="0" dirty="0">
                <a:solidFill>
                  <a:srgbClr val="002060"/>
                </a:solidFill>
                <a:effectLst/>
              </a:rPr>
              <a:t>Intersectionality</a:t>
            </a:r>
            <a:r>
              <a:rPr lang="en-US" sz="2400" b="0" i="0" dirty="0">
                <a:solidFill>
                  <a:srgbClr val="002060"/>
                </a:solidFill>
                <a:effectLst/>
              </a:rPr>
              <a:t> is an </a:t>
            </a:r>
            <a:r>
              <a:rPr lang="en-US" sz="2400" dirty="0">
                <a:solidFill>
                  <a:srgbClr val="002060"/>
                </a:solidFill>
              </a:rPr>
              <a:t>analytical framework</a:t>
            </a:r>
            <a:r>
              <a:rPr lang="en-US" sz="2400" b="0" i="0" dirty="0">
                <a:solidFill>
                  <a:srgbClr val="002060"/>
                </a:solidFill>
                <a:effectLst/>
              </a:rPr>
              <a:t> for understanding how aspects of a person's </a:t>
            </a:r>
            <a:r>
              <a:rPr lang="en-US" sz="2400" dirty="0">
                <a:solidFill>
                  <a:srgbClr val="002060"/>
                </a:solidFill>
              </a:rPr>
              <a:t>social and political identities</a:t>
            </a:r>
            <a:r>
              <a:rPr lang="en-US" sz="2400" b="0" i="0" dirty="0">
                <a:solidFill>
                  <a:srgbClr val="002060"/>
                </a:solidFill>
                <a:effectLst/>
              </a:rPr>
              <a:t> combine to create different modes of </a:t>
            </a:r>
            <a:r>
              <a:rPr lang="en-US" sz="2400" dirty="0">
                <a:solidFill>
                  <a:srgbClr val="002060"/>
                </a:solidFill>
              </a:rPr>
              <a:t>discrimination</a:t>
            </a:r>
            <a:r>
              <a:rPr lang="en-US" sz="2400" b="0" i="0" dirty="0">
                <a:solidFill>
                  <a:srgbClr val="002060"/>
                </a:solidFill>
                <a:effectLst/>
              </a:rPr>
              <a:t> and </a:t>
            </a:r>
            <a:r>
              <a:rPr lang="en-US" sz="2400" dirty="0">
                <a:solidFill>
                  <a:srgbClr val="002060"/>
                </a:solidFill>
              </a:rPr>
              <a:t>privilege</a:t>
            </a:r>
            <a:r>
              <a:rPr lang="en-US" sz="2400" b="0" i="0" dirty="0">
                <a:solidFill>
                  <a:srgbClr val="002060"/>
                </a:solidFill>
                <a:effectLst/>
              </a:rPr>
              <a:t>.</a:t>
            </a:r>
            <a:br>
              <a:rPr lang="en-US" sz="2400" b="0" i="0" dirty="0">
                <a:solidFill>
                  <a:srgbClr val="002060"/>
                </a:solidFill>
                <a:effectLst/>
              </a:rPr>
            </a:br>
            <a:br>
              <a:rPr lang="en-US" sz="2400" b="0" i="0" dirty="0">
                <a:solidFill>
                  <a:srgbClr val="002060"/>
                </a:solidFill>
                <a:effectLst/>
              </a:rPr>
            </a:br>
            <a:r>
              <a:rPr lang="en-US" sz="2400" b="0" i="0" dirty="0">
                <a:solidFill>
                  <a:srgbClr val="002060"/>
                </a:solidFill>
                <a:effectLst/>
              </a:rPr>
              <a:t>Intersectionality identifies multiple factors of advantage and disadvantage. </a:t>
            </a:r>
            <a:endParaRPr lang="en-US" sz="2400" kern="1200" dirty="0">
              <a:solidFill>
                <a:srgbClr val="002060"/>
              </a:solidFill>
              <a:latin typeface="+mj-lt"/>
              <a:ea typeface="+mj-ea"/>
              <a:cs typeface="+mj-cs"/>
            </a:endParaRPr>
          </a:p>
        </p:txBody>
      </p:sp>
      <p:sp>
        <p:nvSpPr>
          <p:cNvPr id="4" name="TextBox 3">
            <a:extLst>
              <a:ext uri="{FF2B5EF4-FFF2-40B4-BE49-F238E27FC236}">
                <a16:creationId xmlns:a16="http://schemas.microsoft.com/office/drawing/2014/main" id="{F4993E58-5D99-FA6B-E87E-BBE9F1479E80}"/>
              </a:ext>
            </a:extLst>
          </p:cNvPr>
          <p:cNvSpPr txBox="1"/>
          <p:nvPr/>
        </p:nvSpPr>
        <p:spPr>
          <a:xfrm>
            <a:off x="4595826" y="841247"/>
            <a:ext cx="4527439" cy="5340097"/>
          </a:xfrm>
          <a:prstGeom prst="rect">
            <a:avLst/>
          </a:prstGeom>
        </p:spPr>
        <p:txBody>
          <a:bodyPr vert="horz" lIns="91440" tIns="45720" rIns="91440" bIns="45720" rtlCol="0" anchor="ctr">
            <a:normAutofit/>
          </a:bodyPr>
          <a:lstStyle/>
          <a:p>
            <a:pPr>
              <a:lnSpc>
                <a:spcPct val="90000"/>
              </a:lnSpc>
              <a:spcAft>
                <a:spcPts val="600"/>
              </a:spcAft>
            </a:pPr>
            <a:r>
              <a:rPr lang="en-US" sz="1600" b="0" i="0" dirty="0">
                <a:solidFill>
                  <a:srgbClr val="92D050"/>
                </a:solidFill>
                <a:effectLst/>
              </a:rPr>
              <a:t>Examples:</a:t>
            </a:r>
          </a:p>
          <a:p>
            <a:pPr>
              <a:lnSpc>
                <a:spcPct val="90000"/>
              </a:lnSpc>
              <a:spcAft>
                <a:spcPts val="600"/>
              </a:spcAft>
            </a:pPr>
            <a:r>
              <a:rPr lang="en-US" sz="1600" b="0" i="0" dirty="0">
                <a:solidFill>
                  <a:srgbClr val="92D050"/>
                </a:solidFill>
                <a:effectLst/>
              </a:rPr>
              <a:t> </a:t>
            </a:r>
            <a:r>
              <a:rPr lang="en-US" sz="1600" dirty="0">
                <a:solidFill>
                  <a:srgbClr val="92D050"/>
                </a:solidFill>
              </a:rPr>
              <a:t>gender</a:t>
            </a:r>
            <a:r>
              <a:rPr lang="en-US" sz="1600" b="0" i="0" dirty="0">
                <a:solidFill>
                  <a:srgbClr val="92D050"/>
                </a:solidFill>
                <a:effectLst/>
              </a:rPr>
              <a:t>, </a:t>
            </a:r>
            <a:r>
              <a:rPr lang="en-US" sz="1600" dirty="0">
                <a:solidFill>
                  <a:srgbClr val="92D050"/>
                </a:solidFill>
              </a:rPr>
              <a:t>caste</a:t>
            </a:r>
            <a:r>
              <a:rPr lang="en-US" sz="1600" b="0" i="0" dirty="0">
                <a:solidFill>
                  <a:srgbClr val="92D050"/>
                </a:solidFill>
                <a:effectLst/>
              </a:rPr>
              <a:t>, </a:t>
            </a:r>
            <a:r>
              <a:rPr lang="en-US" sz="1600" dirty="0">
                <a:solidFill>
                  <a:srgbClr val="92D050"/>
                </a:solidFill>
              </a:rPr>
              <a:t>sex</a:t>
            </a:r>
            <a:r>
              <a:rPr lang="en-US" sz="1600" b="0" i="0" dirty="0">
                <a:solidFill>
                  <a:srgbClr val="92D050"/>
                </a:solidFill>
                <a:effectLst/>
              </a:rPr>
              <a:t>, </a:t>
            </a:r>
            <a:r>
              <a:rPr lang="en-US" sz="1600" dirty="0">
                <a:solidFill>
                  <a:srgbClr val="92D050"/>
                </a:solidFill>
              </a:rPr>
              <a:t>race</a:t>
            </a:r>
            <a:r>
              <a:rPr lang="en-US" sz="1600" b="0" i="0" dirty="0">
                <a:solidFill>
                  <a:srgbClr val="92D050"/>
                </a:solidFill>
                <a:effectLst/>
              </a:rPr>
              <a:t>, </a:t>
            </a:r>
            <a:r>
              <a:rPr lang="en-US" sz="1600" dirty="0">
                <a:solidFill>
                  <a:srgbClr val="92D050"/>
                </a:solidFill>
              </a:rPr>
              <a:t>ethnicity</a:t>
            </a:r>
            <a:r>
              <a:rPr lang="en-US" sz="1600" b="0" i="0" dirty="0">
                <a:solidFill>
                  <a:srgbClr val="92D050"/>
                </a:solidFill>
                <a:effectLst/>
              </a:rPr>
              <a:t>, </a:t>
            </a:r>
            <a:r>
              <a:rPr lang="en-US" sz="1600" dirty="0">
                <a:solidFill>
                  <a:srgbClr val="92D050"/>
                </a:solidFill>
              </a:rPr>
              <a:t>class</a:t>
            </a:r>
            <a:r>
              <a:rPr lang="en-US" sz="1600" b="0" i="0" dirty="0">
                <a:solidFill>
                  <a:srgbClr val="92D050"/>
                </a:solidFill>
                <a:effectLst/>
              </a:rPr>
              <a:t>, </a:t>
            </a:r>
            <a:r>
              <a:rPr lang="en-US" sz="1600" dirty="0">
                <a:solidFill>
                  <a:srgbClr val="92D050"/>
                </a:solidFill>
              </a:rPr>
              <a:t>sexuality</a:t>
            </a:r>
            <a:r>
              <a:rPr lang="en-US" sz="1600" b="0" i="0" dirty="0">
                <a:solidFill>
                  <a:srgbClr val="92D050"/>
                </a:solidFill>
                <a:effectLst/>
              </a:rPr>
              <a:t>, </a:t>
            </a:r>
          </a:p>
          <a:p>
            <a:pPr>
              <a:lnSpc>
                <a:spcPct val="90000"/>
              </a:lnSpc>
              <a:spcAft>
                <a:spcPts val="600"/>
              </a:spcAft>
            </a:pPr>
            <a:r>
              <a:rPr lang="en-US" sz="1600" dirty="0">
                <a:solidFill>
                  <a:srgbClr val="92D050"/>
                </a:solidFill>
              </a:rPr>
              <a:t> religion</a:t>
            </a:r>
            <a:r>
              <a:rPr lang="en-US" sz="1600" b="0" i="0" dirty="0">
                <a:solidFill>
                  <a:srgbClr val="92D050"/>
                </a:solidFill>
                <a:effectLst/>
              </a:rPr>
              <a:t>, </a:t>
            </a:r>
            <a:r>
              <a:rPr lang="en-US" sz="1600" dirty="0">
                <a:solidFill>
                  <a:srgbClr val="92D050"/>
                </a:solidFill>
              </a:rPr>
              <a:t>disability</a:t>
            </a:r>
            <a:r>
              <a:rPr lang="en-US" sz="1600" b="0" i="0" dirty="0">
                <a:solidFill>
                  <a:srgbClr val="92D050"/>
                </a:solidFill>
                <a:effectLst/>
              </a:rPr>
              <a:t>, </a:t>
            </a:r>
            <a:r>
              <a:rPr lang="en-US" sz="1600" dirty="0">
                <a:solidFill>
                  <a:srgbClr val="92D050"/>
                </a:solidFill>
              </a:rPr>
              <a:t>weight</a:t>
            </a:r>
            <a:r>
              <a:rPr lang="en-US" sz="1600" b="0" i="0" dirty="0">
                <a:solidFill>
                  <a:srgbClr val="92D050"/>
                </a:solidFill>
                <a:effectLst/>
              </a:rPr>
              <a:t>, and </a:t>
            </a:r>
            <a:r>
              <a:rPr lang="en-US" sz="1600" dirty="0">
                <a:solidFill>
                  <a:srgbClr val="92D050"/>
                </a:solidFill>
              </a:rPr>
              <a:t>physical appearance</a:t>
            </a:r>
            <a:r>
              <a:rPr lang="en-US" sz="1600" b="0" i="0" dirty="0">
                <a:solidFill>
                  <a:srgbClr val="92D050"/>
                </a:solidFill>
                <a:effectLst/>
              </a:rPr>
              <a:t>.</a:t>
            </a:r>
            <a:r>
              <a:rPr lang="en-US" sz="1600" b="0" i="0" baseline="30000" dirty="0">
                <a:solidFill>
                  <a:srgbClr val="92D050"/>
                </a:solidFill>
                <a:effectLst/>
              </a:rPr>
              <a:t>  </a:t>
            </a:r>
          </a:p>
          <a:p>
            <a:pPr>
              <a:lnSpc>
                <a:spcPct val="90000"/>
              </a:lnSpc>
              <a:spcAft>
                <a:spcPts val="600"/>
              </a:spcAft>
            </a:pPr>
            <a:endParaRPr lang="en-US" sz="1600" baseline="30000" dirty="0">
              <a:solidFill>
                <a:srgbClr val="92D050"/>
              </a:solidFill>
            </a:endParaRPr>
          </a:p>
          <a:p>
            <a:pPr>
              <a:lnSpc>
                <a:spcPct val="90000"/>
              </a:lnSpc>
              <a:spcAft>
                <a:spcPts val="600"/>
              </a:spcAft>
            </a:pPr>
            <a:endParaRPr lang="en-US" sz="1600" b="0" i="0" baseline="30000" dirty="0">
              <a:solidFill>
                <a:srgbClr val="92D050"/>
              </a:solidFill>
              <a:effectLst/>
            </a:endParaRPr>
          </a:p>
          <a:p>
            <a:pPr>
              <a:lnSpc>
                <a:spcPct val="90000"/>
              </a:lnSpc>
              <a:spcAft>
                <a:spcPts val="600"/>
              </a:spcAft>
            </a:pPr>
            <a:r>
              <a:rPr lang="en-US" sz="1600" baseline="30000" dirty="0">
                <a:solidFill>
                  <a:srgbClr val="92D050"/>
                </a:solidFill>
              </a:rPr>
              <a:t> </a:t>
            </a:r>
            <a:r>
              <a:rPr lang="en-US" sz="1600" b="0" i="0" dirty="0">
                <a:solidFill>
                  <a:srgbClr val="92D050"/>
                </a:solidFill>
                <a:effectLst/>
              </a:rPr>
              <a:t>These intersecting and overlapping social identities  may be both </a:t>
            </a:r>
            <a:r>
              <a:rPr lang="en-US" sz="1600" dirty="0">
                <a:solidFill>
                  <a:srgbClr val="92D050"/>
                </a:solidFill>
              </a:rPr>
              <a:t>empowering</a:t>
            </a:r>
            <a:r>
              <a:rPr lang="en-US" sz="1600" b="0" i="0" dirty="0">
                <a:solidFill>
                  <a:srgbClr val="92D050"/>
                </a:solidFill>
                <a:effectLst/>
              </a:rPr>
              <a:t> and </a:t>
            </a:r>
            <a:r>
              <a:rPr lang="en-US" sz="1600" dirty="0">
                <a:solidFill>
                  <a:srgbClr val="92D050"/>
                </a:solidFill>
              </a:rPr>
              <a:t>oppressing</a:t>
            </a:r>
          </a:p>
        </p:txBody>
      </p:sp>
    </p:spTree>
    <p:extLst>
      <p:ext uri="{BB962C8B-B14F-4D97-AF65-F5344CB8AC3E}">
        <p14:creationId xmlns:p14="http://schemas.microsoft.com/office/powerpoint/2010/main" val="243984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8" y="0"/>
            <a:ext cx="4548176" cy="6858000"/>
            <a:chOff x="651279" y="598259"/>
            <a:chExt cx="10889442" cy="5680742"/>
          </a:xfrm>
        </p:grpSpPr>
        <p:sp>
          <p:nvSpPr>
            <p:cNvPr id="31"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35" name="Freeform: Shape 3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152401" y="841664"/>
            <a:ext cx="4095876" cy="5156800"/>
          </a:xfrm>
        </p:spPr>
        <p:txBody>
          <a:bodyPr vert="horz" lIns="91440" tIns="45720" rIns="91440" bIns="45720" rtlCol="0" anchor="ctr">
            <a:normAutofit/>
          </a:bodyPr>
          <a:lstStyle/>
          <a:p>
            <a:pPr algn="l">
              <a:lnSpc>
                <a:spcPct val="90000"/>
              </a:lnSpc>
            </a:pPr>
            <a:br>
              <a:rPr lang="en-US" sz="1100" kern="1200" dirty="0">
                <a:solidFill>
                  <a:schemeClr val="bg1"/>
                </a:solidFill>
                <a:latin typeface="+mj-lt"/>
                <a:ea typeface="+mj-ea"/>
                <a:cs typeface="+mj-cs"/>
              </a:rPr>
            </a:br>
            <a:br>
              <a:rPr lang="en-US" sz="1100" kern="1200" dirty="0">
                <a:solidFill>
                  <a:schemeClr val="bg1"/>
                </a:solidFill>
                <a:latin typeface="+mj-lt"/>
                <a:ea typeface="+mj-ea"/>
                <a:cs typeface="+mj-cs"/>
              </a:rPr>
            </a:b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Crenshaw puts forth a Black feminist critique that </a:t>
            </a: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reveals the problematic consequences of treating race and </a:t>
            </a: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gender as mutually exclusive categories of experience and</a:t>
            </a: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 analysis .</a:t>
            </a:r>
            <a:br>
              <a:rPr lang="en-US" sz="2400" b="1" kern="1200" dirty="0">
                <a:solidFill>
                  <a:schemeClr val="bg2"/>
                </a:solidFill>
                <a:latin typeface="+mj-lt"/>
                <a:ea typeface="+mj-ea"/>
                <a:cs typeface="+mj-cs"/>
              </a:rPr>
            </a:br>
            <a:br>
              <a:rPr lang="en-US" sz="1100" kern="1200" dirty="0">
                <a:solidFill>
                  <a:schemeClr val="bg1"/>
                </a:solidFill>
                <a:latin typeface="+mj-lt"/>
                <a:ea typeface="+mj-ea"/>
                <a:cs typeface="+mj-cs"/>
              </a:rPr>
            </a:br>
            <a:br>
              <a:rPr lang="en-US" sz="1100" kern="1200" dirty="0">
                <a:solidFill>
                  <a:schemeClr val="bg1"/>
                </a:solidFill>
                <a:latin typeface="+mj-lt"/>
                <a:ea typeface="+mj-ea"/>
                <a:cs typeface="+mj-cs"/>
              </a:rPr>
            </a:br>
            <a:r>
              <a:rPr lang="en-US" sz="1100" kern="1200" dirty="0">
                <a:solidFill>
                  <a:schemeClr val="bg1"/>
                </a:solidFill>
                <a:latin typeface="+mj-lt"/>
                <a:ea typeface="+mj-ea"/>
                <a:cs typeface="+mj-cs"/>
              </a:rPr>
              <a:t> </a:t>
            </a:r>
          </a:p>
        </p:txBody>
      </p:sp>
      <p:sp>
        <p:nvSpPr>
          <p:cNvPr id="4" name="TextBox 3">
            <a:extLst>
              <a:ext uri="{FF2B5EF4-FFF2-40B4-BE49-F238E27FC236}">
                <a16:creationId xmlns:a16="http://schemas.microsoft.com/office/drawing/2014/main" id="{47BBE414-7698-EC04-BEFD-43A009D69F82}"/>
              </a:ext>
            </a:extLst>
          </p:cNvPr>
          <p:cNvSpPr txBox="1"/>
          <p:nvPr/>
        </p:nvSpPr>
        <p:spPr>
          <a:xfrm>
            <a:off x="4593538" y="887856"/>
            <a:ext cx="4548174" cy="4247317"/>
          </a:xfrm>
          <a:prstGeom prst="rect">
            <a:avLst/>
          </a:prstGeom>
          <a:noFill/>
        </p:spPr>
        <p:txBody>
          <a:bodyPr wrap="square">
            <a:spAutoFit/>
          </a:bodyPr>
          <a:lstStyle/>
          <a:p>
            <a:r>
              <a:rPr lang="en-US" sz="1800" kern="1200" dirty="0">
                <a:solidFill>
                  <a:srgbClr val="FFC000"/>
                </a:solidFill>
                <a:latin typeface="+mj-lt"/>
                <a:ea typeface="+mj-ea"/>
                <a:cs typeface="+mj-cs"/>
              </a:rPr>
              <a:t>In race discrimination cases, discrimination tends to be viewed in terms of sex-or class-privileged Blacks; in sex discrimination </a:t>
            </a: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cases, the focus is on race-and class-privileged women.</a:t>
            </a:r>
            <a:br>
              <a:rPr lang="en-US" sz="1800" kern="1200" dirty="0">
                <a:solidFill>
                  <a:srgbClr val="FFC000"/>
                </a:solidFill>
                <a:latin typeface="+mj-lt"/>
                <a:ea typeface="+mj-ea"/>
                <a:cs typeface="+mj-cs"/>
              </a:rPr>
            </a:b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This focus on otherwise-privileged group members creates a distorted analysis of racism and sexism because the operative </a:t>
            </a: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conceptions of race and sex become grounded in experiences that actually represent only a subset of a much more </a:t>
            </a: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complex phenomenon. </a:t>
            </a:r>
            <a:br>
              <a:rPr lang="en-US" sz="1800" kern="1200" dirty="0">
                <a:solidFill>
                  <a:srgbClr val="FFC000"/>
                </a:solidFill>
                <a:latin typeface="+mj-lt"/>
                <a:ea typeface="+mj-ea"/>
                <a:cs typeface="+mj-cs"/>
              </a:rPr>
            </a:br>
            <a:br>
              <a:rPr lang="en-US" sz="1800" kern="1200" dirty="0">
                <a:solidFill>
                  <a:srgbClr val="FFC000"/>
                </a:solidFill>
                <a:latin typeface="+mj-lt"/>
                <a:ea typeface="+mj-ea"/>
                <a:cs typeface="+mj-cs"/>
              </a:rPr>
            </a:br>
            <a:endParaRPr lang="en-US" dirty="0">
              <a:solidFill>
                <a:srgbClr val="FFC000"/>
              </a:solidFill>
            </a:endParaRPr>
          </a:p>
        </p:txBody>
      </p:sp>
    </p:spTree>
    <p:extLst>
      <p:ext uri="{BB962C8B-B14F-4D97-AF65-F5344CB8AC3E}">
        <p14:creationId xmlns:p14="http://schemas.microsoft.com/office/powerpoint/2010/main" val="32422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2"/>
            <a:ext cx="2601175" cy="6858000"/>
            <a:chOff x="651279" y="598259"/>
            <a:chExt cx="10889442" cy="5680742"/>
          </a:xfrm>
        </p:grpSpPr>
        <p:sp>
          <p:nvSpPr>
            <p:cNvPr id="14"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C950163-02D5-E00A-38B3-E5C98DF6CA83}"/>
              </a:ext>
            </a:extLst>
          </p:cNvPr>
          <p:cNvSpPr>
            <a:spLocks noGrp="1"/>
          </p:cNvSpPr>
          <p:nvPr>
            <p:ph type="title"/>
          </p:nvPr>
        </p:nvSpPr>
        <p:spPr>
          <a:xfrm rot="16200000">
            <a:off x="-846443" y="2445397"/>
            <a:ext cx="4471416" cy="1793469"/>
          </a:xfrm>
        </p:spPr>
        <p:txBody>
          <a:bodyPr vert="horz" lIns="91440" tIns="45720" rIns="91440" bIns="45720" rtlCol="0" anchor="ctr">
            <a:normAutofit/>
          </a:bodyPr>
          <a:lstStyle/>
          <a:p>
            <a:pPr algn="l">
              <a:lnSpc>
                <a:spcPct val="90000"/>
              </a:lnSpc>
            </a:pPr>
            <a:endParaRPr lang="en-US" sz="4200" kern="1200" dirty="0">
              <a:solidFill>
                <a:schemeClr val="bg1"/>
              </a:solidFill>
              <a:latin typeface="+mj-lt"/>
              <a:ea typeface="+mj-ea"/>
              <a:cs typeface="+mj-cs"/>
            </a:endParaRPr>
          </a:p>
        </p:txBody>
      </p:sp>
      <p:sp>
        <p:nvSpPr>
          <p:cNvPr id="4" name="TextBox 3">
            <a:extLst>
              <a:ext uri="{FF2B5EF4-FFF2-40B4-BE49-F238E27FC236}">
                <a16:creationId xmlns:a16="http://schemas.microsoft.com/office/drawing/2014/main" id="{48D0CF31-C68F-8861-51B5-92FDAEA63716}"/>
              </a:ext>
            </a:extLst>
          </p:cNvPr>
          <p:cNvSpPr txBox="1"/>
          <p:nvPr/>
        </p:nvSpPr>
        <p:spPr>
          <a:xfrm>
            <a:off x="2635086" y="841247"/>
            <a:ext cx="6506626" cy="51206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0" i="0" dirty="0">
                <a:solidFill>
                  <a:schemeClr val="tx2"/>
                </a:solidFill>
                <a:effectLst/>
              </a:rPr>
              <a:t>In </a:t>
            </a:r>
            <a:r>
              <a:rPr lang="en-US" sz="1600" b="1" i="1" dirty="0" err="1">
                <a:solidFill>
                  <a:schemeClr val="tx2"/>
                </a:solidFill>
                <a:effectLst/>
              </a:rPr>
              <a:t>DeGraffenreid</a:t>
            </a:r>
            <a:r>
              <a:rPr lang="en-US" sz="1600" b="1" i="1" dirty="0">
                <a:solidFill>
                  <a:schemeClr val="tx2"/>
                </a:solidFill>
                <a:effectLst/>
              </a:rPr>
              <a:t> v. General Motors </a:t>
            </a:r>
            <a:r>
              <a:rPr lang="en-US" sz="1600" b="0" i="0" dirty="0">
                <a:solidFill>
                  <a:schemeClr val="tx2"/>
                </a:solidFill>
                <a:effectLst/>
              </a:rPr>
              <a:t>(1976), Emma </a:t>
            </a:r>
            <a:r>
              <a:rPr lang="en-US" sz="1600" b="0" i="0" dirty="0" err="1">
                <a:solidFill>
                  <a:schemeClr val="tx2"/>
                </a:solidFill>
                <a:effectLst/>
              </a:rPr>
              <a:t>DeGraffenreid</a:t>
            </a:r>
            <a:r>
              <a:rPr lang="en-US" sz="1600" b="0" i="0" dirty="0">
                <a:solidFill>
                  <a:schemeClr val="tx2"/>
                </a:solidFill>
                <a:effectLst/>
              </a:rPr>
              <a:t> and four other black female auto workers alleged compound employment</a:t>
            </a:r>
            <a:r>
              <a:rPr lang="en-US" sz="1600" dirty="0">
                <a:solidFill>
                  <a:schemeClr val="tx2"/>
                </a:solidFill>
              </a:rPr>
              <a:t> discrimination</a:t>
            </a:r>
            <a:r>
              <a:rPr lang="en-US" sz="1600" b="0" i="0" dirty="0">
                <a:solidFill>
                  <a:schemeClr val="tx2"/>
                </a:solidFill>
                <a:effectLst/>
              </a:rPr>
              <a:t> against black women </a:t>
            </a:r>
            <a:r>
              <a:rPr lang="en-US" sz="1600" dirty="0">
                <a:solidFill>
                  <a:schemeClr val="tx2"/>
                </a:solidFill>
              </a:rPr>
              <a:t>because </a:t>
            </a:r>
            <a:r>
              <a:rPr lang="en-US" sz="1600" b="0" i="0" dirty="0">
                <a:solidFill>
                  <a:schemeClr val="tx2"/>
                </a:solidFill>
                <a:effectLst/>
              </a:rPr>
              <a:t>of </a:t>
            </a:r>
            <a:r>
              <a:rPr lang="en-US" sz="1600" dirty="0">
                <a:solidFill>
                  <a:schemeClr val="tx2"/>
                </a:solidFill>
              </a:rPr>
              <a:t>General Motors’ </a:t>
            </a:r>
            <a:r>
              <a:rPr lang="en-US" sz="1600" b="0" i="0" dirty="0">
                <a:solidFill>
                  <a:schemeClr val="tx2"/>
                </a:solidFill>
                <a:effectLst/>
              </a:rPr>
              <a:t>seniority-based system of </a:t>
            </a:r>
            <a:r>
              <a:rPr lang="en-US" sz="1600" dirty="0">
                <a:solidFill>
                  <a:schemeClr val="tx2"/>
                </a:solidFill>
              </a:rPr>
              <a:t>layoffs</a:t>
            </a:r>
            <a:r>
              <a:rPr lang="en-US" sz="1600" b="0" i="0" dirty="0">
                <a:solidFill>
                  <a:schemeClr val="tx2"/>
                </a:solidFill>
                <a:effectLst/>
              </a:rPr>
              <a:t>. </a:t>
            </a:r>
          </a:p>
          <a:p>
            <a:pPr indent="-228600">
              <a:lnSpc>
                <a:spcPct val="90000"/>
              </a:lnSpc>
              <a:spcAft>
                <a:spcPts val="600"/>
              </a:spcAft>
              <a:buFont typeface="Arial" panose="020B0604020202020204" pitchFamily="34" charset="0"/>
              <a:buChar char="•"/>
            </a:pP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b="0" i="0" dirty="0">
                <a:solidFill>
                  <a:schemeClr val="tx2"/>
                </a:solidFill>
                <a:effectLst/>
              </a:rPr>
              <a:t>The courts weighed the allegations of race and gender discrimination separately, finding that the employment of African-American male factory workers disproved racial discrimination, and the employment of white female office workers disproved </a:t>
            </a:r>
            <a:r>
              <a:rPr lang="en-US" sz="1600" dirty="0">
                <a:solidFill>
                  <a:schemeClr val="tx2"/>
                </a:solidFill>
              </a:rPr>
              <a:t>gender discrimination</a:t>
            </a:r>
            <a:r>
              <a:rPr lang="en-US" sz="1600" b="0" i="0" dirty="0">
                <a:solidFill>
                  <a:schemeClr val="tx2"/>
                </a:solidFill>
                <a:effectLst/>
              </a:rPr>
              <a:t>. </a:t>
            </a:r>
          </a:p>
          <a:p>
            <a:pPr indent="-228600">
              <a:lnSpc>
                <a:spcPct val="90000"/>
              </a:lnSpc>
              <a:spcAft>
                <a:spcPts val="600"/>
              </a:spcAft>
              <a:buFont typeface="Arial" panose="020B0604020202020204" pitchFamily="34" charset="0"/>
              <a:buChar char="•"/>
            </a:pP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b="0" i="0" dirty="0">
                <a:solidFill>
                  <a:schemeClr val="tx2"/>
                </a:solidFill>
                <a:effectLst/>
              </a:rPr>
              <a:t>The court declined to consider compound discriminatio</a:t>
            </a:r>
            <a:r>
              <a:rPr lang="en-US" sz="1600" dirty="0">
                <a:solidFill>
                  <a:schemeClr val="tx2"/>
                </a:solidFill>
              </a:rPr>
              <a:t>n</a:t>
            </a:r>
            <a:r>
              <a:rPr lang="en-US" sz="1600" b="0" i="0" dirty="0">
                <a:solidFill>
                  <a:schemeClr val="tx2"/>
                </a:solidFill>
                <a:effectLst/>
              </a:rPr>
              <a:t> and dismissed the case. Crenshaw argued that in cases such as this, the courts have tended to ignore black women's unique experiences by treating them as </a:t>
            </a:r>
            <a:r>
              <a:rPr lang="en-US" sz="1600" b="0" i="1" dirty="0">
                <a:solidFill>
                  <a:schemeClr val="tx2"/>
                </a:solidFill>
                <a:effectLst/>
              </a:rPr>
              <a:t>only</a:t>
            </a:r>
            <a:r>
              <a:rPr lang="en-US" sz="1600" b="0" i="0" dirty="0">
                <a:solidFill>
                  <a:schemeClr val="tx2"/>
                </a:solidFill>
                <a:effectLst/>
              </a:rPr>
              <a:t> women or </a:t>
            </a:r>
            <a:r>
              <a:rPr lang="en-US" sz="1600" b="0" i="1" dirty="0">
                <a:solidFill>
                  <a:schemeClr val="tx2"/>
                </a:solidFill>
                <a:effectLst/>
              </a:rPr>
              <a:t>only</a:t>
            </a:r>
            <a:r>
              <a:rPr lang="en-US" sz="1600" b="0" i="0" dirty="0">
                <a:solidFill>
                  <a:schemeClr val="tx2"/>
                </a:solidFill>
                <a:effectLst/>
              </a:rPr>
              <a:t> black</a:t>
            </a:r>
            <a:endParaRPr lang="en-US" sz="1600" dirty="0">
              <a:solidFill>
                <a:schemeClr val="tx2"/>
              </a:solidFill>
            </a:endParaRPr>
          </a:p>
        </p:txBody>
      </p:sp>
    </p:spTree>
    <p:extLst>
      <p:ext uri="{BB962C8B-B14F-4D97-AF65-F5344CB8AC3E}">
        <p14:creationId xmlns:p14="http://schemas.microsoft.com/office/powerpoint/2010/main" val="411354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066800" y="583345"/>
            <a:ext cx="7213790"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r>
              <a:rPr lang="en-US" sz="3100" kern="1200" dirty="0">
                <a:solidFill>
                  <a:srgbClr val="FFFFFF"/>
                </a:solidFill>
                <a:latin typeface="+mj-lt"/>
                <a:ea typeface="+mj-ea"/>
                <a:cs typeface="+mj-cs"/>
              </a:rPr>
              <a:t>The intersectional experience is greater than the sum of racism and sexism, any analysis that does not take intersectionality into account cannot sufficiently address the particular manner in which Black women are subordinated.</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Refusal of the courts to recognized Black women as a protected class: “The prospect of the creation of new classes of protected minorities, governed only by the mathematical principles of permutation and combination, clearly raises the prospect of opening the hackneyed Pandora’s box.” (</a:t>
            </a:r>
            <a:r>
              <a:rPr lang="en-US" sz="3100" kern="1200" dirty="0" err="1">
                <a:solidFill>
                  <a:srgbClr val="FFFFFF"/>
                </a:solidFill>
                <a:latin typeface="+mj-lt"/>
                <a:ea typeface="+mj-ea"/>
                <a:cs typeface="+mj-cs"/>
              </a:rPr>
              <a:t>DeGraffenreid</a:t>
            </a:r>
            <a:r>
              <a:rPr lang="en-US" sz="3100" kern="1200" dirty="0">
                <a:solidFill>
                  <a:srgbClr val="FFFFFF"/>
                </a:solidFill>
                <a:latin typeface="+mj-lt"/>
                <a:ea typeface="+mj-ea"/>
                <a:cs typeface="+mj-cs"/>
              </a:rPr>
              <a:t> vs General Motors)</a:t>
            </a: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4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9826B78-4AA0-89BB-07C6-648BE24495A9}"/>
              </a:ext>
            </a:extLst>
          </p:cNvPr>
          <p:cNvSpPr>
            <a:spLocks noGrp="1"/>
          </p:cNvSpPr>
          <p:nvPr>
            <p:ph type="title"/>
          </p:nvPr>
        </p:nvSpPr>
        <p:spPr>
          <a:xfrm>
            <a:off x="1447800" y="583345"/>
            <a:ext cx="6832790"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Moore v Hughes Helicopters, Inc.</a:t>
            </a: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1983</a:t>
            </a: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1800" b="0" i="0" kern="1200" dirty="0">
                <a:solidFill>
                  <a:srgbClr val="FFFFFF"/>
                </a:solidFill>
                <a:effectLst/>
                <a:latin typeface="+mj-lt"/>
                <a:ea typeface="+mj-ea"/>
                <a:cs typeface="+mj-cs"/>
              </a:rPr>
              <a:t>This case concerns the proper use of the "disparate impact" model of proof in employment discrimination cases. Tommie Moore is a black female employee of Hughes Helicopters, Inc. ("Hughes"), a manufacturer of commercial and military helicopters. </a:t>
            </a:r>
            <a:br>
              <a:rPr lang="en-US" sz="1800" b="0" i="0" kern="1200" dirty="0">
                <a:solidFill>
                  <a:srgbClr val="FFFFFF"/>
                </a:solidFill>
                <a:effectLst/>
                <a:latin typeface="+mj-lt"/>
                <a:ea typeface="+mj-ea"/>
                <a:cs typeface="+mj-cs"/>
              </a:rPr>
            </a:br>
            <a:br>
              <a:rPr lang="en-US" sz="1800" dirty="0">
                <a:solidFill>
                  <a:srgbClr val="FFFFFF"/>
                </a:solidFill>
              </a:rPr>
            </a:br>
            <a:r>
              <a:rPr lang="en-US" sz="1800" b="0" i="0" kern="1200" dirty="0">
                <a:solidFill>
                  <a:srgbClr val="FFFFFF"/>
                </a:solidFill>
                <a:effectLst/>
                <a:latin typeface="+mj-lt"/>
                <a:ea typeface="+mj-ea"/>
                <a:cs typeface="+mj-cs"/>
              </a:rPr>
              <a:t>Moore, suing on behalf of a class of black female Hughes employees, alleges that Hughes has discriminated against black females in violation of Title VII of the Civil Rights Act of 1964, as amended, </a:t>
            </a:r>
            <a:r>
              <a:rPr lang="en-US" sz="1800" b="0" i="0" u="none" strike="noStrike" kern="1200" dirty="0">
                <a:solidFill>
                  <a:srgbClr val="FFFFFF"/>
                </a:solidFill>
                <a:effectLst/>
                <a:latin typeface="+mj-lt"/>
                <a:ea typeface="+mj-ea"/>
                <a:cs typeface="+mj-cs"/>
                <a:hlinkClick r:id="rId2">
                  <a:extLst>
                    <a:ext uri="{A12FA001-AC4F-418D-AE19-62706E023703}">
                      <ahyp:hlinkClr xmlns:ahyp="http://schemas.microsoft.com/office/drawing/2018/hyperlinkcolor" val="tx"/>
                    </a:ext>
                  </a:extLst>
                </a:hlinkClick>
              </a:rPr>
              <a:t>42 U.S.C. § 2000e</a:t>
            </a:r>
            <a:r>
              <a:rPr lang="en-US" sz="1800" b="0" i="0" kern="1200" dirty="0">
                <a:solidFill>
                  <a:srgbClr val="FFFFFF"/>
                </a:solidFill>
                <a:effectLst/>
                <a:latin typeface="+mj-lt"/>
                <a:ea typeface="+mj-ea"/>
                <a:cs typeface="+mj-cs"/>
              </a:rPr>
              <a:t>, </a:t>
            </a:r>
            <a:r>
              <a:rPr lang="en-US" sz="1800" b="0" i="1" kern="1200" dirty="0">
                <a:solidFill>
                  <a:srgbClr val="FFFFFF"/>
                </a:solidFill>
                <a:effectLst/>
                <a:latin typeface="+mj-lt"/>
                <a:ea typeface="+mj-ea"/>
                <a:cs typeface="+mj-cs"/>
              </a:rPr>
              <a:t>et seq.</a:t>
            </a:r>
            <a:r>
              <a:rPr lang="en-US" sz="1800" b="0" i="0" kern="1200" dirty="0">
                <a:solidFill>
                  <a:srgbClr val="FFFFFF"/>
                </a:solidFill>
                <a:effectLst/>
                <a:latin typeface="+mj-lt"/>
                <a:ea typeface="+mj-ea"/>
                <a:cs typeface="+mj-cs"/>
              </a:rPr>
              <a:t>  The alleged discrimination occurred in the selection of employees for supervisory and upper-level craft positions from 1975 through 1979. The case went to trial before Judge Robert J. Kelleher in October 1980. At the conclusion of Moore's case, Hughes moved for an involuntary dismissal . .  .  </a:t>
            </a:r>
            <a:br>
              <a:rPr lang="en-US" sz="1800" b="0" i="0" kern="1200" dirty="0">
                <a:solidFill>
                  <a:srgbClr val="FFFFFF"/>
                </a:solidFill>
                <a:effectLst/>
                <a:latin typeface="+mj-lt"/>
                <a:ea typeface="+mj-ea"/>
                <a:cs typeface="+mj-cs"/>
              </a:rPr>
            </a:br>
            <a:br>
              <a:rPr lang="en-US" sz="1800" b="0" i="0" kern="1200" dirty="0">
                <a:solidFill>
                  <a:srgbClr val="FFFFFF"/>
                </a:solidFill>
                <a:effectLst/>
                <a:latin typeface="+mj-lt"/>
                <a:ea typeface="+mj-ea"/>
                <a:cs typeface="+mj-cs"/>
              </a:rPr>
            </a:br>
            <a:r>
              <a:rPr lang="en-US" sz="1800" b="0" i="0" kern="1200" dirty="0">
                <a:solidFill>
                  <a:srgbClr val="FFFFFF"/>
                </a:solidFill>
                <a:effectLst/>
                <a:latin typeface="+mj-lt"/>
                <a:ea typeface="+mj-ea"/>
                <a:cs typeface="+mj-cs"/>
              </a:rPr>
              <a:t>Moore's complaint alleged intentional discrimination against Moore personally, but no evidence supporting this claim was presented at trial.  . </a:t>
            </a:r>
            <a:r>
              <a:rPr lang="en-US" sz="1800" kern="1200" dirty="0">
                <a:solidFill>
                  <a:srgbClr val="FFFFFF"/>
                </a:solidFill>
                <a:latin typeface="+mj-lt"/>
                <a:ea typeface="+mj-ea"/>
                <a:cs typeface="+mj-cs"/>
              </a:rPr>
              <a:t> .</a:t>
            </a:r>
            <a:br>
              <a:rPr lang="en-US" sz="1800" kern="1200" dirty="0">
                <a:solidFill>
                  <a:srgbClr val="FFFFFF"/>
                </a:solidFill>
                <a:latin typeface="+mj-lt"/>
                <a:ea typeface="+mj-ea"/>
                <a:cs typeface="+mj-cs"/>
              </a:rPr>
            </a:br>
            <a:br>
              <a:rPr lang="en-US" sz="1800" b="0" i="0" kern="1200" dirty="0">
                <a:solidFill>
                  <a:srgbClr val="FFFFFF"/>
                </a:solidFill>
                <a:effectLst/>
                <a:latin typeface="+mj-lt"/>
                <a:ea typeface="+mj-ea"/>
                <a:cs typeface="+mj-cs"/>
              </a:rPr>
            </a:br>
            <a:r>
              <a:rPr lang="en-US" sz="1800" b="0" i="0" kern="1200" dirty="0">
                <a:solidFill>
                  <a:srgbClr val="FFFFFF"/>
                </a:solidFill>
                <a:effectLst/>
                <a:latin typeface="+mj-lt"/>
                <a:ea typeface="+mj-ea"/>
                <a:cs typeface="+mj-cs"/>
              </a:rPr>
              <a:t>Moore appeals the dismissal of her case, the denial of her earlier motion for summary judgment, the limited scope of the class certification, and the award of court costs to Hughes. We affirm the district court.</a:t>
            </a:r>
            <a:br>
              <a:rPr lang="en-US" sz="1800" b="0" i="0" kern="1200" dirty="0">
                <a:solidFill>
                  <a:srgbClr val="FFFFFF"/>
                </a:solidFill>
                <a:effectLst/>
                <a:latin typeface="+mj-lt"/>
                <a:ea typeface="+mj-ea"/>
                <a:cs typeface="+mj-cs"/>
              </a:rPr>
            </a:br>
            <a:endParaRPr lang="en-US" sz="18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1454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143005" y="583345"/>
            <a:ext cx="7137585"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3600" kern="1200" dirty="0">
                <a:solidFill>
                  <a:srgbClr val="FFFFFF"/>
                </a:solidFill>
                <a:latin typeface="+mj-lt"/>
                <a:ea typeface="+mj-ea"/>
                <a:cs typeface="+mj-cs"/>
              </a:rPr>
              <a:t>In sum, several courts have proved unable to deal with intersectionality, although for contrasting reasons. In </a:t>
            </a:r>
            <a:r>
              <a:rPr lang="en-US" sz="3600" kern="1200" dirty="0" err="1">
                <a:solidFill>
                  <a:srgbClr val="FFFFFF"/>
                </a:solidFill>
                <a:latin typeface="+mj-lt"/>
                <a:ea typeface="+mj-ea"/>
                <a:cs typeface="+mj-cs"/>
              </a:rPr>
              <a:t>DeGraffenreid</a:t>
            </a:r>
            <a:r>
              <a:rPr lang="en-US" sz="3600" kern="1200" dirty="0">
                <a:solidFill>
                  <a:srgbClr val="FFFFFF"/>
                </a:solidFill>
                <a:latin typeface="+mj-lt"/>
                <a:ea typeface="+mj-ea"/>
                <a:cs typeface="+mj-cs"/>
              </a:rPr>
              <a:t>, the court refused to recognize the possibility of compound discrimination against Black women and analyzed their claim using the employment of white women as the historical base.  </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8344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269642A-3DAC-BB8D-B113-72D8236D9AA3}"/>
              </a:ext>
            </a:extLst>
          </p:cNvPr>
          <p:cNvSpPr>
            <a:spLocks noGrp="1"/>
          </p:cNvSpPr>
          <p:nvPr>
            <p:ph type="title"/>
          </p:nvPr>
        </p:nvSpPr>
        <p:spPr>
          <a:xfrm>
            <a:off x="1284171" y="583345"/>
            <a:ext cx="6996419" cy="4164820"/>
          </a:xfrm>
        </p:spPr>
        <p:txBody>
          <a:bodyPr vert="horz" lIns="91440" tIns="45720" rIns="91440" bIns="45720" rtlCol="0" anchor="t">
            <a:normAutofit/>
          </a:bodyPr>
          <a:lstStyle/>
          <a:p>
            <a:pPr algn="l">
              <a:lnSpc>
                <a:spcPct val="90000"/>
              </a:lnSpc>
            </a:pP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The case for science as process and  result.</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49012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914400" y="583345"/>
            <a:ext cx="7366190"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2700" kern="1200" dirty="0">
                <a:solidFill>
                  <a:srgbClr val="FFFFFF"/>
                </a:solidFill>
                <a:latin typeface="+mj-lt"/>
                <a:ea typeface="+mj-ea"/>
                <a:cs typeface="+mj-cs"/>
              </a:rPr>
              <a:t>As a consequence, the employment experiences of white women obscured the distinct discrimination that Black women experienced.  Conversely, in Moore, the court held that a Black woman could not use statistics reflecting the overall sex disparity in supervisory and upper-level labor jobs because she had not claimed discrimination as a woman, but “only” as a Black woman. The court would not entertain the notion that discrimination experienced by  Black women is indeed sex discrimination</a:t>
            </a:r>
            <a:r>
              <a:rPr lang="en-US" sz="1800" kern="1200" dirty="0">
                <a:solidFill>
                  <a:srgbClr val="FFFFFF"/>
                </a:solidFill>
                <a:latin typeface="+mj-lt"/>
                <a:ea typeface="+mj-ea"/>
                <a:cs typeface="+mj-cs"/>
              </a:rPr>
              <a:t>.</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928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93725-7F51-BA7C-493A-6BBEC2B9C1C1}"/>
              </a:ext>
            </a:extLst>
          </p:cNvPr>
          <p:cNvSpPr>
            <a:spLocks noGrp="1"/>
          </p:cNvSpPr>
          <p:nvPr>
            <p:ph type="title"/>
          </p:nvPr>
        </p:nvSpPr>
        <p:spPr>
          <a:xfrm>
            <a:off x="628650" y="451381"/>
            <a:ext cx="7884414" cy="4066540"/>
          </a:xfrm>
        </p:spPr>
        <p:txBody>
          <a:bodyPr vert="horz" lIns="91440" tIns="45720" rIns="91440" bIns="45720" rtlCol="0" anchor="b">
            <a:normAutofit/>
          </a:bodyPr>
          <a:lstStyle/>
          <a:p>
            <a:pPr algn="l">
              <a:lnSpc>
                <a:spcPct val="90000"/>
              </a:lnSpc>
            </a:pPr>
            <a:r>
              <a:rPr lang="en-US" sz="5700" kern="1200" dirty="0">
                <a:solidFill>
                  <a:schemeClr val="tx1"/>
                </a:solidFill>
                <a:latin typeface="+mj-lt"/>
                <a:ea typeface="+mj-ea"/>
                <a:cs typeface="+mj-cs"/>
              </a:rPr>
              <a:t>Revisiting the question:</a:t>
            </a:r>
            <a:br>
              <a:rPr lang="en-US" sz="5700" kern="1200" dirty="0">
                <a:solidFill>
                  <a:schemeClr val="tx1"/>
                </a:solidFill>
                <a:latin typeface="+mj-lt"/>
                <a:ea typeface="+mj-ea"/>
                <a:cs typeface="+mj-cs"/>
              </a:rPr>
            </a:br>
            <a:br>
              <a:rPr lang="en-US" sz="5700" kern="1200" dirty="0">
                <a:solidFill>
                  <a:schemeClr val="tx1"/>
                </a:solidFill>
                <a:latin typeface="+mj-lt"/>
                <a:ea typeface="+mj-ea"/>
                <a:cs typeface="+mj-cs"/>
              </a:rPr>
            </a:br>
            <a:r>
              <a:rPr lang="en-US" sz="5700" kern="1200" dirty="0">
                <a:solidFill>
                  <a:schemeClr val="tx1"/>
                </a:solidFill>
                <a:latin typeface="+mj-lt"/>
                <a:ea typeface="+mj-ea"/>
                <a:cs typeface="+mj-cs"/>
              </a:rPr>
              <a:t>Is Critical Race Theory a </a:t>
            </a:r>
            <a:r>
              <a:rPr lang="en-US" sz="5700" i="1" kern="1200" dirty="0">
                <a:solidFill>
                  <a:schemeClr val="tx1"/>
                </a:solidFill>
                <a:latin typeface="+mj-lt"/>
                <a:ea typeface="+mj-ea"/>
                <a:cs typeface="+mj-cs"/>
              </a:rPr>
              <a:t>theory</a:t>
            </a:r>
            <a:r>
              <a:rPr lang="en-US" sz="5700" kern="1200" dirty="0">
                <a:solidFill>
                  <a:schemeClr val="tx1"/>
                </a:solidFill>
                <a:latin typeface="+mj-lt"/>
                <a:ea typeface="+mj-ea"/>
                <a:cs typeface="+mj-cs"/>
              </a:rPr>
              <a:t>?</a:t>
            </a:r>
          </a:p>
        </p:txBody>
      </p:sp>
      <p:sp>
        <p:nvSpPr>
          <p:cNvPr id="28"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0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C8EA53C-D4AE-B08E-0055-38083ABCE548}"/>
              </a:ext>
            </a:extLst>
          </p:cNvPr>
          <p:cNvSpPr>
            <a:spLocks noGrp="1"/>
          </p:cNvSpPr>
          <p:nvPr>
            <p:ph type="title"/>
          </p:nvPr>
        </p:nvSpPr>
        <p:spPr>
          <a:xfrm>
            <a:off x="990603" y="583345"/>
            <a:ext cx="7289987" cy="4164820"/>
          </a:xfrm>
        </p:spPr>
        <p:txBody>
          <a:bodyPr vert="horz" lIns="91440" tIns="45720" rIns="91440" bIns="45720" rtlCol="0" anchor="t">
            <a:normAutofit fontScale="90000"/>
          </a:bodyPr>
          <a:lstStyle/>
          <a:p>
            <a:pPr algn="l">
              <a:lnSpc>
                <a:spcPct val="90000"/>
              </a:lnSpc>
            </a:pPr>
            <a:r>
              <a:rPr lang="en-US" sz="3100" kern="1200" dirty="0">
                <a:solidFill>
                  <a:srgbClr val="FFFFFF"/>
                </a:solidFill>
                <a:latin typeface="+mj-lt"/>
                <a:ea typeface="+mj-ea"/>
                <a:cs typeface="+mj-cs"/>
              </a:rPr>
              <a:t>Through rigorous methodologies</a:t>
            </a:r>
            <a:r>
              <a:rPr lang="en-US" sz="3100" dirty="0">
                <a:solidFill>
                  <a:srgbClr val="FFFFFF"/>
                </a:solidFill>
              </a:rPr>
              <a:t>, the scientific method seeks to gain an increasingly more precise and reliable representation of </a:t>
            </a:r>
            <a:r>
              <a:rPr lang="en-US" sz="3100" i="1" u="sng" dirty="0">
                <a:solidFill>
                  <a:schemeClr val="accent2">
                    <a:lumMod val="50000"/>
                  </a:schemeClr>
                </a:solidFill>
              </a:rPr>
              <a:t>empirical</a:t>
            </a:r>
            <a:r>
              <a:rPr lang="en-US" sz="3100" dirty="0">
                <a:solidFill>
                  <a:srgbClr val="FFFFFF"/>
                </a:solidFill>
              </a:rPr>
              <a:t> realities.</a:t>
            </a:r>
            <a:r>
              <a:rPr lang="en-US" sz="3100" kern="1200" dirty="0">
                <a:solidFill>
                  <a:srgbClr val="FFFFFF"/>
                </a:solidFill>
                <a:latin typeface="+mj-lt"/>
                <a:ea typeface="+mj-ea"/>
                <a:cs typeface="+mj-cs"/>
              </a:rPr>
              <a:t> </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The purpose of science is therefore </a:t>
            </a:r>
            <a:r>
              <a:rPr lang="en-US" sz="3100" u="sng" kern="1200" dirty="0">
                <a:solidFill>
                  <a:schemeClr val="bg2"/>
                </a:solidFill>
                <a:latin typeface="+mj-lt"/>
                <a:ea typeface="+mj-ea"/>
                <a:cs typeface="+mj-cs"/>
              </a:rPr>
              <a:t>knowledge-building.</a:t>
            </a:r>
            <a:br>
              <a:rPr lang="en-US" sz="3100" kern="1200" dirty="0">
                <a:solidFill>
                  <a:schemeClr val="bg2"/>
                </a:solidFill>
                <a:latin typeface="+mj-lt"/>
                <a:ea typeface="+mj-ea"/>
                <a:cs typeface="+mj-cs"/>
              </a:rPr>
            </a:br>
            <a:br>
              <a:rPr lang="en-US" sz="3100" kern="1200" dirty="0">
                <a:solidFill>
                  <a:schemeClr val="bg2"/>
                </a:solidFill>
                <a:latin typeface="+mj-lt"/>
                <a:ea typeface="+mj-ea"/>
                <a:cs typeface="+mj-cs"/>
              </a:rPr>
            </a:br>
            <a:br>
              <a:rPr lang="en-US" sz="3100" kern="1200" dirty="0">
                <a:solidFill>
                  <a:schemeClr val="bg2"/>
                </a:solidFill>
                <a:latin typeface="+mj-lt"/>
                <a:ea typeface="+mj-ea"/>
                <a:cs typeface="+mj-cs"/>
              </a:rPr>
            </a:br>
            <a:r>
              <a:rPr lang="en-US" sz="3100" kern="1200" dirty="0">
                <a:solidFill>
                  <a:srgbClr val="FFC000"/>
                </a:solidFill>
                <a:latin typeface="+mj-lt"/>
                <a:ea typeface="+mj-ea"/>
                <a:cs typeface="+mj-cs"/>
              </a:rPr>
              <a:t>Both statements have significant ethical implications.</a:t>
            </a:r>
            <a:br>
              <a:rPr lang="en-US" sz="3100" kern="1200" dirty="0">
                <a:solidFill>
                  <a:srgbClr val="FFC000"/>
                </a:solidFill>
                <a:latin typeface="+mj-lt"/>
                <a:ea typeface="+mj-ea"/>
                <a:cs typeface="+mj-cs"/>
              </a:rPr>
            </a:br>
            <a:br>
              <a:rPr lang="en-US" sz="3100" kern="1200" dirty="0">
                <a:solidFill>
                  <a:schemeClr val="bg2"/>
                </a:solidFill>
                <a:latin typeface="+mj-lt"/>
                <a:ea typeface="+mj-ea"/>
                <a:cs typeface="+mj-cs"/>
              </a:rPr>
            </a:br>
            <a:r>
              <a:rPr lang="en-US" sz="3100" kern="1200" dirty="0">
                <a:solidFill>
                  <a:srgbClr val="0070C0"/>
                </a:solidFill>
                <a:latin typeface="+mj-lt"/>
                <a:ea typeface="+mj-ea"/>
                <a:cs typeface="+mj-cs"/>
              </a:rPr>
              <a:t>Both statements have significant policy implications</a:t>
            </a:r>
            <a:r>
              <a:rPr lang="en-US" sz="3100" kern="1200" dirty="0">
                <a:solidFill>
                  <a:schemeClr val="bg2"/>
                </a:solidFill>
                <a:latin typeface="+mj-lt"/>
                <a:ea typeface="+mj-ea"/>
                <a:cs typeface="+mj-cs"/>
              </a:rPr>
              <a:t>.</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84588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D272D1-F557-BF31-FBFF-EC63B490F923}"/>
              </a:ext>
            </a:extLst>
          </p:cNvPr>
          <p:cNvSpPr>
            <a:spLocks noGrp="1"/>
          </p:cNvSpPr>
          <p:nvPr>
            <p:ph type="title"/>
          </p:nvPr>
        </p:nvSpPr>
        <p:spPr>
          <a:xfrm>
            <a:off x="838201" y="583345"/>
            <a:ext cx="7442389" cy="4164820"/>
          </a:xfrm>
        </p:spPr>
        <p:txBody>
          <a:bodyPr vert="horz" lIns="91440" tIns="45720" rIns="91440" bIns="45720" rtlCol="0" anchor="t">
            <a:normAutofit/>
          </a:bodyPr>
          <a:lstStyle/>
          <a:p>
            <a:pPr algn="l">
              <a:lnSpc>
                <a:spcPct val="90000"/>
              </a:lnSpc>
            </a:pPr>
            <a:br>
              <a:rPr lang="en-US" sz="7000" kern="1200" dirty="0">
                <a:solidFill>
                  <a:srgbClr val="FFFFFF"/>
                </a:solidFill>
                <a:latin typeface="+mj-lt"/>
                <a:ea typeface="+mj-ea"/>
                <a:cs typeface="+mj-cs"/>
              </a:rPr>
            </a:br>
            <a:br>
              <a:rPr lang="en-US" sz="7000" kern="1200" dirty="0">
                <a:solidFill>
                  <a:srgbClr val="FFFFFF"/>
                </a:solidFill>
                <a:latin typeface="+mj-lt"/>
                <a:ea typeface="+mj-ea"/>
                <a:cs typeface="+mj-cs"/>
              </a:rPr>
            </a:br>
            <a:r>
              <a:rPr lang="en-US" sz="7000" kern="1200" dirty="0">
                <a:solidFill>
                  <a:srgbClr val="FFFFFF"/>
                </a:solidFill>
                <a:latin typeface="+mj-lt"/>
                <a:ea typeface="+mj-ea"/>
                <a:cs typeface="+mj-cs"/>
              </a:rPr>
              <a:t>Science vs Ideology</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48930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61EEE32-488E-1D89-3AFD-9D8C89F9ADB4}"/>
              </a:ext>
            </a:extLst>
          </p:cNvPr>
          <p:cNvSpPr>
            <a:spLocks noGrp="1"/>
          </p:cNvSpPr>
          <p:nvPr>
            <p:ph type="title"/>
          </p:nvPr>
        </p:nvSpPr>
        <p:spPr>
          <a:xfrm>
            <a:off x="1284171" y="583345"/>
            <a:ext cx="6996419" cy="4164820"/>
          </a:xfrm>
        </p:spPr>
        <p:txBody>
          <a:bodyPr vert="horz" lIns="91440" tIns="45720" rIns="91440" bIns="45720" rtlCol="0" anchor="t">
            <a:normAutofit fontScale="90000"/>
          </a:bodyPr>
          <a:lstStyle/>
          <a:p>
            <a:pPr algn="l">
              <a:lnSpc>
                <a:spcPct val="90000"/>
              </a:lnSpc>
            </a:pPr>
            <a:r>
              <a:rPr lang="en-US" sz="3200" kern="1200" dirty="0">
                <a:solidFill>
                  <a:srgbClr val="FFC000"/>
                </a:solidFill>
                <a:latin typeface="+mj-lt"/>
                <a:ea typeface="+mj-ea"/>
                <a:cs typeface="+mj-cs"/>
              </a:rPr>
              <a:t>Dominant or hegemonic </a:t>
            </a:r>
            <a:r>
              <a:rPr lang="en-US" sz="3200" kern="1200" dirty="0">
                <a:solidFill>
                  <a:srgbClr val="FFFFFF"/>
                </a:solidFill>
                <a:latin typeface="+mj-lt"/>
                <a:ea typeface="+mj-ea"/>
                <a:cs typeface="+mj-cs"/>
              </a:rPr>
              <a:t>ideologies are narratives that explain natural or social phenomena while justifying existing orders of inequality.</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 </a:t>
            </a:r>
            <a:br>
              <a:rPr lang="en-US" sz="3200" kern="1200" dirty="0">
                <a:solidFill>
                  <a:srgbClr val="FFFFFF"/>
                </a:solidFill>
                <a:latin typeface="+mj-lt"/>
                <a:ea typeface="+mj-ea"/>
                <a:cs typeface="+mj-cs"/>
              </a:rPr>
            </a:br>
            <a:r>
              <a:rPr lang="en-US" sz="3200" kern="1200" dirty="0">
                <a:solidFill>
                  <a:srgbClr val="FFC000"/>
                </a:solidFill>
                <a:latin typeface="+mj-lt"/>
                <a:ea typeface="+mj-ea"/>
                <a:cs typeface="+mj-cs"/>
              </a:rPr>
              <a:t>Resistance ideologies </a:t>
            </a:r>
            <a:r>
              <a:rPr lang="en-US" sz="3200" kern="1200" dirty="0">
                <a:solidFill>
                  <a:srgbClr val="FFFFFF"/>
                </a:solidFill>
                <a:latin typeface="+mj-lt"/>
                <a:ea typeface="+mj-ea"/>
                <a:cs typeface="+mj-cs"/>
              </a:rPr>
              <a:t>put forth narratives that counter hegemonic ideologies.</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 </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In both cases, the emphasis is on collective belief regarding ethical principles rather than the concerted investigation of empirical realities.</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45812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57716FD-6FD1-CFEA-1DA7-30B188412A82}"/>
              </a:ext>
            </a:extLst>
          </p:cNvPr>
          <p:cNvSpPr>
            <a:spLocks noGrp="1"/>
          </p:cNvSpPr>
          <p:nvPr>
            <p:ph type="title"/>
          </p:nvPr>
        </p:nvSpPr>
        <p:spPr>
          <a:xfrm>
            <a:off x="1524001" y="1396867"/>
            <a:ext cx="6756589" cy="3351298"/>
          </a:xfrm>
        </p:spPr>
        <p:txBody>
          <a:bodyPr vert="horz" lIns="91440" tIns="45720" rIns="91440" bIns="45720" rtlCol="0" anchor="t">
            <a:normAutofit fontScale="90000"/>
          </a:bodyPr>
          <a:lstStyle/>
          <a:p>
            <a:pPr algn="l">
              <a:lnSpc>
                <a:spcPct val="90000"/>
              </a:lnSpc>
            </a:pPr>
            <a:r>
              <a:rPr lang="en-US" sz="7000" kern="1200" dirty="0">
                <a:solidFill>
                  <a:srgbClr val="FFFFFF"/>
                </a:solidFill>
                <a:latin typeface="+mj-lt"/>
                <a:ea typeface="+mj-ea"/>
                <a:cs typeface="+mj-cs"/>
              </a:rPr>
              <a:t>Ideological red flags:</a:t>
            </a:r>
            <a:br>
              <a:rPr lang="en-US" sz="7000" kern="1200" dirty="0">
                <a:solidFill>
                  <a:srgbClr val="FFFFFF"/>
                </a:solidFill>
                <a:latin typeface="+mj-lt"/>
                <a:ea typeface="+mj-ea"/>
                <a:cs typeface="+mj-cs"/>
              </a:rPr>
            </a:br>
            <a:br>
              <a:rPr lang="en-US" sz="7000" kern="1200" dirty="0">
                <a:solidFill>
                  <a:srgbClr val="FFFFFF"/>
                </a:solidFill>
                <a:latin typeface="+mj-lt"/>
                <a:ea typeface="+mj-ea"/>
                <a:cs typeface="+mj-cs"/>
              </a:rPr>
            </a:br>
            <a:r>
              <a:rPr lang="en-US" sz="7000" kern="1200" dirty="0">
                <a:solidFill>
                  <a:srgbClr val="FFFFFF"/>
                </a:solidFill>
                <a:latin typeface="+mj-lt"/>
                <a:ea typeface="+mj-ea"/>
                <a:cs typeface="+mj-cs"/>
              </a:rPr>
              <a:t>GOD </a:t>
            </a:r>
            <a:br>
              <a:rPr lang="en-US" sz="7000" kern="1200" dirty="0">
                <a:solidFill>
                  <a:srgbClr val="FFFFFF"/>
                </a:solidFill>
                <a:latin typeface="+mj-lt"/>
                <a:ea typeface="+mj-ea"/>
                <a:cs typeface="+mj-cs"/>
              </a:rPr>
            </a:br>
            <a:r>
              <a:rPr lang="en-US" sz="7000" kern="1200" dirty="0">
                <a:solidFill>
                  <a:srgbClr val="FFFFFF"/>
                </a:solidFill>
                <a:latin typeface="+mj-lt"/>
                <a:ea typeface="+mj-ea"/>
                <a:cs typeface="+mj-cs"/>
              </a:rPr>
              <a:t>NATURE</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52031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A5954EC-A91F-6216-11E2-7A4956677D16}"/>
              </a:ext>
            </a:extLst>
          </p:cNvPr>
          <p:cNvSpPr>
            <a:spLocks noGrp="1"/>
          </p:cNvSpPr>
          <p:nvPr>
            <p:ph type="title"/>
          </p:nvPr>
        </p:nvSpPr>
        <p:spPr>
          <a:xfrm>
            <a:off x="1447801" y="583345"/>
            <a:ext cx="6832789" cy="4164820"/>
          </a:xfrm>
        </p:spPr>
        <p:txBody>
          <a:bodyPr vert="horz" lIns="91440" tIns="45720" rIns="91440" bIns="45720" rtlCol="0" anchor="t">
            <a:normAutofit fontScale="90000"/>
          </a:bodyPr>
          <a:lstStyle/>
          <a:p>
            <a:pPr algn="l">
              <a:lnSpc>
                <a:spcPct val="90000"/>
              </a:lnSpc>
            </a:pP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Revisiting Robert K. Merton’s </a:t>
            </a:r>
            <a:r>
              <a:rPr lang="en-US" sz="2800" kern="1200" dirty="0">
                <a:solidFill>
                  <a:schemeClr val="bg2"/>
                </a:solidFill>
                <a:latin typeface="+mj-lt"/>
                <a:ea typeface="+mj-ea"/>
                <a:cs typeface="+mj-cs"/>
              </a:rPr>
              <a:t>“Discrimination and the American Creed.”</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1. Individual volition vs structural constraints.</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2. Gulf between “creeds” and collective action.</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3. Analytical power of variables.</a:t>
            </a:r>
            <a:br>
              <a:rPr lang="en-US" sz="2800" dirty="0">
                <a:solidFill>
                  <a:srgbClr val="FFFFFF"/>
                </a:solidFill>
              </a:rPr>
            </a:br>
            <a:br>
              <a:rPr lang="en-US" sz="2800" dirty="0">
                <a:solidFill>
                  <a:srgbClr val="FFFFFF"/>
                </a:solidFill>
              </a:rPr>
            </a:br>
            <a:endParaRPr lang="en-US" sz="28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89588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E37DC89-9A2A-F824-146B-D917AFF0892D}"/>
              </a:ext>
            </a:extLst>
          </p:cNvPr>
          <p:cNvSpPr>
            <a:spLocks noGrp="1"/>
          </p:cNvSpPr>
          <p:nvPr>
            <p:ph type="title"/>
          </p:nvPr>
        </p:nvSpPr>
        <p:spPr>
          <a:xfrm>
            <a:off x="1524000" y="1011256"/>
            <a:ext cx="6391716" cy="4809677"/>
          </a:xfrm>
        </p:spPr>
        <p:txBody>
          <a:bodyPr vert="horz" lIns="91440" tIns="45720" rIns="91440" bIns="45720" rtlCol="0" anchor="t">
            <a:normAutofit/>
          </a:bodyPr>
          <a:lstStyle/>
          <a:p>
            <a:pPr algn="l">
              <a:lnSpc>
                <a:spcPct val="90000"/>
              </a:lnSpc>
            </a:pP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3200" kern="1200" dirty="0">
                <a:solidFill>
                  <a:srgbClr val="FFFFFF"/>
                </a:solidFill>
                <a:latin typeface="+mj-lt"/>
                <a:ea typeface="+mj-ea"/>
                <a:cs typeface="+mj-cs"/>
              </a:rPr>
              <a:t>Interrogating Critical Race Theory.</a:t>
            </a: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		</a:t>
            </a:r>
            <a:r>
              <a:rPr lang="en-US" sz="2000" dirty="0">
                <a:solidFill>
                  <a:srgbClr val="FFFFFF"/>
                </a:solidFill>
              </a:rPr>
              <a:t>Let us </a:t>
            </a:r>
            <a:r>
              <a:rPr lang="en-US" sz="2000" kern="1200" dirty="0">
                <a:solidFill>
                  <a:srgbClr val="FFFFFF"/>
                </a:solidFill>
                <a:latin typeface="+mj-lt"/>
                <a:ea typeface="+mj-ea"/>
                <a:cs typeface="+mj-cs"/>
              </a:rPr>
              <a:t>begin by defining </a:t>
            </a:r>
            <a:r>
              <a:rPr lang="en-US" sz="2000" i="1" kern="1200" dirty="0">
                <a:solidFill>
                  <a:schemeClr val="bg2"/>
                </a:solidFill>
                <a:latin typeface="+mj-lt"/>
                <a:ea typeface="+mj-ea"/>
                <a:cs typeface="+mj-cs"/>
              </a:rPr>
              <a:t>theory, </a:t>
            </a:r>
            <a:r>
              <a:rPr lang="en-US" sz="2000" i="1" kern="1200" dirty="0">
                <a:latin typeface="+mj-lt"/>
                <a:ea typeface="+mj-ea"/>
                <a:cs typeface="+mj-cs"/>
              </a:rPr>
              <a:t>shall we?</a:t>
            </a:r>
            <a:br>
              <a:rPr lang="en-US" sz="2000" i="1" kern="1200" dirty="0">
                <a:latin typeface="+mj-lt"/>
                <a:ea typeface="+mj-ea"/>
                <a:cs typeface="+mj-cs"/>
              </a:rPr>
            </a:br>
            <a:br>
              <a:rPr lang="en-US" sz="2000" i="1" kern="1200" dirty="0">
                <a:latin typeface="+mj-lt"/>
                <a:ea typeface="+mj-ea"/>
                <a:cs typeface="+mj-cs"/>
              </a:rPr>
            </a:br>
            <a:br>
              <a:rPr lang="en-US" sz="2000" kern="1200" dirty="0">
                <a:solidFill>
                  <a:srgbClr val="FFFFFF"/>
                </a:solidFill>
                <a:latin typeface="+mj-lt"/>
                <a:ea typeface="+mj-ea"/>
                <a:cs typeface="+mj-cs"/>
              </a:rPr>
            </a:br>
            <a:endParaRPr lang="en-US" sz="20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07904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72C0025-E4E9-643F-5ECE-4E244C6B4CC9}"/>
              </a:ext>
            </a:extLst>
          </p:cNvPr>
          <p:cNvSpPr>
            <a:spLocks noGrp="1"/>
          </p:cNvSpPr>
          <p:nvPr>
            <p:ph type="title"/>
          </p:nvPr>
        </p:nvSpPr>
        <p:spPr>
          <a:xfrm>
            <a:off x="1371600" y="583345"/>
            <a:ext cx="6908990" cy="4164820"/>
          </a:xfrm>
        </p:spPr>
        <p:txBody>
          <a:bodyPr vert="horz" lIns="91440" tIns="45720" rIns="91440" bIns="45720" rtlCol="0" anchor="t">
            <a:normAutofit/>
          </a:bodyPr>
          <a:lstStyle/>
          <a:p>
            <a:pPr algn="l">
              <a:lnSpc>
                <a:spcPct val="90000"/>
              </a:lnSpc>
            </a:pP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A working definition of theory:</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A collection of logically related propositions whose purpose is to describe, explain, and sometimes forecast phenomena and events.</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Theories make use of concepts to illuminate empirical realities.</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79728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1769</TotalTime>
  <Words>1338</Words>
  <Application>Microsoft Office PowerPoint</Application>
  <PresentationFormat>On-screen Show (4:3)</PresentationFormat>
  <Paragraphs>41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Calibri</vt:lpstr>
      <vt:lpstr>Office Theme</vt:lpstr>
      <vt:lpstr>  SYSTEMIC RACISM:                    MYTHS AND REALITIES           SOC 373 September 9, 2025  </vt:lpstr>
      <vt:lpstr>   The case for science as process and  result.</vt:lpstr>
      <vt:lpstr>Through rigorous methodologies, the scientific method seeks to gain an increasingly more precise and reliable representation of empirical realities.   The purpose of science is therefore knowledge-building.   Both statements have significant ethical implications.  Both statements have significant policy implications.</vt:lpstr>
      <vt:lpstr>  Science vs Ideology</vt:lpstr>
      <vt:lpstr>Dominant or hegemonic ideologies are narratives that explain natural or social phenomena while justifying existing orders of inequality.   Resistance ideologies put forth narratives that counter hegemonic ideologies.   In both cases, the emphasis is on collective belief regarding ethical principles rather than the concerted investigation of empirical realities.</vt:lpstr>
      <vt:lpstr>Ideological red flags:  GOD  NATURE</vt:lpstr>
      <vt:lpstr>   Revisiting Robert K. Merton’s “Discrimination and the American Creed.”  1. Individual volition vs structural constraints.  2. Gulf between “creeds” and collective action.  3. Analytical power of variables.  </vt:lpstr>
      <vt:lpstr>     Interrogating Critical Race Theory.    Let us begin by defining theory, shall we?   </vt:lpstr>
      <vt:lpstr>  A working definition of theory:  A collection of logically related propositions whose purpose is to describe, explain, and sometimes forecast phenomena and events.  Theories make use of concepts to illuminate empirical realities.</vt:lpstr>
      <vt:lpstr>      Critical Race Theory (CRT) is a framework that examines how race and racism have shaped U.S. laws, social structures, and institutions.  CRT was developed by legal scholars and activists in the 1970s and 1980s,   CRT holds that racism is not merely the result of individual prejudice but woven into the fabric of American society.    Key Concepts:  1. Race as a social construction.  2. Intersectonality.</vt:lpstr>
      <vt:lpstr>  Critiques of Critical Race Theory :  → Rejection of objectivity and meritocracy . → Focus on storytelling over data  → Anti-liberal thrust, regarding individual potential  → Objection to the idea of racism as a feature of American      history and social constitution.  → Divisiveness and identity politics.  → Anti-White bias.  </vt:lpstr>
      <vt:lpstr>Kimbeerle Crenshaw (1991). “Mapping the Margins: Intersectionality, Identity Politics, and Violence against Women of Color.” Stanford Law Review 43: 1241-1299. </vt:lpstr>
      <vt:lpstr>     Crenshaw is celebrated for her emphasis on intersectionality, that is, an integrative approach that exposes the problematic use of single categories to define identity.  Intersectionality has gained great currency but it is often misused and misinterpreted.  Crenshaw’s original intent was to use the concept to deepen understandings about the relationship between individuals/groups and the law.</vt:lpstr>
      <vt:lpstr>Intersectionality is an analytical framework for understanding how aspects of a person's social and political identities combine to create different modes of discrimination and privilege.  Intersectionality identifies multiple factors of advantage and disadvantage. </vt:lpstr>
      <vt:lpstr>   Crenshaw puts forth a Black feminist critique that  reveals the problematic consequences of treating race and  gender as mutually exclusive categories of experience and  analysis .    </vt:lpstr>
      <vt:lpstr>PowerPoint Presentation</vt:lpstr>
      <vt:lpstr> The intersectional experience is greater than the sum of racism and sexism, any analysis that does not take intersectionality into account cannot sufficiently address the particular manner in which Black women are subordinated.  Refusal of the courts to recognized Black women as a protected class: “The prospect of the creation of new classes of protected minorities, governed only by the mathematical principles of permutation and combination, clearly raises the prospect of opening the hackneyed Pandora’s box.” (DeGraffenreid vs General Motors) </vt:lpstr>
      <vt:lpstr> Moore v Hughes Helicopters, Inc. 1983  This case concerns the proper use of the "disparate impact" model of proof in employment discrimination cases. Tommie Moore is a black female employee of Hughes Helicopters, Inc. ("Hughes"), a manufacturer of commercial and military helicopters.   Moore, suing on behalf of a class of black female Hughes employees, alleges that Hughes has discriminated against black females in violation of Title VII of the Civil Rights Act of 1964, as amended, 42 U.S.C. § 2000e, et seq.  The alleged discrimination occurred in the selection of employees for supervisory and upper-level craft positions from 1975 through 1979. The case went to trial before Judge Robert J. Kelleher in October 1980. At the conclusion of Moore's case, Hughes moved for an involuntary dismissal . .  .    Moore's complaint alleged intentional discrimination against Moore personally, but no evidence supporting this claim was presented at trial.  .  .  Moore appeals the dismissal of her case, the denial of her earlier motion for summary judgment, the limited scope of the class certification, and the award of court costs to Hughes. We affirm the district court. </vt:lpstr>
      <vt:lpstr>      In sum, several courts have proved unable to deal with intersectionality, although for contrasting reasons. In DeGraffenreid, the court refused to recognize the possibility of compound discrimination against Black women and analyzed their claim using the employment of white women as the historical base.  </vt:lpstr>
      <vt:lpstr>        As a consequence, the employment experiences of white women obscured the distinct discrimination that Black women experienced.  Conversely, in Moore, the court held that a Black woman could not use statistics reflecting the overall sex disparity in supervisory and upper-level labor jobs because she had not claimed discrimination as a woman, but “only” as a Black woman. The court would not entertain the notion that discrimination experienced by  Black women is indeed sex discrimination.</vt:lpstr>
      <vt:lpstr>Revisiting the question:  Is Critical Race Theory a theory?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SOCIOLOGY: The City and Social Change in the Americas SOC 210</dc:title>
  <dc:creator>Patricia Fernandez-Kelly</dc:creator>
  <cp:lastModifiedBy>Patricia Fernández-Kelly</cp:lastModifiedBy>
  <cp:revision>46</cp:revision>
  <dcterms:created xsi:type="dcterms:W3CDTF">2015-09-16T10:30:37Z</dcterms:created>
  <dcterms:modified xsi:type="dcterms:W3CDTF">2025-09-09T12:05:44Z</dcterms:modified>
</cp:coreProperties>
</file>