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87" r:id="rId4"/>
    <p:sldId id="288" r:id="rId5"/>
    <p:sldId id="308" r:id="rId6"/>
    <p:sldId id="298" r:id="rId7"/>
    <p:sldId id="300" r:id="rId8"/>
    <p:sldId id="304" r:id="rId9"/>
    <p:sldId id="302" r:id="rId10"/>
    <p:sldId id="303" r:id="rId11"/>
    <p:sldId id="301" r:id="rId12"/>
    <p:sldId id="291" r:id="rId13"/>
    <p:sldId id="292" r:id="rId14"/>
    <p:sldId id="293" r:id="rId15"/>
    <p:sldId id="305" r:id="rId16"/>
    <p:sldId id="306" r:id="rId17"/>
    <p:sldId id="295" r:id="rId18"/>
    <p:sldId id="296" r:id="rId19"/>
    <p:sldId id="307" r:id="rId20"/>
    <p:sldId id="309" r:id="rId21"/>
    <p:sldId id="310" r:id="rId22"/>
    <p:sldId id="311" r:id="rId23"/>
    <p:sldId id="312" r:id="rId24"/>
    <p:sldId id="313" r:id="rId25"/>
    <p:sldId id="314" r:id="rId26"/>
    <p:sldId id="319" r:id="rId27"/>
    <p:sldId id="315" r:id="rId28"/>
    <p:sldId id="316" r:id="rId29"/>
    <p:sldId id="317" r:id="rId30"/>
    <p:sldId id="31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39" autoAdjust="0"/>
  </p:normalViewPr>
  <p:slideViewPr>
    <p:cSldViewPr>
      <p:cViewPr varScale="1">
        <p:scale>
          <a:sx n="124" d="100"/>
          <a:sy n="124" d="100"/>
        </p:scale>
        <p:origin x="109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188365-5DEA-4FBD-83A8-AE7B723A4493}"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21397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14859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07575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58473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8365-5DEA-4FBD-83A8-AE7B723A4493}"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3496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188365-5DEA-4FBD-83A8-AE7B723A4493}"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23930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88365-5DEA-4FBD-83A8-AE7B723A4493}"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98202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188365-5DEA-4FBD-83A8-AE7B723A4493}"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96640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8365-5DEA-4FBD-83A8-AE7B723A4493}"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01057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3541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79121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88365-5DEA-4FBD-83A8-AE7B723A4493}" type="datetimeFigureOut">
              <a:rPr lang="en-US" smtClean="0"/>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532E-1848-4571-B483-FD06408E53C3}" type="slidenum">
              <a:rPr lang="en-US" smtClean="0"/>
              <a:t>‹#›</a:t>
            </a:fld>
            <a:endParaRPr lang="en-US"/>
          </a:p>
        </p:txBody>
      </p:sp>
    </p:spTree>
    <p:extLst>
      <p:ext uri="{BB962C8B-B14F-4D97-AF65-F5344CB8AC3E}">
        <p14:creationId xmlns:p14="http://schemas.microsoft.com/office/powerpoint/2010/main" val="394716145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03F41AC-F690-4E67-BC22-50049D14C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9BBCA1-89BA-4CF6-9CE0-7E8BEB04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10000">
                <a:schemeClr val="accent1"/>
              </a:gs>
              <a:gs pos="100000">
                <a:schemeClr val="accent2">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4">
            <a:extLst>
              <a:ext uri="{FF2B5EF4-FFF2-40B4-BE49-F238E27FC236}">
                <a16:creationId xmlns:a16="http://schemas.microsoft.com/office/drawing/2014/main" id="{82683232-7C97-C52C-E3E3-FE1FAC4B90C7}"/>
              </a:ext>
            </a:extLst>
          </p:cNvPr>
          <p:cNvPicPr>
            <a:picLocks noChangeAspect="1"/>
          </p:cNvPicPr>
          <p:nvPr/>
        </p:nvPicPr>
        <p:blipFill rotWithShape="1">
          <a:blip r:embed="rId2">
            <a:alphaModFix amt="40000"/>
          </a:blip>
          <a:srcRect l="28866" r="32482" b="-1"/>
          <a:stretch>
            <a:fillRect/>
          </a:stretch>
        </p:blipFill>
        <p:spPr>
          <a:xfrm>
            <a:off x="5176839" y="6716"/>
            <a:ext cx="3967161" cy="6851284"/>
          </a:xfrm>
          <a:prstGeom prst="rect">
            <a:avLst/>
          </a:prstGeom>
          <a:effectLst>
            <a:softEdge rad="444500"/>
          </a:effectLst>
        </p:spPr>
      </p:pic>
      <p:sp>
        <p:nvSpPr>
          <p:cNvPr id="2" name="Title 1"/>
          <p:cNvSpPr>
            <a:spLocks noGrp="1"/>
          </p:cNvSpPr>
          <p:nvPr>
            <p:ph type="ctrTitle"/>
          </p:nvPr>
        </p:nvSpPr>
        <p:spPr>
          <a:xfrm>
            <a:off x="1183532" y="590062"/>
            <a:ext cx="4010449" cy="2838938"/>
          </a:xfrm>
        </p:spPr>
        <p:txBody>
          <a:bodyPr>
            <a:normAutofit fontScale="90000"/>
          </a:bodyPr>
          <a:lstStyle/>
          <a:p>
            <a:pPr algn="l">
              <a:lnSpc>
                <a:spcPct val="90000"/>
              </a:lnSpc>
            </a:pPr>
            <a:br>
              <a:rPr lang="en-US" sz="2700" dirty="0">
                <a:solidFill>
                  <a:srgbClr val="FFFFFF"/>
                </a:solidFill>
              </a:rPr>
            </a:br>
            <a:br>
              <a:rPr lang="en-US" sz="2700" dirty="0">
                <a:solidFill>
                  <a:srgbClr val="FFFFFF"/>
                </a:solidFill>
              </a:rPr>
            </a:br>
            <a:br>
              <a:rPr lang="en-US" sz="2700" dirty="0">
                <a:solidFill>
                  <a:srgbClr val="FFFFFF"/>
                </a:solidFill>
              </a:rPr>
            </a:br>
            <a:br>
              <a:rPr lang="en-US" sz="2700" dirty="0">
                <a:solidFill>
                  <a:srgbClr val="FFFFFF"/>
                </a:solidFill>
              </a:rPr>
            </a:br>
            <a:r>
              <a:rPr lang="en-US" sz="2700" dirty="0">
                <a:solidFill>
                  <a:srgbClr val="FFFFFF"/>
                </a:solidFill>
              </a:rPr>
              <a:t>SYSTEMIC RACISM: </a:t>
            </a:r>
            <a:br>
              <a:rPr lang="en-US" sz="2700" dirty="0">
                <a:solidFill>
                  <a:srgbClr val="FFFFFF"/>
                </a:solidFill>
              </a:rPr>
            </a:br>
            <a:r>
              <a:rPr lang="en-US" sz="2700" dirty="0">
                <a:solidFill>
                  <a:srgbClr val="FFFFFF"/>
                </a:solidFill>
              </a:rPr>
              <a:t>MYTHS AND REALITIES</a:t>
            </a:r>
            <a:br>
              <a:rPr lang="en-US" sz="2700" dirty="0">
                <a:solidFill>
                  <a:srgbClr val="FFFFFF"/>
                </a:solidFill>
              </a:rPr>
            </a:br>
            <a:r>
              <a:rPr lang="en-US" sz="2700" dirty="0">
                <a:solidFill>
                  <a:srgbClr val="FFFFFF"/>
                </a:solidFill>
              </a:rPr>
              <a:t>SOC 373</a:t>
            </a:r>
            <a:br>
              <a:rPr lang="en-US" sz="2700" dirty="0">
                <a:solidFill>
                  <a:srgbClr val="FFFFFF"/>
                </a:solidFill>
              </a:rPr>
            </a:br>
            <a:br>
              <a:rPr lang="en-US" sz="2700" dirty="0">
                <a:solidFill>
                  <a:srgbClr val="FFFFFF"/>
                </a:solidFill>
              </a:rPr>
            </a:br>
            <a:r>
              <a:rPr lang="en-US" sz="2700" dirty="0">
                <a:solidFill>
                  <a:srgbClr val="FFFFFF"/>
                </a:solidFill>
              </a:rPr>
              <a:t>Patricia Fernández-Kelly</a:t>
            </a:r>
            <a:br>
              <a:rPr lang="en-US" sz="2700" dirty="0">
                <a:solidFill>
                  <a:srgbClr val="FFFFFF"/>
                </a:solidFill>
              </a:rPr>
            </a:br>
            <a:r>
              <a:rPr lang="en-US" sz="2700" dirty="0">
                <a:solidFill>
                  <a:srgbClr val="FFFFFF"/>
                </a:solidFill>
              </a:rPr>
              <a:t>Princeton University</a:t>
            </a:r>
            <a:br>
              <a:rPr lang="en-US" sz="2700" dirty="0">
                <a:solidFill>
                  <a:srgbClr val="FFFFFF"/>
                </a:solidFill>
              </a:rPr>
            </a:br>
            <a:r>
              <a:rPr lang="en-US" sz="2700" dirty="0">
                <a:solidFill>
                  <a:srgbClr val="FFFFFF"/>
                </a:solidFill>
              </a:rPr>
              <a:t>Department of Sociology</a:t>
            </a:r>
          </a:p>
        </p:txBody>
      </p:sp>
      <p:sp>
        <p:nvSpPr>
          <p:cNvPr id="3" name="Subtitle 2"/>
          <p:cNvSpPr>
            <a:spLocks noGrp="1"/>
          </p:cNvSpPr>
          <p:nvPr>
            <p:ph type="subTitle" idx="1"/>
          </p:nvPr>
        </p:nvSpPr>
        <p:spPr>
          <a:xfrm>
            <a:off x="1183532" y="3739764"/>
            <a:ext cx="3993304" cy="1198120"/>
          </a:xfrm>
        </p:spPr>
        <p:txBody>
          <a:bodyPr>
            <a:normAutofit/>
          </a:bodyPr>
          <a:lstStyle/>
          <a:p>
            <a:pPr algn="l"/>
            <a:endParaRPr lang="en-US" sz="1700" dirty="0">
              <a:solidFill>
                <a:srgbClr val="FFFFFF"/>
              </a:solidFill>
            </a:endParaRPr>
          </a:p>
          <a:p>
            <a:pPr algn="l"/>
            <a:endParaRPr lang="en-US" sz="1700" dirty="0">
              <a:solidFill>
                <a:srgbClr val="FFFFFF"/>
              </a:solidFill>
            </a:endParaRPr>
          </a:p>
          <a:p>
            <a:pPr algn="l"/>
            <a:r>
              <a:rPr lang="en-US" sz="1700" dirty="0">
                <a:solidFill>
                  <a:srgbClr val="FFFFFF"/>
                </a:solidFill>
              </a:rPr>
              <a:t>September 4, 2025</a:t>
            </a:r>
          </a:p>
        </p:txBody>
      </p:sp>
      <p:grpSp>
        <p:nvGrpSpPr>
          <p:cNvPr id="23" name="Group 22">
            <a:extLst>
              <a:ext uri="{FF2B5EF4-FFF2-40B4-BE49-F238E27FC236}">
                <a16:creationId xmlns:a16="http://schemas.microsoft.com/office/drawing/2014/main" id="{8B65D8A2-EC69-49A4-8897-4C4FE08B7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0275" y="1606411"/>
            <a:ext cx="349094" cy="581432"/>
            <a:chOff x="653696" y="1606411"/>
            <a:chExt cx="465456" cy="581432"/>
          </a:xfrm>
          <a:solidFill>
            <a:srgbClr val="FFFFFF"/>
          </a:solidFill>
        </p:grpSpPr>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24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A5C5902-B727-F7CB-EA2A-FFD9823F6A20}"/>
              </a:ext>
            </a:extLst>
          </p:cNvPr>
          <p:cNvSpPr>
            <a:spLocks noGrp="1"/>
          </p:cNvSpPr>
          <p:nvPr>
            <p:ph type="title"/>
          </p:nvPr>
        </p:nvSpPr>
        <p:spPr>
          <a:xfrm>
            <a:off x="746154" y="2271449"/>
            <a:ext cx="7178646" cy="2712499"/>
          </a:xfrm>
        </p:spPr>
        <p:txBody>
          <a:bodyPr vert="horz" lIns="91440" tIns="45720" rIns="91440" bIns="45720" rtlCol="0" anchor="b">
            <a:normAutofit/>
          </a:bodyPr>
          <a:lstStyle/>
          <a:p>
            <a:pPr algn="l">
              <a:lnSpc>
                <a:spcPct val="90000"/>
              </a:lnSpc>
            </a:pPr>
            <a:r>
              <a:rPr lang="en-US" sz="2800" kern="1200" dirty="0">
                <a:solidFill>
                  <a:srgbClr val="FFFFFF"/>
                </a:solidFill>
                <a:latin typeface="+mj-lt"/>
                <a:ea typeface="+mj-ea"/>
                <a:cs typeface="+mj-cs"/>
              </a:rPr>
              <a:t>“We hold these truths to be self-evident, that all men are created equal, that they are endowed by their Creator with certain unalienable Rights, that among these are Life, Liberty and the pursuit of Happiness . . .”</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300" kern="1200" dirty="0">
                <a:solidFill>
                  <a:srgbClr val="FFFFFF"/>
                </a:solidFill>
                <a:latin typeface="+mj-lt"/>
                <a:ea typeface="+mj-ea"/>
                <a:cs typeface="+mj-cs"/>
              </a:rPr>
              <a:t>		—Declaration of Independence, 1776</a:t>
            </a: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755" y="122578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141" y="168586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0971" y="2175690"/>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068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63F4058-C999-AC65-717B-5F00B6363121}"/>
              </a:ext>
            </a:extLst>
          </p:cNvPr>
          <p:cNvSpPr>
            <a:spLocks noGrp="1"/>
          </p:cNvSpPr>
          <p:nvPr>
            <p:ph type="title"/>
          </p:nvPr>
        </p:nvSpPr>
        <p:spPr>
          <a:xfrm>
            <a:off x="746154" y="2271449"/>
            <a:ext cx="6340078" cy="1897955"/>
          </a:xfrm>
        </p:spPr>
        <p:txBody>
          <a:bodyPr vert="horz" lIns="91440" tIns="45720" rIns="91440" bIns="45720" rtlCol="0" anchor="b">
            <a:normAutofit fontScale="90000"/>
          </a:bodyPr>
          <a:lstStyle/>
          <a:p>
            <a:pPr algn="l">
              <a:lnSpc>
                <a:spcPct val="90000"/>
              </a:lnSpc>
            </a:pP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3600" kern="1200" dirty="0">
                <a:solidFill>
                  <a:srgbClr val="FFFFFF"/>
                </a:solidFill>
                <a:latin typeface="+mj-lt"/>
                <a:ea typeface="+mj-ea"/>
                <a:cs typeface="+mj-cs"/>
              </a:rPr>
              <a:t>Merton is clearly thinking about the gulf between ideals such as those inscribed in our master narrative and phenomena like slavery and Jim Crow laws. </a:t>
            </a: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755" y="122578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141" y="168586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0971" y="2175690"/>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20139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43000" y="583344"/>
            <a:ext cx="7137590" cy="4674455"/>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2700" dirty="0">
                <a:solidFill>
                  <a:srgbClr val="FFFFFF"/>
                </a:solidFill>
              </a:rPr>
              <a:t>It’s not equality of individual endowments that the creed affirms but:</a:t>
            </a:r>
            <a:br>
              <a:rPr lang="en-US" sz="2700" dirty="0">
                <a:solidFill>
                  <a:srgbClr val="FFFFFF"/>
                </a:solidFill>
              </a:rPr>
            </a:br>
            <a:br>
              <a:rPr lang="en-US" sz="2700" dirty="0">
                <a:solidFill>
                  <a:srgbClr val="FFFFFF"/>
                </a:solidFill>
              </a:rPr>
            </a:br>
            <a:r>
              <a:rPr lang="en-US" sz="2700" dirty="0">
                <a:solidFill>
                  <a:srgbClr val="FFFFFF"/>
                </a:solidFill>
              </a:rPr>
              <a:t>“</a:t>
            </a:r>
            <a:r>
              <a:rPr lang="en-US" sz="2700" kern="1200" dirty="0">
                <a:solidFill>
                  <a:srgbClr val="FFFFFF"/>
                </a:solidFill>
              </a:rPr>
              <a:t>the indefeasible principle of the human right to full equity: the right to equitable access to justice, freedom, and opportunity, irrespective of race or religion or ethnic origin. . . dignity of the individual irrespective of group membership.  And it goes on to say that although individuals differ in innate endowment, they do so as individuals</a:t>
            </a:r>
            <a:r>
              <a:rPr lang="en-US" sz="2400" kern="1200" dirty="0">
                <a:solidFill>
                  <a:srgbClr val="FFFFFF"/>
                </a:solidFill>
                <a:latin typeface="+mj-lt"/>
                <a:ea typeface="+mj-ea"/>
                <a:cs typeface="+mj-cs"/>
              </a:rPr>
              <a:t>, not by virtue of their group memberships.”</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a:t>
            </a:r>
            <a:br>
              <a:rPr lang="en-US" sz="2400" kern="1200" dirty="0">
                <a:solidFill>
                  <a:srgbClr val="FFFFFF"/>
                </a:solidFill>
                <a:latin typeface="+mj-lt"/>
                <a:ea typeface="+mj-ea"/>
                <a:cs typeface="+mj-cs"/>
              </a:rPr>
            </a:br>
            <a:endParaRPr lang="en-US" sz="2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269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46154" y="1225788"/>
            <a:ext cx="7106827" cy="4715759"/>
          </a:xfrm>
        </p:spPr>
        <p:txBody>
          <a:bodyPr vert="horz" lIns="91440" tIns="45720" rIns="91440" bIns="45720" rtlCol="0" anchor="b">
            <a:normAutofit/>
          </a:bodyPr>
          <a:lstStyle/>
          <a:p>
            <a:pPr algn="l">
              <a:lnSpc>
                <a:spcPct val="90000"/>
              </a:lnSpc>
            </a:pP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sz="3600" kern="1200" dirty="0">
                <a:solidFill>
                  <a:srgbClr val="FFFFFF"/>
                </a:solidFill>
                <a:latin typeface="+mj-lt"/>
                <a:ea typeface="+mj-ea"/>
                <a:cs typeface="+mj-cs"/>
              </a:rPr>
              <a:t>The creed is NOT a fixed and static cultural constant, unmodified in the course of time. . . It is, moreover, unevenly distributed throughout the society.</a:t>
            </a: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755" y="122578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141" y="168586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0971" y="2175690"/>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225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46154" y="2271449"/>
            <a:ext cx="7986456" cy="3039761"/>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Nor does the creed exert the same measure of control over behavior in diverse times and places.  Insofar as it is a “sacred” part of American culture . . . it is largely immune to direct attack </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b="1" kern="1200" dirty="0">
                <a:solidFill>
                  <a:srgbClr val="FFFFFF"/>
                </a:solidFill>
                <a:latin typeface="+mj-lt"/>
                <a:ea typeface="+mj-ea"/>
                <a:cs typeface="+mj-cs"/>
              </a:rPr>
              <a:t>THE CREED, THOUGH INVULNERABLE TO DIRECT ATTACK, IS NOT BINDING ON PRACTICE.</a:t>
            </a:r>
            <a:br>
              <a:rPr lang="en-US" sz="3100" b="1" kern="1200" dirty="0">
                <a:solidFill>
                  <a:srgbClr val="FFFFFF"/>
                </a:solidFill>
                <a:latin typeface="+mj-lt"/>
                <a:ea typeface="+mj-ea"/>
                <a:cs typeface="+mj-cs"/>
              </a:rPr>
            </a:br>
            <a:r>
              <a:rPr lang="en-US" sz="3100" b="1" kern="1200" dirty="0">
                <a:solidFill>
                  <a:srgbClr val="FFFFFF"/>
                </a:solidFill>
                <a:latin typeface="+mj-lt"/>
                <a:ea typeface="+mj-ea"/>
                <a:cs typeface="+mj-cs"/>
              </a:rPr>
              <a:t> </a:t>
            </a:r>
            <a:br>
              <a:rPr lang="en-US" sz="3100" b="1" kern="1200" dirty="0">
                <a:solidFill>
                  <a:srgbClr val="FFFFFF"/>
                </a:solidFill>
                <a:latin typeface="+mj-lt"/>
                <a:ea typeface="+mj-ea"/>
                <a:cs typeface="+mj-cs"/>
              </a:rPr>
            </a:br>
            <a:endParaRPr lang="en-US" sz="3100" b="1" kern="1200" dirty="0">
              <a:solidFill>
                <a:srgbClr val="FFFFFF"/>
              </a:solidFill>
              <a:latin typeface="+mj-lt"/>
              <a:ea typeface="+mj-ea"/>
              <a:cs typeface="+mj-cs"/>
            </a:endParaRP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755" y="122578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141" y="168586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0971" y="2175690"/>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64041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DA99-91BC-57FD-3764-D3FA4B62748F}"/>
              </a:ext>
            </a:extLst>
          </p:cNvPr>
          <p:cNvSpPr>
            <a:spLocks noGrp="1"/>
          </p:cNvSpPr>
          <p:nvPr>
            <p:ph type="title"/>
          </p:nvPr>
        </p:nvSpPr>
        <p:spPr/>
        <p:txBody>
          <a:bodyPr>
            <a:normAutofit fontScale="90000"/>
          </a:bodyPr>
          <a:lstStyle/>
          <a:p>
            <a:pPr algn="l"/>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The relationship, however, is not between two variables (ideals and individual behaviors) but between three variables:</a:t>
            </a:r>
            <a:br>
              <a:rPr lang="en-US" sz="3200" dirty="0"/>
            </a:br>
            <a:br>
              <a:rPr lang="en-US" sz="3200" dirty="0"/>
            </a:br>
            <a:r>
              <a:rPr lang="en-US" sz="3200" dirty="0"/>
              <a:t>The cultural creed honored by tradition and partly enacted into law, </a:t>
            </a:r>
            <a:br>
              <a:rPr lang="en-US" sz="3200" dirty="0"/>
            </a:br>
            <a:br>
              <a:rPr lang="en-US" sz="3200" dirty="0"/>
            </a:br>
            <a:r>
              <a:rPr lang="en-US" sz="3200" dirty="0"/>
              <a:t>The beliefs and attitudes of individuals regarding the principles of the creed, and</a:t>
            </a:r>
            <a:br>
              <a:rPr lang="en-US" sz="3200" dirty="0"/>
            </a:br>
            <a:br>
              <a:rPr lang="en-US" sz="3200" dirty="0"/>
            </a:br>
            <a:r>
              <a:rPr lang="en-US" sz="3200" dirty="0"/>
              <a:t>The actual practices of individuals with reference to it</a:t>
            </a:r>
          </a:p>
        </p:txBody>
      </p:sp>
    </p:spTree>
    <p:extLst>
      <p:ext uri="{BB962C8B-B14F-4D97-AF65-F5344CB8AC3E}">
        <p14:creationId xmlns:p14="http://schemas.microsoft.com/office/powerpoint/2010/main" val="120961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8FD467-EF10-8FB6-19DB-6DE7E29472DA}"/>
              </a:ext>
            </a:extLst>
          </p:cNvPr>
          <p:cNvSpPr>
            <a:spLocks noGrp="1"/>
          </p:cNvSpPr>
          <p:nvPr>
            <p:ph type="title"/>
          </p:nvPr>
        </p:nvSpPr>
        <p:spPr>
          <a:xfrm>
            <a:off x="1626290" y="590062"/>
            <a:ext cx="6174514" cy="3352800"/>
          </a:xfrm>
        </p:spPr>
        <p:txBody>
          <a:bodyPr vert="horz" lIns="91440" tIns="45720" rIns="91440" bIns="45720" rtlCol="0" anchor="b">
            <a:normAutofit fontScale="90000"/>
          </a:bodyPr>
          <a:lstStyle/>
          <a:p>
            <a:pPr algn="l">
              <a:lnSpc>
                <a:spcPct val="90000"/>
              </a:lnSpc>
            </a:pP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sz="3100" kern="1200" dirty="0">
                <a:solidFill>
                  <a:srgbClr val="FFFFFF"/>
                </a:solidFill>
                <a:latin typeface="+mj-lt"/>
                <a:ea typeface="+mj-ea"/>
                <a:cs typeface="+mj-cs"/>
              </a:rPr>
              <a:t>In other words, for analytical purposes, Merton is unpacking the phenomenon of discrimination into three distinct variables that may combine in various ways.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576" y="229592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2138" y="275600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502" y="6344837"/>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79734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5652280-F176-FDF1-F603-BC8A93DA815F}"/>
              </a:ext>
            </a:extLst>
          </p:cNvPr>
          <p:cNvPicPr>
            <a:picLocks noChangeAspect="1"/>
          </p:cNvPicPr>
          <p:nvPr/>
        </p:nvPicPr>
        <p:blipFill rotWithShape="1">
          <a:blip r:embed="rId2">
            <a:duotone>
              <a:schemeClr val="accent1">
                <a:shade val="45000"/>
                <a:satMod val="135000"/>
              </a:schemeClr>
              <a:prstClr val="white"/>
            </a:duotone>
            <a:alphaModFix amt="35000"/>
          </a:blip>
          <a:srcRect l="6343" r="10324"/>
          <a:stretch/>
        </p:blipFill>
        <p:spPr>
          <a:xfrm>
            <a:off x="-10805" y="-228600"/>
            <a:ext cx="3058805" cy="6857989"/>
          </a:xfrm>
          <a:prstGeom prst="rect">
            <a:avLst/>
          </a:prstGeom>
        </p:spPr>
      </p:pic>
      <p:sp>
        <p:nvSpPr>
          <p:cNvPr id="2" name="Title 1"/>
          <p:cNvSpPr>
            <a:spLocks noGrp="1"/>
          </p:cNvSpPr>
          <p:nvPr>
            <p:ph type="title"/>
          </p:nvPr>
        </p:nvSpPr>
        <p:spPr>
          <a:xfrm>
            <a:off x="628650" y="381934"/>
            <a:ext cx="3465966" cy="5181523"/>
          </a:xfrm>
        </p:spPr>
        <p:txBody>
          <a:bodyPr vert="horz" lIns="91440" tIns="45720" rIns="91440" bIns="45720" rtlCol="0" anchor="b">
            <a:normAutofit/>
          </a:bodyPr>
          <a:lstStyle/>
          <a:p>
            <a:pPr algn="l">
              <a:lnSpc>
                <a:spcPct val="90000"/>
              </a:lnSpc>
            </a:pPr>
            <a:r>
              <a:rPr lang="en-US" sz="7000">
                <a:solidFill>
                  <a:srgbClr val="FFFFFF"/>
                </a:solidFill>
              </a:rPr>
              <a:t> </a:t>
            </a: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16"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2110" y="740316"/>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1195" y="969611"/>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0455" y="1484755"/>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p:cNvSpPr/>
          <p:nvPr/>
        </p:nvSpPr>
        <p:spPr>
          <a:xfrm>
            <a:off x="3276600" y="698643"/>
            <a:ext cx="5399683" cy="5301467"/>
          </a:xfrm>
          <a:prstGeom prst="rect">
            <a:avLst/>
          </a:prstGeom>
        </p:spPr>
        <p:txBody>
          <a:bodyPr vert="horz" lIns="91440" tIns="45720" rIns="91440" bIns="45720" rtlCol="0" anchor="b">
            <a:normAutofit fontScale="92500"/>
          </a:bodyPr>
          <a:lstStyle/>
          <a:p>
            <a:pPr indent="-228600">
              <a:lnSpc>
                <a:spcPct val="90000"/>
              </a:lnSpc>
              <a:spcAft>
                <a:spcPts val="600"/>
              </a:spcAft>
              <a:buFont typeface="Arial" panose="020B0604020202020204" pitchFamily="34" charset="0"/>
              <a:buChar char="•"/>
            </a:pPr>
            <a:r>
              <a:rPr lang="en-US" sz="2000" dirty="0">
                <a:solidFill>
                  <a:srgbClr val="FFFFFF"/>
                </a:solidFill>
              </a:rPr>
              <a:t> </a:t>
            </a:r>
            <a:r>
              <a:rPr lang="en-US" sz="2400" dirty="0">
                <a:solidFill>
                  <a:srgbClr val="FFFFFF"/>
                </a:solidFill>
              </a:rPr>
              <a:t>Once we substitute these three variables of cultural ideal, belief, and actual practice, the entire formulation of the problem changes.  </a:t>
            </a:r>
          </a:p>
          <a:p>
            <a:pPr indent="-228600">
              <a:lnSpc>
                <a:spcPct val="90000"/>
              </a:lnSpc>
              <a:spcAft>
                <a:spcPts val="600"/>
              </a:spcAft>
              <a:buFont typeface="Arial" panose="020B0604020202020204" pitchFamily="34" charset="0"/>
              <a:buChar char="•"/>
            </a:pPr>
            <a:endParaRPr lang="en-US" sz="2400" dirty="0">
              <a:solidFill>
                <a:srgbClr val="FFFFFF"/>
              </a:solidFill>
            </a:endParaRPr>
          </a:p>
          <a:p>
            <a:pPr>
              <a:lnSpc>
                <a:spcPct val="90000"/>
              </a:lnSpc>
              <a:spcAft>
                <a:spcPts val="600"/>
              </a:spcAft>
            </a:pPr>
            <a:r>
              <a:rPr lang="en-US" sz="2400" dirty="0">
                <a:solidFill>
                  <a:srgbClr val="FFFFFF"/>
                </a:solidFill>
              </a:rPr>
              <a:t>We escape from the virtuous but ineffectual impasse of deploring the alleged hypocrisy of many Americans into the more difficult but potentially effectual realm of analyzing the problem actually in hand.</a:t>
            </a:r>
            <a:br>
              <a:rPr lang="en-US" sz="2400" dirty="0">
                <a:solidFill>
                  <a:srgbClr val="FFFFFF"/>
                </a:solidFill>
              </a:rPr>
            </a:br>
            <a:r>
              <a:rPr lang="en-US" sz="2400" dirty="0">
                <a:solidFill>
                  <a:srgbClr val="FFFFFF"/>
                </a:solidFill>
              </a:rPr>
              <a:t> </a:t>
            </a:r>
            <a:br>
              <a:rPr lang="en-US" sz="2400" dirty="0">
                <a:solidFill>
                  <a:srgbClr val="FFFFFF"/>
                </a:solidFill>
              </a:rPr>
            </a:br>
            <a:r>
              <a:rPr lang="en-US" sz="2400" dirty="0">
                <a:solidFill>
                  <a:srgbClr val="FFFFFF"/>
                </a:solidFill>
              </a:rPr>
              <a:t>Conduct may or may not conform with individual’s own beliefs concerning the moral claims of all people to equal opportunity.</a:t>
            </a:r>
            <a:br>
              <a:rPr lang="en-US" sz="2400" dirty="0">
                <a:solidFill>
                  <a:srgbClr val="FFFFFF"/>
                </a:solidFill>
              </a:rPr>
            </a:br>
            <a:r>
              <a:rPr lang="en-US" sz="2400" dirty="0">
                <a:solidFill>
                  <a:srgbClr val="FFFFFF"/>
                </a:solidFill>
              </a:rPr>
              <a:t> </a:t>
            </a:r>
            <a:br>
              <a:rPr lang="en-US" sz="2400" dirty="0">
                <a:solidFill>
                  <a:srgbClr val="FFFFFF"/>
                </a:solidFill>
              </a:rPr>
            </a:br>
            <a:endParaRPr lang="en-US" sz="2400" dirty="0">
              <a:solidFill>
                <a:srgbClr val="FFFFFF"/>
              </a:solidFill>
            </a:endParaRPr>
          </a:p>
        </p:txBody>
      </p:sp>
    </p:spTree>
    <p:extLst>
      <p:ext uri="{BB962C8B-B14F-4D97-AF65-F5344CB8AC3E}">
        <p14:creationId xmlns:p14="http://schemas.microsoft.com/office/powerpoint/2010/main" val="294009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br>
              <a:rPr lang="en-US" sz="2000"/>
            </a:br>
            <a:r>
              <a:rPr lang="en-US" sz="2000"/>
              <a:t>Merton’s Typology:</a:t>
            </a:r>
            <a:br>
              <a:rPr lang="en-US" sz="2000"/>
            </a:br>
            <a:br>
              <a:rPr lang="en-US" sz="2000"/>
            </a:br>
            <a:br>
              <a:rPr lang="en-US" sz="2000"/>
            </a:br>
            <a:r>
              <a:rPr lang="en-US" sz="1800"/>
              <a:t>Type I: </a:t>
            </a:r>
            <a:r>
              <a:rPr lang="en-US" sz="1800" b="1" u="sng">
                <a:solidFill>
                  <a:schemeClr val="accent6">
                    <a:lumMod val="60000"/>
                    <a:lumOff val="40000"/>
                  </a:schemeClr>
                </a:solidFill>
              </a:rPr>
              <a:t>The Unprejudiced Non-Discriminator or All-Weather Liberal</a:t>
            </a:r>
            <a:r>
              <a:rPr lang="en-US" sz="1800"/>
              <a:t> - The individual who adheres to the creed in both belief and practice.</a:t>
            </a:r>
            <a:br>
              <a:rPr lang="en-US" sz="1800"/>
            </a:br>
            <a:br>
              <a:rPr lang="en-US" sz="1800"/>
            </a:br>
            <a:r>
              <a:rPr lang="en-US" sz="1800"/>
              <a:t>Type II: </a:t>
            </a:r>
            <a:r>
              <a:rPr lang="en-US" sz="1800" b="1" u="sng">
                <a:solidFill>
                  <a:schemeClr val="accent6">
                    <a:lumMod val="75000"/>
                  </a:schemeClr>
                </a:solidFill>
              </a:rPr>
              <a:t>The Unprejudiced Discriminator or Fair-Weather Liberal</a:t>
            </a:r>
            <a:r>
              <a:rPr lang="en-US" sz="1800"/>
              <a:t>. An expedient individual who supports discriminatory practices in the interest of profit, even though such behavior may contradict his beliefs in the American creed.</a:t>
            </a:r>
            <a:br>
              <a:rPr lang="en-US" sz="1800"/>
            </a:br>
            <a:r>
              <a:rPr lang="en-US" sz="1800"/>
              <a:t> </a:t>
            </a:r>
            <a:br>
              <a:rPr lang="en-US" sz="1800"/>
            </a:br>
            <a:r>
              <a:rPr lang="en-US" sz="1800"/>
              <a:t>Type III: </a:t>
            </a:r>
            <a:r>
              <a:rPr lang="en-US" sz="1800" u="sng">
                <a:solidFill>
                  <a:srgbClr val="FFC000"/>
                </a:solidFill>
              </a:rPr>
              <a:t>The Prejudiced Non-Discriminator or Fair-Weather Illiberal</a:t>
            </a:r>
            <a:br>
              <a:rPr lang="en-US" sz="1800"/>
            </a:br>
            <a:r>
              <a:rPr lang="en-US" sz="1800"/>
              <a:t>The prejudiced individual who, in a liberal environment, reluctantly conforms to the creed in practice (but not in belief) out of fear of sanctions and repercussions.</a:t>
            </a:r>
            <a:br>
              <a:rPr lang="en-US" sz="1800"/>
            </a:br>
            <a:br>
              <a:rPr lang="en-US" sz="1800"/>
            </a:br>
            <a:r>
              <a:rPr lang="en-US" sz="1800"/>
              <a:t>Type IV: </a:t>
            </a:r>
            <a:r>
              <a:rPr lang="en-US" sz="1800" b="1" u="sng">
                <a:solidFill>
                  <a:schemeClr val="accent6">
                    <a:lumMod val="75000"/>
                  </a:schemeClr>
                </a:solidFill>
              </a:rPr>
              <a:t>The Prejudiced Discriminator or All-Weather Illiberal</a:t>
            </a:r>
            <a:br>
              <a:rPr lang="en-US" sz="1800" b="1" u="sng">
                <a:solidFill>
                  <a:schemeClr val="accent6">
                    <a:lumMod val="75000"/>
                  </a:schemeClr>
                </a:solidFill>
              </a:rPr>
            </a:br>
            <a:r>
              <a:rPr lang="en-US" sz="1800"/>
              <a:t>The prejudiced individual who holds discriminatory beliefs  in all circumstances, even in the face of sanctions and repercussions.</a:t>
            </a:r>
            <a:br>
              <a:rPr lang="en-US" sz="1800"/>
            </a:br>
            <a:r>
              <a:rPr lang="en-US" sz="1800"/>
              <a:t> </a:t>
            </a:r>
            <a:br>
              <a:rPr lang="en-US" sz="1800"/>
            </a:br>
            <a:endParaRPr lang="en-US" sz="1800" dirty="0"/>
          </a:p>
        </p:txBody>
      </p:sp>
    </p:spTree>
    <p:extLst>
      <p:ext uri="{BB962C8B-B14F-4D97-AF65-F5344CB8AC3E}">
        <p14:creationId xmlns:p14="http://schemas.microsoft.com/office/powerpoint/2010/main" val="271012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1A1CE35-49C1-11AE-AD09-47E1E4D48721}"/>
              </a:ext>
            </a:extLst>
          </p:cNvPr>
          <p:cNvPicPr>
            <a:picLocks noChangeAspect="1"/>
          </p:cNvPicPr>
          <p:nvPr/>
        </p:nvPicPr>
        <p:blipFill rotWithShape="1">
          <a:blip r:embed="rId2">
            <a:duotone>
              <a:schemeClr val="accent1">
                <a:shade val="45000"/>
                <a:satMod val="135000"/>
              </a:schemeClr>
              <a:prstClr val="white"/>
            </a:duotone>
            <a:alphaModFix amt="35000"/>
          </a:blip>
          <a:srcRect l="17000"/>
          <a:stretch/>
        </p:blipFill>
        <p:spPr>
          <a:xfrm>
            <a:off x="20" y="10"/>
            <a:ext cx="9143980" cy="6857989"/>
          </a:xfrm>
          <a:prstGeom prst="rect">
            <a:avLst/>
          </a:prstGeom>
        </p:spPr>
      </p:pic>
      <p:sp>
        <p:nvSpPr>
          <p:cNvPr id="2" name="Title 1">
            <a:extLst>
              <a:ext uri="{FF2B5EF4-FFF2-40B4-BE49-F238E27FC236}">
                <a16:creationId xmlns:a16="http://schemas.microsoft.com/office/drawing/2014/main" id="{475B800B-3D53-8491-369E-88F12A755423}"/>
              </a:ext>
            </a:extLst>
          </p:cNvPr>
          <p:cNvSpPr>
            <a:spLocks noGrp="1"/>
          </p:cNvSpPr>
          <p:nvPr>
            <p:ph type="title"/>
          </p:nvPr>
        </p:nvSpPr>
        <p:spPr>
          <a:xfrm>
            <a:off x="1371601" y="583345"/>
            <a:ext cx="6908989" cy="4164820"/>
          </a:xfrm>
        </p:spPr>
        <p:txBody>
          <a:bodyPr vert="horz" lIns="91440" tIns="45720" rIns="91440" bIns="45720" rtlCol="0" anchor="t">
            <a:normAutofit fontScale="90000"/>
          </a:bodyPr>
          <a:lstStyle/>
          <a:p>
            <a:pPr algn="l">
              <a:lnSpc>
                <a:spcPct val="90000"/>
              </a:lnSpc>
            </a:pP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r>
              <a:rPr lang="en-US" sz="3100" dirty="0">
                <a:solidFill>
                  <a:srgbClr val="FFFFFF"/>
                </a:solidFill>
              </a:rPr>
              <a:t>As a template for analysis, that typology has critical consequences for theory (as a necessary part of science) but also for social policy.</a:t>
            </a:r>
            <a:br>
              <a:rPr lang="en-US" sz="3100" dirty="0">
                <a:solidFill>
                  <a:srgbClr val="FFFFFF"/>
                </a:solidFill>
              </a:rPr>
            </a:br>
            <a:br>
              <a:rPr lang="en-US" sz="3100" dirty="0">
                <a:solidFill>
                  <a:srgbClr val="FFFFFF"/>
                </a:solidFill>
              </a:rPr>
            </a:br>
            <a:r>
              <a:rPr lang="en-US" sz="3100" dirty="0">
                <a:solidFill>
                  <a:srgbClr val="FFFFFF"/>
                </a:solidFill>
              </a:rPr>
              <a:t>You are welcome, SPIA students.</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99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29A5FAD-3413-A44E-F10A-C262ADF30814}"/>
              </a:ext>
            </a:extLst>
          </p:cNvPr>
          <p:cNvSpPr>
            <a:spLocks noGrp="1"/>
          </p:cNvSpPr>
          <p:nvPr>
            <p:ph type="title"/>
          </p:nvPr>
        </p:nvSpPr>
        <p:spPr>
          <a:xfrm>
            <a:off x="762002" y="583345"/>
            <a:ext cx="8153398"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2700" dirty="0">
                <a:solidFill>
                  <a:srgbClr val="FFFFFF"/>
                </a:solidFill>
              </a:rPr>
              <a:t>Defining </a:t>
            </a:r>
            <a:r>
              <a:rPr lang="en-US" sz="2700" kern="1200" dirty="0">
                <a:solidFill>
                  <a:srgbClr val="FFFFFF"/>
                </a:solidFill>
              </a:rPr>
              <a:t>Systemic Racism.</a:t>
            </a:r>
            <a:br>
              <a:rPr lang="en-US" sz="2700" kern="1200" dirty="0">
                <a:solidFill>
                  <a:srgbClr val="FFFFFF"/>
                </a:solidFill>
              </a:rPr>
            </a:br>
            <a:br>
              <a:rPr lang="en-US" sz="2700" kern="1200" dirty="0">
                <a:solidFill>
                  <a:srgbClr val="FFFFFF"/>
                </a:solidFill>
              </a:rPr>
            </a:br>
            <a:r>
              <a:rPr lang="en-US" sz="2700" kern="1200" dirty="0">
                <a:solidFill>
                  <a:srgbClr val="FFFFFF"/>
                </a:solidFill>
              </a:rPr>
              <a:t>Systemic racism designates persistent racial inequalities resulting from the operation of entrenched social, economic, and political </a:t>
            </a:r>
            <a:r>
              <a:rPr lang="en-US" sz="2700" dirty="0">
                <a:solidFill>
                  <a:srgbClr val="FFFFFF"/>
                </a:solidFill>
              </a:rPr>
              <a:t>orders</a:t>
            </a:r>
            <a:r>
              <a:rPr lang="en-US" sz="2700" kern="1200" dirty="0">
                <a:solidFill>
                  <a:srgbClr val="FFFFFF"/>
                </a:solidFill>
              </a:rPr>
              <a:t> across </a:t>
            </a:r>
            <a:r>
              <a:rPr lang="en-US" sz="2700" dirty="0">
                <a:solidFill>
                  <a:srgbClr val="FFFFFF"/>
                </a:solidFill>
              </a:rPr>
              <a:t>time and space</a:t>
            </a:r>
            <a:r>
              <a:rPr lang="en-US" sz="2700" kern="1200" dirty="0">
                <a:solidFill>
                  <a:srgbClr val="FFFFFF"/>
                </a:solidFill>
              </a:rPr>
              <a:t>.  </a:t>
            </a:r>
            <a:br>
              <a:rPr lang="en-US" sz="2700" kern="1200" dirty="0">
                <a:solidFill>
                  <a:srgbClr val="FFFFFF"/>
                </a:solidFill>
              </a:rPr>
            </a:br>
            <a:br>
              <a:rPr lang="en-US" sz="2700" kern="1200" dirty="0">
                <a:solidFill>
                  <a:srgbClr val="FFFFFF"/>
                </a:solidFill>
              </a:rPr>
            </a:br>
            <a:r>
              <a:rPr lang="en-US" sz="2700" kern="1200" dirty="0">
                <a:solidFill>
                  <a:srgbClr val="FFFFFF"/>
                </a:solidFill>
              </a:rPr>
              <a:t>By contrast to prejudice or bigotry, which materialize in personal attitudes and beliefs, systemic racism is embedded in laws, policies, and practices that </a:t>
            </a:r>
            <a:r>
              <a:rPr lang="en-US" sz="2700" dirty="0">
                <a:solidFill>
                  <a:srgbClr val="FFFFFF"/>
                </a:solidFill>
              </a:rPr>
              <a:t>antecede</a:t>
            </a:r>
            <a:r>
              <a:rPr lang="en-US" sz="2700" kern="1200" dirty="0">
                <a:solidFill>
                  <a:srgbClr val="FFFFFF"/>
                </a:solidFill>
              </a:rPr>
              <a:t> individuals. </a:t>
            </a:r>
            <a:br>
              <a:rPr lang="en-US" sz="2700" kern="1200" dirty="0">
                <a:solidFill>
                  <a:srgbClr val="FFFFFF"/>
                </a:solidFill>
              </a:rPr>
            </a:br>
            <a:r>
              <a:rPr lang="en-US" sz="2700" kern="1200" dirty="0">
                <a:solidFill>
                  <a:srgbClr val="FFFFFF"/>
                </a:solidFill>
              </a:rPr>
              <a:t>   </a:t>
            </a:r>
            <a:br>
              <a:rPr lang="en-US" sz="2700" kern="1200" dirty="0">
                <a:solidFill>
                  <a:srgbClr val="FFFFFF"/>
                </a:solidFill>
              </a:rPr>
            </a:br>
            <a:r>
              <a:rPr lang="en-US" sz="2700" b="0" i="0" kern="1200" dirty="0">
                <a:solidFill>
                  <a:srgbClr val="FFFFFF"/>
                </a:solidFill>
                <a:effectLst/>
              </a:rPr>
              <a:t>Examples include residential segregation, unfair lending practices, barriers to home ownership, processes resulting in the differential accumulation of wealth, schools’ dependence on property taxes, voter suppression policies, etc.</a:t>
            </a:r>
            <a:endParaRPr lang="en-US" sz="2700" kern="12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290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9C00DE5-C31D-B242-DF69-754D3CA2F17D}"/>
              </a:ext>
            </a:extLst>
          </p:cNvPr>
          <p:cNvSpPr>
            <a:spLocks noGrp="1"/>
          </p:cNvSpPr>
          <p:nvPr>
            <p:ph type="title"/>
          </p:nvPr>
        </p:nvSpPr>
        <p:spPr>
          <a:xfrm>
            <a:off x="1183532" y="590062"/>
            <a:ext cx="7198213" cy="6115538"/>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r>
              <a:rPr lang="en-US" sz="3100" kern="1200" dirty="0">
                <a:solidFill>
                  <a:srgbClr val="FFFFFF"/>
                </a:solidFill>
                <a:latin typeface="+mj-lt"/>
                <a:ea typeface="+mj-ea"/>
                <a:cs typeface="+mj-cs"/>
              </a:rPr>
              <a:t>Why?</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Because </a:t>
            </a:r>
            <a:r>
              <a:rPr lang="en-US" sz="3100" dirty="0">
                <a:solidFill>
                  <a:srgbClr val="FFFFFF"/>
                </a:solidFill>
              </a:rPr>
              <a:t>the typology</a:t>
            </a:r>
            <a:r>
              <a:rPr lang="en-US" sz="3100" kern="1200" dirty="0">
                <a:solidFill>
                  <a:srgbClr val="FFFFFF"/>
                </a:solidFill>
                <a:latin typeface="+mj-lt"/>
                <a:ea typeface="+mj-ea"/>
                <a:cs typeface="+mj-cs"/>
              </a:rPr>
              <a:t> identifies social sectors more or less susceptible to behavioral </a:t>
            </a:r>
            <a:r>
              <a:rPr lang="en-US" sz="3100" dirty="0">
                <a:solidFill>
                  <a:srgbClr val="FFFFFF"/>
                </a:solidFill>
              </a:rPr>
              <a:t>modification</a:t>
            </a:r>
            <a:r>
              <a:rPr lang="en-US" sz="3100" kern="1200" dirty="0">
                <a:solidFill>
                  <a:srgbClr val="FFFFFF"/>
                </a:solidFill>
                <a:latin typeface="+mj-lt"/>
                <a:ea typeface="+mj-ea"/>
                <a:cs typeface="+mj-cs"/>
              </a:rPr>
              <a:t> through changes in the rewards/incentives system.</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Type I: The Unprejudiced Non-Discriminator is (in this schema) a potent group advancing the correspondence between the national creed and actual conduct.</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Type IV: The Prejudiced Illiberal represents the group most resistant to change.</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 </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576" y="229592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2138" y="275600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502" y="6344837"/>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77575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6526401-4C3F-17E9-E5B7-C207A435D90D}"/>
              </a:ext>
            </a:extLst>
          </p:cNvPr>
          <p:cNvSpPr>
            <a:spLocks noGrp="1"/>
          </p:cNvSpPr>
          <p:nvPr>
            <p:ph type="title"/>
          </p:nvPr>
        </p:nvSpPr>
        <p:spPr>
          <a:xfrm>
            <a:off x="838200" y="583345"/>
            <a:ext cx="74423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2800" kern="1200" dirty="0">
                <a:solidFill>
                  <a:srgbClr val="FFFFFF"/>
                </a:solidFill>
              </a:rPr>
              <a:t>On the other hand,</a:t>
            </a:r>
            <a:br>
              <a:rPr lang="en-US" sz="2800" kern="1200" dirty="0">
                <a:solidFill>
                  <a:srgbClr val="FFFFFF"/>
                </a:solidFill>
              </a:rPr>
            </a:br>
            <a:br>
              <a:rPr lang="en-US" sz="2800" kern="1200" dirty="0">
                <a:solidFill>
                  <a:srgbClr val="FFFFFF"/>
                </a:solidFill>
              </a:rPr>
            </a:br>
            <a:r>
              <a:rPr lang="en-US" sz="2800" kern="1200" dirty="0">
                <a:solidFill>
                  <a:srgbClr val="FFFFFF"/>
                </a:solidFill>
              </a:rPr>
              <a:t>Types II and III: The Unprejudiced Discriminator and the </a:t>
            </a:r>
            <a:r>
              <a:rPr lang="en-US" sz="2800" kern="1200">
                <a:solidFill>
                  <a:srgbClr val="FFFFFF"/>
                </a:solidFill>
              </a:rPr>
              <a:t>Prejudiced Non-Discriminator </a:t>
            </a:r>
            <a:r>
              <a:rPr lang="en-US" sz="2800" kern="1200" dirty="0">
                <a:solidFill>
                  <a:srgbClr val="FFFFFF"/>
                </a:solidFill>
              </a:rPr>
              <a:t>are of greatest interest to policy because of their higher </a:t>
            </a:r>
            <a:r>
              <a:rPr lang="en-US" sz="2800" dirty="0">
                <a:solidFill>
                  <a:srgbClr val="FFFFFF"/>
                </a:solidFill>
              </a:rPr>
              <a:t>propensity towards behavioral modification</a:t>
            </a:r>
            <a:r>
              <a:rPr lang="en-US" sz="2800" kern="1200" dirty="0">
                <a:solidFill>
                  <a:srgbClr val="FFFFFF"/>
                </a:solidFill>
              </a:rPr>
              <a:t> in correspondence to changes in the incentives system.</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9088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7B69EEC-21E4-BF78-A2B0-DA3D090DB7D7}"/>
              </a:ext>
            </a:extLst>
          </p:cNvPr>
          <p:cNvSpPr>
            <a:spLocks noGrp="1"/>
          </p:cNvSpPr>
          <p:nvPr>
            <p:ph type="title"/>
          </p:nvPr>
        </p:nvSpPr>
        <p:spPr>
          <a:xfrm>
            <a:off x="1828801" y="583345"/>
            <a:ext cx="6451789" cy="4164820"/>
          </a:xfrm>
        </p:spPr>
        <p:txBody>
          <a:bodyPr vert="horz" lIns="91440" tIns="45720" rIns="91440" bIns="45720" rtlCol="0" anchor="t">
            <a:normAutofit/>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200" kern="1200" dirty="0">
                <a:solidFill>
                  <a:srgbClr val="FFFFFF"/>
                </a:solidFill>
                <a:latin typeface="+mj-lt"/>
                <a:ea typeface="+mj-ea"/>
                <a:cs typeface="+mj-cs"/>
              </a:rPr>
              <a:t>That was the intent and the effect of Affirmative Action Programs!</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br>
              <a:rPr lang="en-US" sz="3200" dirty="0">
                <a:solidFill>
                  <a:srgbClr val="FFFFFF"/>
                </a:solidFill>
              </a:rPr>
            </a:br>
            <a:br>
              <a:rPr lang="en-US" sz="3200" dirty="0">
                <a:solidFill>
                  <a:srgbClr val="FFFFFF"/>
                </a:solidFill>
              </a:rPr>
            </a:br>
            <a:r>
              <a:rPr lang="en-US" sz="2000" dirty="0">
                <a:solidFill>
                  <a:srgbClr val="FFFFFF"/>
                </a:solidFill>
              </a:rPr>
              <a:t>(Before they were recently dismantled by the Supremes)</a:t>
            </a:r>
            <a:endParaRPr lang="en-US" sz="2000" kern="12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90289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87A21F0-6119-C4B6-E755-63C7A73431E2}"/>
              </a:ext>
            </a:extLst>
          </p:cNvPr>
          <p:cNvSpPr>
            <a:spLocks noGrp="1"/>
          </p:cNvSpPr>
          <p:nvPr>
            <p:ph type="title"/>
          </p:nvPr>
        </p:nvSpPr>
        <p:spPr>
          <a:xfrm>
            <a:off x="990601" y="583345"/>
            <a:ext cx="7289989"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600" kern="1200" dirty="0">
                <a:solidFill>
                  <a:srgbClr val="FFFFFF"/>
                </a:solidFill>
                <a:latin typeface="+mj-lt"/>
                <a:ea typeface="+mj-ea"/>
                <a:cs typeface="+mj-cs"/>
              </a:rPr>
              <a:t>With his ideas, Merton was anticipating measures to combat systemic racism in the 1940s!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And he was doing that through logical reasoning and the application of scientific approaches.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(Loud applause)</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93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2498AFE-BBC2-4BB8-7134-9B7B0CDB9CE5}"/>
              </a:ext>
            </a:extLst>
          </p:cNvPr>
          <p:cNvSpPr>
            <a:spLocks noGrp="1"/>
          </p:cNvSpPr>
          <p:nvPr>
            <p:ph type="title"/>
          </p:nvPr>
        </p:nvSpPr>
        <p:spPr>
          <a:xfrm>
            <a:off x="785723" y="583345"/>
            <a:ext cx="7494867" cy="5204871"/>
          </a:xfrm>
        </p:spPr>
        <p:txBody>
          <a:bodyPr vert="horz" lIns="91440" tIns="45720" rIns="91440" bIns="45720" rtlCol="0" anchor="t">
            <a:normAutofit fontScale="90000"/>
          </a:bodyPr>
          <a:lstStyle/>
          <a:p>
            <a:pPr marL="0" marR="0" algn="l">
              <a:lnSpc>
                <a:spcPct val="90000"/>
              </a:lnSpc>
              <a:spcAft>
                <a:spcPts val="800"/>
              </a:spcAft>
            </a:pPr>
            <a:r>
              <a:rPr lang="en-US" sz="3200" kern="1200" dirty="0">
                <a:solidFill>
                  <a:srgbClr val="FFFFFF"/>
                </a:solidFill>
                <a:latin typeface="+mj-lt"/>
                <a:ea typeface="+mj-ea"/>
                <a:cs typeface="+mj-cs"/>
              </a:rPr>
              <a:t>Yet Merton also lavishes criticism upon “all weather liberals.”</a:t>
            </a: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3200" i="1" kern="1200" dirty="0">
                <a:solidFill>
                  <a:srgbClr val="FFFFFF"/>
                </a:solidFill>
                <a:latin typeface="+mj-lt"/>
                <a:ea typeface="+mj-ea"/>
                <a:cs typeface="+mj-cs"/>
              </a:rPr>
              <a:t>F</a:t>
            </a:r>
            <a:r>
              <a:rPr lang="en-US" sz="3200" i="1" kern="1200" dirty="0">
                <a:solidFill>
                  <a:srgbClr val="FFFFFF"/>
                </a:solidFill>
                <a:effectLst/>
                <a:latin typeface="+mj-lt"/>
                <a:ea typeface="+mj-ea"/>
                <a:cs typeface="+mj-cs"/>
              </a:rPr>
              <a:t>allacy of group soliloquies</a:t>
            </a:r>
            <a:r>
              <a:rPr lang="en-US" sz="3200" kern="1200" dirty="0">
                <a:solidFill>
                  <a:srgbClr val="FFFFFF"/>
                </a:solidFill>
                <a:effectLst/>
                <a:latin typeface="+mj-lt"/>
                <a:ea typeface="+mj-ea"/>
                <a:cs typeface="+mj-cs"/>
              </a:rPr>
              <a:t>. Ethnic liberals are busily engaged in talking to themselves. </a:t>
            </a:r>
            <a:br>
              <a:rPr lang="en-US" sz="3200" kern="1200" dirty="0">
                <a:solidFill>
                  <a:srgbClr val="FFFFFF"/>
                </a:solidFill>
                <a:effectLst/>
                <a:latin typeface="+mj-lt"/>
                <a:ea typeface="+mj-ea"/>
                <a:cs typeface="+mj-cs"/>
              </a:rPr>
            </a:br>
            <a:br>
              <a:rPr lang="en-US" sz="3200" kern="1200" dirty="0">
                <a:solidFill>
                  <a:srgbClr val="FFFFFF"/>
                </a:solidFill>
                <a:effectLst/>
                <a:latin typeface="+mj-lt"/>
                <a:ea typeface="+mj-ea"/>
                <a:cs typeface="+mj-cs"/>
              </a:rPr>
            </a:br>
            <a:r>
              <a:rPr lang="en-US" sz="3200" i="1" kern="1200" dirty="0">
                <a:solidFill>
                  <a:srgbClr val="FFFFFF"/>
                </a:solidFill>
                <a:latin typeface="+mj-lt"/>
                <a:ea typeface="+mj-ea"/>
                <a:cs typeface="+mj-cs"/>
              </a:rPr>
              <a:t>F</a:t>
            </a:r>
            <a:r>
              <a:rPr lang="en-US" sz="3200" i="1" kern="1200" dirty="0">
                <a:solidFill>
                  <a:srgbClr val="FFFFFF"/>
                </a:solidFill>
                <a:effectLst/>
                <a:latin typeface="+mj-lt"/>
                <a:ea typeface="+mj-ea"/>
                <a:cs typeface="+mj-cs"/>
              </a:rPr>
              <a:t>allacy of unanimity</a:t>
            </a:r>
            <a:r>
              <a:rPr lang="en-US" sz="3200" kern="1200" dirty="0">
                <a:solidFill>
                  <a:srgbClr val="FFFFFF"/>
                </a:solidFill>
                <a:effectLst/>
                <a:latin typeface="+mj-lt"/>
                <a:ea typeface="+mj-ea"/>
                <a:cs typeface="+mj-cs"/>
              </a:rPr>
              <a:t>. Continued association with like-minded individuals tends to produce the illusion that a large measure of consensus has been achieved in the community at large.</a:t>
            </a:r>
            <a:br>
              <a:rPr lang="en-US" sz="3200" kern="1200" dirty="0">
                <a:solidFill>
                  <a:srgbClr val="FFFFFF"/>
                </a:solidFill>
                <a:effectLst/>
                <a:latin typeface="+mj-lt"/>
                <a:ea typeface="+mj-ea"/>
                <a:cs typeface="+mj-cs"/>
              </a:rPr>
            </a:br>
            <a:r>
              <a:rPr lang="en-US" sz="3200" kern="1200" dirty="0">
                <a:solidFill>
                  <a:srgbClr val="FFFFFF"/>
                </a:solidFill>
                <a:effectLst/>
                <a:latin typeface="+mj-lt"/>
                <a:ea typeface="+mj-ea"/>
                <a:cs typeface="+mj-cs"/>
              </a:rPr>
              <a:t> </a:t>
            </a:r>
            <a:br>
              <a:rPr lang="en-US" sz="3200" kern="1200" dirty="0">
                <a:solidFill>
                  <a:srgbClr val="FFFFFF"/>
                </a:solidFill>
                <a:effectLst/>
                <a:latin typeface="+mj-lt"/>
                <a:ea typeface="+mj-ea"/>
                <a:cs typeface="+mj-cs"/>
              </a:rPr>
            </a:br>
            <a:r>
              <a:rPr lang="en-US" sz="3200" i="1" kern="1200" dirty="0">
                <a:solidFill>
                  <a:srgbClr val="FFFFFF"/>
                </a:solidFill>
                <a:effectLst/>
                <a:latin typeface="+mj-lt"/>
                <a:ea typeface="+mj-ea"/>
                <a:cs typeface="+mj-cs"/>
              </a:rPr>
              <a:t>Fallacy of privatized solutions</a:t>
            </a:r>
            <a:r>
              <a:rPr lang="en-US" sz="3200" kern="1200" dirty="0">
                <a:solidFill>
                  <a:srgbClr val="FFFFFF"/>
                </a:solidFill>
                <a:effectLst/>
                <a:latin typeface="+mj-lt"/>
                <a:ea typeface="+mj-ea"/>
                <a:cs typeface="+mj-cs"/>
              </a:rPr>
              <a:t> to the problem. He essays a </a:t>
            </a:r>
            <a:r>
              <a:rPr lang="en-US" sz="3200" i="1" kern="1200" dirty="0">
                <a:solidFill>
                  <a:srgbClr val="FFFFFF"/>
                </a:solidFill>
                <a:effectLst/>
                <a:latin typeface="+mj-lt"/>
                <a:ea typeface="+mj-ea"/>
                <a:cs typeface="+mj-cs"/>
              </a:rPr>
              <a:t>private</a:t>
            </a:r>
            <a:r>
              <a:rPr lang="en-US" sz="3200" kern="1200" dirty="0">
                <a:solidFill>
                  <a:srgbClr val="FFFFFF"/>
                </a:solidFill>
                <a:effectLst/>
                <a:latin typeface="+mj-lt"/>
                <a:ea typeface="+mj-ea"/>
                <a:cs typeface="+mj-cs"/>
              </a:rPr>
              <a:t> solution to a </a:t>
            </a:r>
            <a:r>
              <a:rPr lang="en-US" sz="3200" i="1" kern="1200" dirty="0">
                <a:solidFill>
                  <a:srgbClr val="FFFFFF"/>
                </a:solidFill>
                <a:effectLst/>
                <a:latin typeface="+mj-lt"/>
                <a:ea typeface="+mj-ea"/>
                <a:cs typeface="+mj-cs"/>
              </a:rPr>
              <a:t>social</a:t>
            </a:r>
            <a:r>
              <a:rPr lang="en-US" sz="3200" kern="1200" dirty="0">
                <a:solidFill>
                  <a:srgbClr val="FFFFFF"/>
                </a:solidFill>
                <a:effectLst/>
                <a:latin typeface="+mj-lt"/>
                <a:ea typeface="+mj-ea"/>
                <a:cs typeface="+mj-cs"/>
              </a:rPr>
              <a:t> problem.</a:t>
            </a:r>
            <a:br>
              <a:rPr lang="en-US" sz="3200" kern="1200" dirty="0">
                <a:solidFill>
                  <a:srgbClr val="FFFFFF"/>
                </a:solidFill>
                <a:effectLst/>
                <a:latin typeface="+mj-lt"/>
                <a:ea typeface="+mj-ea"/>
                <a:cs typeface="+mj-cs"/>
              </a:rPr>
            </a:br>
            <a:r>
              <a:rPr lang="en-US" sz="3200" kern="1200" dirty="0">
                <a:solidFill>
                  <a:srgbClr val="FFFFFF"/>
                </a:solidFill>
                <a:effectLst/>
                <a:latin typeface="+mj-lt"/>
                <a:ea typeface="+mj-ea"/>
                <a:cs typeface="+mj-cs"/>
              </a:rPr>
              <a:t> </a:t>
            </a:r>
            <a:br>
              <a:rPr lang="en-US" sz="3200" kern="1200" dirty="0">
                <a:solidFill>
                  <a:srgbClr val="FFFFFF"/>
                </a:solidFill>
                <a:effectLst/>
                <a:latin typeface="+mj-lt"/>
                <a:ea typeface="+mj-ea"/>
                <a:cs typeface="+mj-cs"/>
              </a:rPr>
            </a:br>
            <a:r>
              <a:rPr lang="en-US" sz="3200" kern="1200" dirty="0">
                <a:solidFill>
                  <a:srgbClr val="FFFFFF"/>
                </a:solidFill>
                <a:effectLst/>
                <a:latin typeface="+mj-lt"/>
                <a:ea typeface="+mj-ea"/>
                <a:cs typeface="+mj-cs"/>
              </a:rPr>
              <a:t>Such fallacies invite social inaction.</a:t>
            </a:r>
            <a:br>
              <a:rPr lang="en-US" sz="3200" kern="1200" dirty="0">
                <a:solidFill>
                  <a:srgbClr val="FFFFFF"/>
                </a:solidFill>
                <a:effectLst/>
                <a:latin typeface="+mj-lt"/>
                <a:ea typeface="+mj-ea"/>
                <a:cs typeface="+mj-cs"/>
              </a:rPr>
            </a:br>
            <a:endParaRPr lang="en-US" sz="32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7666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1B5C977-040B-BA27-0EEE-FEDE9645FE46}"/>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a:lnSpc>
                <a:spcPct val="90000"/>
              </a:lnSpc>
            </a:pP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br>
              <a:rPr lang="en-US" sz="2300" kern="1200">
                <a:solidFill>
                  <a:srgbClr val="FFFFFF"/>
                </a:solidFill>
                <a:effectLst/>
                <a:latin typeface="+mj-lt"/>
                <a:ea typeface="+mj-ea"/>
                <a:cs typeface="+mj-cs"/>
              </a:rPr>
            </a:br>
            <a:r>
              <a:rPr lang="en-US" sz="2300" kern="1200">
                <a:solidFill>
                  <a:srgbClr val="FFFFFF"/>
                </a:solidFill>
                <a:effectLst/>
                <a:latin typeface="+mj-lt"/>
                <a:ea typeface="+mj-ea"/>
                <a:cs typeface="+mj-cs"/>
              </a:rPr>
              <a:t>Liberals (as well as conservatives) often fail to recognize that privatized solutions cannot be the solution for problems that are essentially social in nature.</a:t>
            </a:r>
            <a:endParaRPr lang="en-US" sz="2300" kern="120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8935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AD9D75C-AD0A-8092-DDFD-EF7F07AE16F7}"/>
              </a:ext>
            </a:extLst>
          </p:cNvPr>
          <p:cNvSpPr>
            <a:spLocks noGrp="1"/>
          </p:cNvSpPr>
          <p:nvPr>
            <p:ph type="title"/>
          </p:nvPr>
        </p:nvSpPr>
        <p:spPr>
          <a:xfrm>
            <a:off x="1284171" y="583345"/>
            <a:ext cx="6996419" cy="4164820"/>
          </a:xfrm>
        </p:spPr>
        <p:txBody>
          <a:bodyPr vert="horz" lIns="91440" tIns="45720" rIns="91440" bIns="45720" rtlCol="0" anchor="t">
            <a:normAutofit fontScale="90000"/>
          </a:bodyPr>
          <a:lstStyle/>
          <a:p>
            <a:pPr algn="l">
              <a:lnSpc>
                <a:spcPct val="90000"/>
              </a:lnSpc>
            </a:pPr>
            <a:r>
              <a:rPr lang="en-US" sz="3600">
                <a:solidFill>
                  <a:srgbClr val="FFFFFF"/>
                </a:solidFill>
              </a:rPr>
              <a:t>Take Home Points</a:t>
            </a:r>
            <a:r>
              <a:rPr lang="en-US" sz="3600" dirty="0">
                <a:solidFill>
                  <a:srgbClr val="FFFFFF"/>
                </a:solidFill>
              </a:rPr>
              <a:t>:</a:t>
            </a:r>
            <a:br>
              <a:rPr lang="en-US" sz="7000" dirty="0">
                <a:solidFill>
                  <a:srgbClr val="FFFFFF"/>
                </a:solidFill>
              </a:rPr>
            </a:br>
            <a:br>
              <a:rPr lang="en-US" sz="7000" dirty="0">
                <a:solidFill>
                  <a:srgbClr val="FFFFFF"/>
                </a:solidFill>
              </a:rPr>
            </a:br>
            <a:r>
              <a:rPr lang="en-US" sz="2400" dirty="0">
                <a:solidFill>
                  <a:srgbClr val="FFFFFF"/>
                </a:solidFill>
              </a:rPr>
              <a:t>1. </a:t>
            </a:r>
            <a:r>
              <a:rPr lang="en-US" sz="2700" dirty="0">
                <a:solidFill>
                  <a:srgbClr val="FFFFFF"/>
                </a:solidFill>
              </a:rPr>
              <a:t>A primary function of sociology is to account for the determinants and consequences of diverse forms of social behavior.</a:t>
            </a:r>
            <a:br>
              <a:rPr lang="en-US" sz="2700" dirty="0">
                <a:solidFill>
                  <a:srgbClr val="FFFFFF"/>
                </a:solidFill>
              </a:rPr>
            </a:br>
            <a:br>
              <a:rPr lang="en-US" sz="2700" dirty="0">
                <a:solidFill>
                  <a:srgbClr val="FFFFFF"/>
                </a:solidFill>
              </a:rPr>
            </a:br>
            <a:r>
              <a:rPr lang="en-US" sz="2700" dirty="0">
                <a:solidFill>
                  <a:srgbClr val="FFFFFF"/>
                </a:solidFill>
              </a:rPr>
              <a:t>2. The “creed” does not exert the same level of control over all groups.</a:t>
            </a:r>
            <a:br>
              <a:rPr lang="en-US" sz="2700" dirty="0">
                <a:solidFill>
                  <a:srgbClr val="FFFFFF"/>
                </a:solidFill>
              </a:rPr>
            </a:br>
            <a:br>
              <a:rPr lang="en-US" sz="2700" dirty="0">
                <a:solidFill>
                  <a:srgbClr val="FFFFFF"/>
                </a:solidFill>
              </a:rPr>
            </a:br>
            <a:r>
              <a:rPr lang="en-US" sz="2700" dirty="0">
                <a:solidFill>
                  <a:srgbClr val="FFFFFF"/>
                </a:solidFill>
              </a:rPr>
              <a:t>3.  Attitudes and overt behavior vary independently.</a:t>
            </a:r>
            <a:br>
              <a:rPr lang="en-US" sz="2700" dirty="0">
                <a:solidFill>
                  <a:srgbClr val="FFFFFF"/>
                </a:solidFill>
              </a:rPr>
            </a:br>
            <a:br>
              <a:rPr lang="en-US" sz="2700" dirty="0">
                <a:solidFill>
                  <a:srgbClr val="FFFFFF"/>
                </a:solidFill>
              </a:rPr>
            </a:br>
            <a:r>
              <a:rPr lang="en-US" sz="2700" dirty="0">
                <a:solidFill>
                  <a:srgbClr val="FFFFFF"/>
                </a:solidFill>
              </a:rPr>
              <a:t>4</a:t>
            </a:r>
            <a:r>
              <a:rPr lang="en-US" sz="2700" b="1" dirty="0">
                <a:solidFill>
                  <a:srgbClr val="FFC000"/>
                </a:solidFill>
              </a:rPr>
              <a:t>. PREJUDICIAL ATTITUDES DO NOT HAVE TO RESULT IN DISCRIMINATORY BEHAVIOR.</a:t>
            </a:r>
            <a:endParaRPr lang="en-US" sz="2700" b="1" kern="1200" dirty="0">
              <a:solidFill>
                <a:srgbClr val="FFC000"/>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9485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444C9-9FA6-485E-8F7A-5B65A28F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4580E53-BB7A-87F1-A41A-2664AF71D29B}"/>
              </a:ext>
            </a:extLst>
          </p:cNvPr>
          <p:cNvSpPr>
            <a:spLocks noGrp="1"/>
          </p:cNvSpPr>
          <p:nvPr>
            <p:ph type="title"/>
          </p:nvPr>
        </p:nvSpPr>
        <p:spPr>
          <a:xfrm>
            <a:off x="594869" y="1377146"/>
            <a:ext cx="3057345" cy="3626217"/>
          </a:xfrm>
        </p:spPr>
        <p:txBody>
          <a:bodyPr vert="horz" lIns="91440" tIns="45720" rIns="91440" bIns="45720" rtlCol="0" anchor="b">
            <a:normAutofit/>
          </a:bodyPr>
          <a:lstStyle/>
          <a:p>
            <a:pPr algn="l">
              <a:lnSpc>
                <a:spcPct val="90000"/>
              </a:lnSpc>
            </a:pPr>
            <a:r>
              <a:rPr lang="en-US" sz="1800" dirty="0">
                <a:solidFill>
                  <a:srgbClr val="FFFFFF"/>
                </a:solidFill>
              </a:rPr>
              <a:t> </a:t>
            </a: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r>
              <a:rPr lang="en-US" sz="1800" dirty="0">
                <a:solidFill>
                  <a:srgbClr val="FFFFFF"/>
                </a:solidFill>
              </a:rPr>
              <a:t>Elie </a:t>
            </a:r>
            <a:r>
              <a:rPr lang="en-US" sz="1800" dirty="0" err="1">
                <a:solidFill>
                  <a:srgbClr val="FFFFFF"/>
                </a:solidFill>
              </a:rPr>
              <a:t>Mystal</a:t>
            </a:r>
            <a:r>
              <a:rPr lang="en-US" sz="1800" dirty="0">
                <a:solidFill>
                  <a:srgbClr val="FFFFFF"/>
                </a:solidFill>
              </a:rPr>
              <a:t> (2022).  </a:t>
            </a:r>
            <a:r>
              <a:rPr lang="en-US" sz="1800" i="1" dirty="0">
                <a:solidFill>
                  <a:srgbClr val="FFFFFF"/>
                </a:solidFill>
              </a:rPr>
              <a:t>Allow me to Retort: A Black guy’s Guide to the Constitution.</a:t>
            </a:r>
            <a:br>
              <a:rPr lang="en-US" sz="1800" dirty="0">
                <a:solidFill>
                  <a:srgbClr val="FFFFFF"/>
                </a:solidFill>
              </a:rPr>
            </a:br>
            <a:br>
              <a:rPr lang="en-US" sz="1800" dirty="0">
                <a:solidFill>
                  <a:srgbClr val="FFFFFF"/>
                </a:solidFill>
              </a:rPr>
            </a:br>
            <a:endParaRPr lang="en-US" sz="1800" dirty="0">
              <a:solidFill>
                <a:srgbClr val="FFFFFF"/>
              </a:solidFill>
            </a:endParaRPr>
          </a:p>
        </p:txBody>
      </p:sp>
      <p:pic>
        <p:nvPicPr>
          <p:cNvPr id="4" name="Picture 3" descr="A person in a suit and tie&#10;&#10;Description automatically generated">
            <a:extLst>
              <a:ext uri="{FF2B5EF4-FFF2-40B4-BE49-F238E27FC236}">
                <a16:creationId xmlns:a16="http://schemas.microsoft.com/office/drawing/2014/main" id="{1668A74B-EAC8-E2BA-08C5-0DE7F2D13698}"/>
              </a:ext>
            </a:extLst>
          </p:cNvPr>
          <p:cNvPicPr>
            <a:picLocks noChangeAspect="1"/>
          </p:cNvPicPr>
          <p:nvPr/>
        </p:nvPicPr>
        <p:blipFill rotWithShape="1">
          <a:blip r:embed="rId2">
            <a:duotone>
              <a:schemeClr val="accent2">
                <a:shade val="45000"/>
                <a:satMod val="135000"/>
              </a:schemeClr>
              <a:prstClr val="white"/>
            </a:duotone>
            <a:alphaModFix amt="51000"/>
            <a:extLst>
              <a:ext uri="{28A0092B-C50C-407E-A947-70E740481C1C}">
                <a14:useLocalDpi xmlns:a14="http://schemas.microsoft.com/office/drawing/2010/main" val="0"/>
              </a:ext>
            </a:extLst>
          </a:blip>
          <a:srcRect l="13923" r="12423"/>
          <a:stretch/>
        </p:blipFill>
        <p:spPr>
          <a:xfrm>
            <a:off x="4092770" y="304801"/>
            <a:ext cx="4388008" cy="5508902"/>
          </a:xfrm>
          <a:prstGeom prst="rect">
            <a:avLst/>
          </a:prstGeom>
        </p:spPr>
      </p:pic>
      <p:grpSp>
        <p:nvGrpSpPr>
          <p:cNvPr id="13" name="Group 12">
            <a:extLst>
              <a:ext uri="{FF2B5EF4-FFF2-40B4-BE49-F238E27FC236}">
                <a16:creationId xmlns:a16="http://schemas.microsoft.com/office/drawing/2014/main" id="{F542BB3E-999E-485A-8D89-20CA76FCB9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18302" y="815001"/>
            <a:ext cx="337438" cy="320434"/>
            <a:chOff x="10957736" y="815001"/>
            <a:chExt cx="449918" cy="320434"/>
          </a:xfrm>
          <a:solidFill>
            <a:srgbClr val="FFFFFF"/>
          </a:solidFill>
        </p:grpSpPr>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gr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274341"/>
            <a:ext cx="851535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91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C5FB1E9-7C0A-F5C0-D9CE-F7394EDA1A6C}"/>
              </a:ext>
            </a:extLst>
          </p:cNvPr>
          <p:cNvSpPr>
            <a:spLocks noGrp="1"/>
          </p:cNvSpPr>
          <p:nvPr>
            <p:ph type="title"/>
          </p:nvPr>
        </p:nvSpPr>
        <p:spPr>
          <a:xfrm>
            <a:off x="1143000" y="583344"/>
            <a:ext cx="7137590" cy="4529123"/>
          </a:xfrm>
        </p:spPr>
        <p:txBody>
          <a:bodyPr vert="horz" lIns="91440" tIns="45720" rIns="91440" bIns="45720" rtlCol="0" anchor="t">
            <a:noAutofit/>
          </a:bodyPr>
          <a:lstStyle/>
          <a:p>
            <a:pPr algn="l">
              <a:lnSpc>
                <a:spcPct val="90000"/>
              </a:lnSpc>
            </a:pPr>
            <a:r>
              <a:rPr lang="en-US" sz="3200" kern="1200" dirty="0" err="1">
                <a:solidFill>
                  <a:srgbClr val="FFFFFF"/>
                </a:solidFill>
                <a:latin typeface="+mj-lt"/>
                <a:ea typeface="+mj-ea"/>
                <a:cs typeface="+mj-cs"/>
              </a:rPr>
              <a:t>Mystal</a:t>
            </a:r>
            <a:r>
              <a:rPr lang="en-US" sz="3200" kern="1200" dirty="0">
                <a:solidFill>
                  <a:srgbClr val="FFFFFF"/>
                </a:solidFill>
                <a:latin typeface="+mj-lt"/>
                <a:ea typeface="+mj-ea"/>
                <a:cs typeface="+mj-cs"/>
              </a:rPr>
              <a:t> is the Justice correspondent for </a:t>
            </a:r>
            <a:r>
              <a:rPr lang="en-US" sz="3200" i="1" kern="1200" dirty="0">
                <a:solidFill>
                  <a:srgbClr val="FFFFFF"/>
                </a:solidFill>
                <a:latin typeface="+mj-lt"/>
                <a:ea typeface="+mj-ea"/>
                <a:cs typeface="+mj-cs"/>
              </a:rPr>
              <a:t>The Nation</a:t>
            </a:r>
            <a:r>
              <a:rPr lang="en-US" sz="3200" kern="1200" dirty="0">
                <a:solidFill>
                  <a:srgbClr val="FFFFFF"/>
                </a:solidFill>
                <a:latin typeface="+mj-lt"/>
                <a:ea typeface="+mj-ea"/>
                <a:cs typeface="+mj-cs"/>
              </a:rPr>
              <a:t> and, in my estimation, one of the most brilliant and piercing voices commenting on our legal system.</a:t>
            </a: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He notes </a:t>
            </a:r>
            <a:r>
              <a:rPr lang="en-US" sz="3200" dirty="0">
                <a:solidFill>
                  <a:srgbClr val="FFFFFF"/>
                </a:solidFill>
              </a:rPr>
              <a:t>something </a:t>
            </a:r>
            <a:r>
              <a:rPr lang="en-US" sz="3200" kern="1200" dirty="0">
                <a:solidFill>
                  <a:srgbClr val="FFFFFF"/>
                </a:solidFill>
                <a:latin typeface="+mj-lt"/>
                <a:ea typeface="+mj-ea"/>
                <a:cs typeface="+mj-cs"/>
              </a:rPr>
              <a:t>that should not be controversial: the crafters of the constitution owned enslaved people.</a:t>
            </a: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(Anyone disputing that fact?)</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6915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9E35AC5-B427-0876-05FF-E4FDD9C7D833}"/>
              </a:ext>
            </a:extLst>
          </p:cNvPr>
          <p:cNvSpPr>
            <a:spLocks noGrp="1"/>
          </p:cNvSpPr>
          <p:nvPr>
            <p:ph type="title"/>
          </p:nvPr>
        </p:nvSpPr>
        <p:spPr>
          <a:xfrm>
            <a:off x="762001" y="1069783"/>
            <a:ext cx="8153398" cy="3558859"/>
          </a:xfrm>
        </p:spPr>
        <p:txBody>
          <a:bodyPr vert="horz" lIns="91440" tIns="45720" rIns="91440" bIns="45720" rtlCol="0" anchor="t">
            <a:noAutofit/>
          </a:bodyPr>
          <a:lstStyle/>
          <a:p>
            <a:pPr algn="l">
              <a:lnSpc>
                <a:spcPct val="90000"/>
              </a:lnSpc>
            </a:pPr>
            <a:r>
              <a:rPr lang="en-US" sz="2800" kern="1200" dirty="0">
                <a:solidFill>
                  <a:srgbClr val="FFFFFF"/>
                </a:solidFill>
              </a:rPr>
              <a:t>As a result, </a:t>
            </a:r>
            <a:r>
              <a:rPr lang="en-US" sz="2800" kern="1200" dirty="0" err="1">
                <a:solidFill>
                  <a:srgbClr val="FFFFFF"/>
                </a:solidFill>
              </a:rPr>
              <a:t>Mystal</a:t>
            </a:r>
            <a:r>
              <a:rPr lang="en-US" sz="2800" kern="1200" dirty="0">
                <a:solidFill>
                  <a:srgbClr val="FFFFFF"/>
                </a:solidFill>
              </a:rPr>
              <a:t> argues, the U.S. Constitution would be useless, were it not for the Bill of Rights, that is without the Reconstruction Amendments.</a:t>
            </a:r>
            <a:br>
              <a:rPr lang="en-US" sz="2800" kern="1200" dirty="0">
                <a:solidFill>
                  <a:srgbClr val="FFFFFF"/>
                </a:solidFill>
              </a:rPr>
            </a:br>
            <a:br>
              <a:rPr lang="en-US" sz="2800" kern="1200" dirty="0">
                <a:solidFill>
                  <a:srgbClr val="FFFFFF"/>
                </a:solidFill>
              </a:rPr>
            </a:br>
            <a:r>
              <a:rPr lang="en-US" sz="2800" kern="1200" dirty="0">
                <a:solidFill>
                  <a:srgbClr val="FFFFFF"/>
                </a:solidFill>
              </a:rPr>
              <a:t>He is thus a fierce critic of “Originalists” who argue that the Constitution should be interpreted only within the parameters of the time when it was written.</a:t>
            </a:r>
            <a:br>
              <a:rPr lang="en-US" sz="2800" kern="1200" dirty="0">
                <a:solidFill>
                  <a:srgbClr val="FFFFFF"/>
                </a:solidFill>
              </a:rPr>
            </a:br>
            <a:br>
              <a:rPr lang="en-US" sz="2800" kern="1200" dirty="0">
                <a:solidFill>
                  <a:srgbClr val="FFFFFF"/>
                </a:solidFill>
              </a:rPr>
            </a:br>
            <a:r>
              <a:rPr lang="en-US" sz="2800" dirty="0">
                <a:solidFill>
                  <a:srgbClr val="FFFFFF"/>
                </a:solidFill>
              </a:rPr>
              <a:t>H</a:t>
            </a:r>
            <a:r>
              <a:rPr lang="en-US" sz="2800" kern="1200" dirty="0">
                <a:solidFill>
                  <a:srgbClr val="FFFFFF"/>
                </a:solidFill>
              </a:rPr>
              <a:t>is tone is loud and filled with outrage, but </a:t>
            </a:r>
            <a:r>
              <a:rPr lang="en-US" sz="2800" kern="1200" dirty="0" err="1">
                <a:solidFill>
                  <a:srgbClr val="FFFFFF"/>
                </a:solidFill>
              </a:rPr>
              <a:t>Mystal</a:t>
            </a:r>
            <a:r>
              <a:rPr lang="en-US" sz="2800" kern="1200" dirty="0">
                <a:solidFill>
                  <a:srgbClr val="FFFFFF"/>
                </a:solidFill>
              </a:rPr>
              <a:t> like Merton, aims to salvage and honor the Constitution as an evolving document representing the best possible aspects of the American character.</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4866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6B2449-FF07-47FC-AA19-DB68D98F3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83532" y="590062"/>
            <a:ext cx="4010449" cy="2838938"/>
          </a:xfrm>
        </p:spPr>
        <p:txBody>
          <a:bodyPr vert="horz" lIns="91440" tIns="45720" rIns="91440" bIns="45720" rtlCol="0" anchor="b">
            <a:normAutofit/>
          </a:bodyPr>
          <a:lstStyle/>
          <a:p>
            <a:pPr algn="l">
              <a:lnSpc>
                <a:spcPct val="90000"/>
              </a:lnSpc>
            </a:pPr>
            <a:br>
              <a:rPr lang="en-US" sz="3100" kern="1200">
                <a:solidFill>
                  <a:srgbClr val="FFFFFF"/>
                </a:solidFill>
                <a:latin typeface="+mj-lt"/>
                <a:ea typeface="+mj-ea"/>
                <a:cs typeface="+mj-cs"/>
              </a:rPr>
            </a:br>
            <a:r>
              <a:rPr lang="en-US" sz="3100" kern="1200">
                <a:solidFill>
                  <a:srgbClr val="FFFFFF"/>
                </a:solidFill>
                <a:latin typeface="+mj-lt"/>
                <a:ea typeface="+mj-ea"/>
                <a:cs typeface="+mj-cs"/>
              </a:rPr>
              <a:t>Robert K. Merton (1949). “Discrimination and the American Creed”</a:t>
            </a:r>
            <a:br>
              <a:rPr lang="en-US" sz="3100" kern="1200">
                <a:solidFill>
                  <a:srgbClr val="FFFFFF"/>
                </a:solidFill>
                <a:latin typeface="+mj-lt"/>
                <a:ea typeface="+mj-ea"/>
                <a:cs typeface="+mj-cs"/>
              </a:rPr>
            </a:br>
            <a:endParaRPr lang="en-US" sz="3100" kern="1200">
              <a:solidFill>
                <a:srgbClr val="FFFFFF"/>
              </a:solidFill>
              <a:latin typeface="+mj-lt"/>
              <a:ea typeface="+mj-ea"/>
              <a:cs typeface="+mj-cs"/>
            </a:endParaRPr>
          </a:p>
        </p:txBody>
      </p:sp>
      <p:grpSp>
        <p:nvGrpSpPr>
          <p:cNvPr id="25" name="Group 24">
            <a:extLst>
              <a:ext uri="{FF2B5EF4-FFF2-40B4-BE49-F238E27FC236}">
                <a16:creationId xmlns:a16="http://schemas.microsoft.com/office/drawing/2014/main" id="{C6052961-5ADC-4465-9B95-E6D4A490D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0275" y="1606411"/>
            <a:ext cx="349094" cy="581432"/>
            <a:chOff x="653696" y="1606411"/>
            <a:chExt cx="465456" cy="581432"/>
          </a:xfrm>
          <a:solidFill>
            <a:srgbClr val="FFFFFF"/>
          </a:solidFill>
        </p:grpSpPr>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3" name="Picture 2" descr="https://upload.wikimedia.org/wikipedia/en/thumb/0/08/Robert_K_Merton.jpg/220px-Robert_K_Merton.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3859" y="2286000"/>
            <a:ext cx="2998187" cy="421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455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nalogue clock">
            <a:extLst>
              <a:ext uri="{FF2B5EF4-FFF2-40B4-BE49-F238E27FC236}">
                <a16:creationId xmlns:a16="http://schemas.microsoft.com/office/drawing/2014/main" id="{F4D67D84-E181-3F3D-A226-4836D5D4EB5C}"/>
              </a:ext>
            </a:extLst>
          </p:cNvPr>
          <p:cNvPicPr>
            <a:picLocks noChangeAspect="1"/>
          </p:cNvPicPr>
          <p:nvPr/>
        </p:nvPicPr>
        <p:blipFill rotWithShape="1">
          <a:blip r:embed="rId2">
            <a:duotone>
              <a:schemeClr val="accent1">
                <a:shade val="45000"/>
                <a:satMod val="135000"/>
              </a:schemeClr>
              <a:prstClr val="white"/>
            </a:duotone>
            <a:alphaModFix amt="35000"/>
          </a:blip>
          <a:srcRect l="11000" r="-1" b="-1"/>
          <a:stretch/>
        </p:blipFill>
        <p:spPr>
          <a:xfrm>
            <a:off x="20" y="10"/>
            <a:ext cx="9143980" cy="6857989"/>
          </a:xfrm>
          <a:prstGeom prst="rect">
            <a:avLst/>
          </a:prstGeom>
        </p:spPr>
      </p:pic>
      <p:sp>
        <p:nvSpPr>
          <p:cNvPr id="2" name="Title 1">
            <a:extLst>
              <a:ext uri="{FF2B5EF4-FFF2-40B4-BE49-F238E27FC236}">
                <a16:creationId xmlns:a16="http://schemas.microsoft.com/office/drawing/2014/main" id="{05C2F572-EFB9-9F35-6E32-4318217318B9}"/>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a:lnSpc>
                <a:spcPct val="90000"/>
              </a:lnSpc>
            </a:pP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br>
              <a:rPr lang="en-US" sz="2800" dirty="0">
                <a:solidFill>
                  <a:srgbClr val="FFFFFF"/>
                </a:solidFill>
              </a:rPr>
            </a:br>
            <a:r>
              <a:rPr lang="en-US" sz="2800" dirty="0">
                <a:solidFill>
                  <a:srgbClr val="FFFFFF"/>
                </a:solidFill>
              </a:rPr>
              <a:t>THE END</a:t>
            </a:r>
            <a:br>
              <a:rPr lang="en-US" sz="2800" dirty="0">
                <a:solidFill>
                  <a:srgbClr val="FFFFFF"/>
                </a:solidFill>
              </a:rPr>
            </a:br>
            <a:br>
              <a:rPr lang="en-US" sz="2800" dirty="0">
                <a:solidFill>
                  <a:srgbClr val="FFFFFF"/>
                </a:solidFill>
              </a:rPr>
            </a:br>
            <a:r>
              <a:rPr lang="en-US" sz="2800" dirty="0">
                <a:solidFill>
                  <a:srgbClr val="FFFFFF"/>
                </a:solidFill>
              </a:rPr>
              <a:t>(FOR THE TIME BEING)</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344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914401" y="583345"/>
            <a:ext cx="7366189" cy="4164820"/>
          </a:xfrm>
        </p:spPr>
        <p:txBody>
          <a:bodyPr vert="horz" lIns="91440" tIns="45720" rIns="91440" bIns="45720" rtlCol="0" anchor="t">
            <a:normAutofit fontScale="90000"/>
          </a:bodyPr>
          <a:lstStyle/>
          <a:p>
            <a:pPr algn="l">
              <a:lnSpc>
                <a:spcPct val="90000"/>
              </a:lnSpc>
            </a:pPr>
            <a:br>
              <a:rPr lang="en-US" sz="3100" kern="1200" dirty="0">
                <a:solidFill>
                  <a:srgbClr val="FFFFFF"/>
                </a:solidFill>
                <a:latin typeface="+mj-lt"/>
                <a:ea typeface="+mj-ea"/>
                <a:cs typeface="+mj-cs"/>
              </a:rPr>
            </a:br>
            <a:br>
              <a:rPr lang="en-US" sz="3100" dirty="0">
                <a:solidFill>
                  <a:srgbClr val="FFFFFF"/>
                </a:solidFill>
              </a:rPr>
            </a:br>
            <a:r>
              <a:rPr lang="en-US" sz="3100" kern="1200" dirty="0">
                <a:solidFill>
                  <a:srgbClr val="FFFFFF"/>
                </a:solidFill>
                <a:latin typeface="+mj-lt"/>
                <a:ea typeface="+mj-ea"/>
                <a:cs typeface="+mj-cs"/>
              </a:rPr>
              <a:t>This celebrated paper, first published in </a:t>
            </a:r>
            <a:r>
              <a:rPr lang="en-US" sz="3100" b="1" kern="1200" dirty="0">
                <a:solidFill>
                  <a:srgbClr val="FFC000"/>
                </a:solidFill>
                <a:latin typeface="+mj-lt"/>
                <a:ea typeface="+mj-ea"/>
                <a:cs typeface="+mj-cs"/>
              </a:rPr>
              <a:t>1948,</a:t>
            </a:r>
            <a:r>
              <a:rPr lang="en-US" sz="3100" kern="1200" dirty="0">
                <a:solidFill>
                  <a:srgbClr val="FFFFFF"/>
                </a:solidFill>
                <a:latin typeface="+mj-lt"/>
                <a:ea typeface="+mj-ea"/>
                <a:cs typeface="+mj-cs"/>
              </a:rPr>
              <a:t> illustrates a way to organize knowledge and “do” science through logical reasoning and the application of rigorous methodologies.</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 Merton notes a difference between research with direct implications for social problems and research that is remote from these problems.</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Of equal importance is his distinction between norms/values and behavior.</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3728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67505DC-A40A-86B3-5E3B-F8147C667436}"/>
              </a:ext>
            </a:extLst>
          </p:cNvPr>
          <p:cNvSpPr>
            <a:spLocks noGrp="1"/>
          </p:cNvSpPr>
          <p:nvPr>
            <p:ph type="title"/>
          </p:nvPr>
        </p:nvSpPr>
        <p:spPr>
          <a:xfrm>
            <a:off x="1512638" y="590062"/>
            <a:ext cx="5726362" cy="2838938"/>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But Merton was not the first to note that discrepancy.  It was Harriet Martineau, a follower of  Auguste Comte who first drew attention to that distinction.</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Error">
            <a:extLst>
              <a:ext uri="{FF2B5EF4-FFF2-40B4-BE49-F238E27FC236}">
                <a16:creationId xmlns:a16="http://schemas.microsoft.com/office/drawing/2014/main" id="{B8F99A0B-3FA5-09F2-0316-7CE65B8447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3976" y="3496322"/>
            <a:ext cx="3028968" cy="3028968"/>
          </a:xfrm>
          <a:prstGeom prst="rect">
            <a:avLst/>
          </a:prstGeom>
        </p:spPr>
      </p:pic>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576" y="229592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2138" y="275600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502" y="6344837"/>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5071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83532" y="590062"/>
            <a:ext cx="4836268" cy="2838938"/>
          </a:xfrm>
        </p:spPr>
        <p:txBody>
          <a:bodyPr vert="horz" lIns="91440" tIns="45720" rIns="91440" bIns="45720" rtlCol="0" anchor="b">
            <a:normAutofit/>
          </a:bodyPr>
          <a:lstStyle/>
          <a:p>
            <a:pPr algn="l">
              <a:lnSpc>
                <a:spcPct val="90000"/>
              </a:lnSpc>
            </a:pPr>
            <a:br>
              <a:rPr lang="en-US" sz="3800" kern="1200" dirty="0">
                <a:solidFill>
                  <a:srgbClr val="FFFFFF"/>
                </a:solidFill>
                <a:latin typeface="+mj-lt"/>
                <a:ea typeface="+mj-ea"/>
                <a:cs typeface="+mj-cs"/>
              </a:rPr>
            </a:br>
            <a:r>
              <a:rPr lang="en-US" sz="3800" kern="1200" dirty="0">
                <a:solidFill>
                  <a:srgbClr val="FFFFFF"/>
                </a:solidFill>
                <a:latin typeface="+mj-lt"/>
                <a:ea typeface="+mj-ea"/>
                <a:cs typeface="+mj-cs"/>
              </a:rPr>
              <a:t>Harriet Martineau: </a:t>
            </a:r>
            <a:r>
              <a:rPr lang="en-US" sz="3800" i="1" kern="1200" dirty="0">
                <a:solidFill>
                  <a:srgbClr val="FFFFFF"/>
                </a:solidFill>
                <a:latin typeface="+mj-lt"/>
                <a:ea typeface="+mj-ea"/>
                <a:cs typeface="+mj-cs"/>
              </a:rPr>
              <a:t>How to Observe Morals and Manners </a:t>
            </a:r>
            <a:r>
              <a:rPr lang="en-US" sz="3800" kern="1200" dirty="0">
                <a:solidFill>
                  <a:srgbClr val="FFFFFF"/>
                </a:solidFill>
                <a:latin typeface="+mj-lt"/>
                <a:ea typeface="+mj-ea"/>
                <a:cs typeface="+mj-cs"/>
              </a:rPr>
              <a:t>(1838)</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7640" y="2953197"/>
            <a:ext cx="2419137" cy="3359913"/>
          </a:xfrm>
          <a:prstGeom prst="rect">
            <a:avLst/>
          </a:prstGeom>
        </p:spPr>
      </p:pic>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576" y="229592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2138" y="275600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502" y="6344837"/>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775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8EB756-1994-2934-E7B7-427A5FCC092E}"/>
              </a:ext>
            </a:extLst>
          </p:cNvPr>
          <p:cNvSpPr>
            <a:spLocks noGrp="1"/>
          </p:cNvSpPr>
          <p:nvPr>
            <p:ph type="title"/>
          </p:nvPr>
        </p:nvSpPr>
        <p:spPr>
          <a:xfrm>
            <a:off x="983042" y="583345"/>
            <a:ext cx="7297548"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100" kern="1200" dirty="0">
                <a:solidFill>
                  <a:srgbClr val="FFFFFF"/>
                </a:solidFill>
                <a:latin typeface="+mj-lt"/>
                <a:ea typeface="+mj-ea"/>
                <a:cs typeface="+mj-cs"/>
              </a:rPr>
              <a:t>Merton first considers our nation’s foundational creed set forth in the Declaration of Independence, the preamble of the Constitution, and the Bill of Rights.</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2800" dirty="0"/>
              <a:t>He discards simplistic interpretations, noting that the American creed does NOT proclaim universal equality of innate intellectual or physical endowment.</a:t>
            </a:r>
            <a:br>
              <a:rPr lang="en-US" sz="2800" dirty="0"/>
            </a:br>
            <a:r>
              <a:rPr lang="en-US" sz="2800" dirty="0"/>
              <a:t> </a:t>
            </a:r>
            <a:br>
              <a:rPr lang="en-US" sz="2800" dirty="0"/>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He </a:t>
            </a:r>
            <a:r>
              <a:rPr lang="en-US" sz="3100" dirty="0">
                <a:solidFill>
                  <a:srgbClr val="FFFFFF"/>
                </a:solidFill>
              </a:rPr>
              <a:t>further </a:t>
            </a:r>
            <a:r>
              <a:rPr lang="en-US" sz="3100" kern="1200" dirty="0">
                <a:solidFill>
                  <a:srgbClr val="FFFFFF"/>
                </a:solidFill>
                <a:latin typeface="+mj-lt"/>
                <a:ea typeface="+mj-ea"/>
                <a:cs typeface="+mj-cs"/>
              </a:rPr>
              <a:t>notes the gap between the national creed and conduct</a:t>
            </a:r>
            <a:r>
              <a:rPr lang="en-US" sz="3100" dirty="0">
                <a:solidFill>
                  <a:srgbClr val="FFFFFF"/>
                </a:solidFill>
              </a:rPr>
              <a:t>.  He </a:t>
            </a:r>
            <a:r>
              <a:rPr lang="en-US" sz="3100" kern="1200" dirty="0">
                <a:solidFill>
                  <a:srgbClr val="FFFFFF"/>
                </a:solidFill>
                <a:latin typeface="+mj-lt"/>
                <a:ea typeface="+mj-ea"/>
                <a:cs typeface="+mj-cs"/>
              </a:rPr>
              <a:t>observes that the gap is not just about ideals versus practices or true belief versus hypocrisy.</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769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FCE6043-856F-D270-4808-E3379A4EC9B6}"/>
              </a:ext>
            </a:extLst>
          </p:cNvPr>
          <p:cNvSpPr>
            <a:spLocks noGrp="1"/>
          </p:cNvSpPr>
          <p:nvPr>
            <p:ph type="title"/>
          </p:nvPr>
        </p:nvSpPr>
        <p:spPr>
          <a:xfrm>
            <a:off x="746154" y="2271449"/>
            <a:ext cx="4760939" cy="3670098"/>
          </a:xfrm>
        </p:spPr>
        <p:txBody>
          <a:bodyPr vert="horz" lIns="91440" tIns="45720" rIns="91440" bIns="45720" rtlCol="0" anchor="b">
            <a:normAutofit/>
          </a:bodyPr>
          <a:lstStyle/>
          <a:p>
            <a:pPr algn="l">
              <a:lnSpc>
                <a:spcPct val="90000"/>
              </a:lnSpc>
            </a:pPr>
            <a:br>
              <a:rPr lang="en-US" sz="4200" kern="1200" dirty="0">
                <a:solidFill>
                  <a:srgbClr val="FFFFFF"/>
                </a:solidFill>
                <a:latin typeface="+mj-lt"/>
                <a:ea typeface="+mj-ea"/>
                <a:cs typeface="+mj-cs"/>
              </a:rPr>
            </a:br>
            <a:br>
              <a:rPr lang="en-US" sz="4200" kern="1200" dirty="0">
                <a:solidFill>
                  <a:srgbClr val="FFFFFF"/>
                </a:solidFill>
                <a:latin typeface="+mj-lt"/>
                <a:ea typeface="+mj-ea"/>
                <a:cs typeface="+mj-cs"/>
              </a:rPr>
            </a:br>
            <a:br>
              <a:rPr lang="en-US" sz="4200" kern="1200" dirty="0">
                <a:solidFill>
                  <a:srgbClr val="FFFFFF"/>
                </a:solidFill>
                <a:latin typeface="+mj-lt"/>
                <a:ea typeface="+mj-ea"/>
                <a:cs typeface="+mj-cs"/>
              </a:rPr>
            </a:br>
            <a:r>
              <a:rPr lang="en-US" sz="4200" kern="1200" dirty="0">
                <a:solidFill>
                  <a:srgbClr val="FFFFFF"/>
                </a:solidFill>
                <a:latin typeface="+mj-lt"/>
                <a:ea typeface="+mj-ea"/>
                <a:cs typeface="+mj-cs"/>
              </a:rPr>
              <a:t>Here are two fragments of the national creed:</a:t>
            </a: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755" y="122578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1141" y="168586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0971" y="2175690"/>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18409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FA5917A-2998-0887-857F-F7374FA6942D}"/>
              </a:ext>
            </a:extLst>
          </p:cNvPr>
          <p:cNvSpPr>
            <a:spLocks noGrp="1"/>
          </p:cNvSpPr>
          <p:nvPr>
            <p:ph type="title"/>
          </p:nvPr>
        </p:nvSpPr>
        <p:spPr>
          <a:xfrm>
            <a:off x="1523999" y="417403"/>
            <a:ext cx="6891577" cy="3441319"/>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br>
              <a:rPr lang="en-US" sz="2800" dirty="0">
                <a:solidFill>
                  <a:srgbClr val="FFFFFF"/>
                </a:solidFill>
              </a:rPr>
            </a:br>
            <a:br>
              <a:rPr lang="en-US" sz="2800" dirty="0">
                <a:solidFill>
                  <a:srgbClr val="FFFFFF"/>
                </a:solidFill>
              </a:rPr>
            </a:br>
            <a:br>
              <a:rPr lang="en-US" sz="2700" dirty="0">
                <a:solidFill>
                  <a:srgbClr val="FFFFFF"/>
                </a:solidFill>
              </a:rPr>
            </a:br>
            <a:r>
              <a:rPr lang="en-US" sz="2700" kern="1200" dirty="0">
                <a:solidFill>
                  <a:srgbClr val="FFFFFF"/>
                </a:solidFill>
              </a:rPr>
              <a:t>“We the People of the United States, in Order to form a more perfect Union, establish justice, insure domestic Tranquility, provide for the common defense, promote the general Welfare, and secure the Blessings of Liberty to ourselves and our Posterity do ordain and establish this Constitution for the United States of America.”</a:t>
            </a:r>
            <a:br>
              <a:rPr lang="en-US" sz="2700" kern="1200" dirty="0">
                <a:solidFill>
                  <a:srgbClr val="FFFFFF"/>
                </a:solidFill>
              </a:rPr>
            </a:br>
            <a:br>
              <a:rPr lang="en-US" sz="1200" kern="1200" dirty="0">
                <a:solidFill>
                  <a:srgbClr val="FFFFFF"/>
                </a:solidFill>
                <a:latin typeface="+mj-lt"/>
                <a:ea typeface="+mj-ea"/>
                <a:cs typeface="+mj-cs"/>
              </a:rPr>
            </a:br>
            <a:r>
              <a:rPr lang="en-US" sz="1200" kern="1200" dirty="0">
                <a:solidFill>
                  <a:srgbClr val="FFFFFF"/>
                </a:solidFill>
                <a:latin typeface="+mj-lt"/>
                <a:ea typeface="+mj-ea"/>
                <a:cs typeface="+mj-cs"/>
              </a:rPr>
              <a:t>                                                                                                  —  </a:t>
            </a:r>
            <a:r>
              <a:rPr lang="en-US" sz="1800" kern="1200" dirty="0">
                <a:solidFill>
                  <a:srgbClr val="FFFFFF"/>
                </a:solidFill>
                <a:latin typeface="+mj-lt"/>
                <a:ea typeface="+mj-ea"/>
                <a:cs typeface="+mj-cs"/>
              </a:rPr>
              <a:t>Preamble to the Constitution, 1787</a:t>
            </a:r>
            <a:br>
              <a:rPr lang="en-US" sz="1200" kern="1200" dirty="0">
                <a:solidFill>
                  <a:srgbClr val="FFFFFF"/>
                </a:solidFill>
                <a:latin typeface="+mj-lt"/>
                <a:ea typeface="+mj-ea"/>
                <a:cs typeface="+mj-cs"/>
              </a:rPr>
            </a:br>
            <a:endParaRPr lang="en-US" sz="12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Scales of Justice">
            <a:extLst>
              <a:ext uri="{FF2B5EF4-FFF2-40B4-BE49-F238E27FC236}">
                <a16:creationId xmlns:a16="http://schemas.microsoft.com/office/drawing/2014/main" id="{8059FC00-B6D9-15B7-04A9-E0DF05CCB0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3200" y="4158837"/>
            <a:ext cx="2399049" cy="2399049"/>
          </a:xfrm>
          <a:prstGeom prst="rect">
            <a:avLst/>
          </a:prstGeom>
        </p:spPr>
      </p:pic>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576" y="2295928"/>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2138" y="2756007"/>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502" y="6344837"/>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36070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5173</TotalTime>
  <Words>1764</Words>
  <Application>Microsoft Office PowerPoint</Application>
  <PresentationFormat>On-screen Show (4:3)</PresentationFormat>
  <Paragraphs>36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    SYSTEMIC RACISM:  MYTHS AND REALITIES SOC 373  Patricia Fernández-Kelly Princeton University Department of Sociology</vt:lpstr>
      <vt:lpstr>  Defining Systemic Racism.  Systemic racism designates persistent racial inequalities resulting from the operation of entrenched social, economic, and political orders across time and space.    By contrast to prejudice or bigotry, which materialize in personal attitudes and beliefs, systemic racism is embedded in laws, policies, and practices that antecede individuals.      Examples include residential segregation, unfair lending practices, barriers to home ownership, processes resulting in the differential accumulation of wealth, schools’ dependence on property taxes, voter suppression policies, etc.</vt:lpstr>
      <vt:lpstr> Robert K. Merton (1949). “Discrimination and the American Creed” </vt:lpstr>
      <vt:lpstr>  This celebrated paper, first published in 1948, illustrates a way to organize knowledge and “do” science through logical reasoning and the application of rigorous methodologies.   Merton notes a difference between research with direct implications for social problems and research that is remote from these problems.  Of equal importance is his distinction between norms/values and behavior.   </vt:lpstr>
      <vt:lpstr>           But Merton was not the first to note that discrepancy.  It was Harriet Martineau, a follower of  Auguste Comte who first drew attention to that distinction.</vt:lpstr>
      <vt:lpstr> Harriet Martineau: How to Observe Morals and Manners (1838)</vt:lpstr>
      <vt:lpstr>  Merton first considers our nation’s foundational creed set forth in the Declaration of Independence, the preamble of the Constitution, and the Bill of Rights.  He discards simplistic interpretations, noting that the American creed does NOT proclaim universal equality of innate intellectual or physical endowment.    He further notes the gap between the national creed and conduct.  He observes that the gap is not just about ideals versus practices or true belief versus hypocrisy. </vt:lpstr>
      <vt:lpstr>   Here are two fragments of the national creed:</vt:lpstr>
      <vt:lpstr>         “We the People of the United States, in Order to form a more perfect Union, establish justice, insure domestic Tranquility, provide for the common defense, promote the general Welfare, and secure the Blessings of Liberty to ourselves and our Posterity do ordain and establish this Constitution for the United States of America.”                                                                                                    —  Preamble to the Constitution, 1787 </vt:lpstr>
      <vt:lpstr>“We hold these truths to be self-evident, that all men are created equal, that they are endowed by their Creator with certain unalienable Rights, that among these are Life, Liberty and the pursuit of Happiness . . .”    —Declaration of Independence, 1776</vt:lpstr>
      <vt:lpstr>       Merton is clearly thinking about the gulf between ideals such as those inscribed in our master narrative and phenomena like slavery and Jim Crow laws. </vt:lpstr>
      <vt:lpstr>     It’s not equality of individual endowments that the creed affirms but:  “the indefeasible principle of the human right to full equity: the right to equitable access to justice, freedom, and opportunity, irrespective of race or religion or ethnic origin. . . dignity of the individual irrespective of group membership.  And it goes on to say that although individuals differ in innate endowment, they do so as individuals, not by virtue of their group memberships.”   </vt:lpstr>
      <vt:lpstr>      The creed is NOT a fixed and static cultural constant, unmodified in the course of time. . . It is, moreover, unevenly distributed throughout the society.</vt:lpstr>
      <vt:lpstr>               Nor does the creed exert the same measure of control over behavior in diverse times and places.  Insofar as it is a “sacred” part of American culture . . . it is largely immune to direct attack    THE CREED, THOUGH INVULNERABLE TO DIRECT ATTACK, IS NOT BINDING ON PRACTICE.   </vt:lpstr>
      <vt:lpstr>           The relationship, however, is not between two variables (ideals and individual behaviors) but between three variables:  The cultural creed honored by tradition and partly enacted into law,   The beliefs and attitudes of individuals regarding the principles of the creed, and  The actual practices of individuals with reference to it</vt:lpstr>
      <vt:lpstr>       In other words, for analytical purposes, Merton is unpacking the phenomenon of discrimination into three distinct variables that may combine in various ways.</vt:lpstr>
      <vt:lpstr> </vt:lpstr>
      <vt:lpstr>                 Merton’s Typology:   Type I: The Unprejudiced Non-Discriminator or All-Weather Liberal - The individual who adheres to the creed in both belief and practice.  Type II: The Unprejudiced Discriminator or Fair-Weather Liberal. An expedient individual who supports discriminatory practices in the interest of profit, even though such behavior may contradict his beliefs in the American creed.   Type III: The Prejudiced Non-Discriminator or Fair-Weather Illiberal The prejudiced individual who, in a liberal environment, reluctantly conforms to the creed in practice (but not in belief) out of fear of sanctions and repercussions.  Type IV: The Prejudiced Discriminator or All-Weather Illiberal The prejudiced individual who holds discriminatory beliefs  in all circumstances, even in the face of sanctions and repercussions.   </vt:lpstr>
      <vt:lpstr>        As a template for analysis, that typology has critical consequences for theory (as a necessary part of science) but also for social policy.  You are welcome, SPIA students.</vt:lpstr>
      <vt:lpstr>                Why?  Because the typology identifies social sectors more or less susceptible to behavioral modification through changes in the rewards/incentives system.  Type I: The Unprejudiced Non-Discriminator is (in this schema) a potent group advancing the correspondence between the national creed and actual conduct.  Type IV: The Prejudiced Illiberal represents the group most resistant to change.   </vt:lpstr>
      <vt:lpstr>      On the other hand,  Types II and III: The Unprejudiced Discriminator and the Prejudiced Non-Discriminator are of greatest interest to policy because of their higher propensity towards behavioral modification in correspondence to changes in the incentives system.</vt:lpstr>
      <vt:lpstr>        That was the intent and the effect of Affirmative Action Programs!    (Before they were recently dismantled by the Supremes)</vt:lpstr>
      <vt:lpstr>    With his ideas, Merton was anticipating measures to combat systemic racism in the 1940s!  And he was doing that through logical reasoning and the application of scientific approaches.  (Loud applause)</vt:lpstr>
      <vt:lpstr>Yet Merton also lavishes criticism upon “all weather liberals.”  Fallacy of group soliloquies. Ethnic liberals are busily engaged in talking to themselves.   Fallacy of unanimity. Continued association with like-minded individuals tends to produce the illusion that a large measure of consensus has been achieved in the community at large.   Fallacy of privatized solutions to the problem. He essays a private solution to a social problem.   Such fallacies invite social inaction. </vt:lpstr>
      <vt:lpstr>       Liberals (as well as conservatives) often fail to recognize that privatized solutions cannot be the solution for problems that are essentially social in nature.</vt:lpstr>
      <vt:lpstr>Take Home Points:  1. A primary function of sociology is to account for the determinants and consequences of diverse forms of social behavior.  2. The “creed” does not exert the same level of control over all groups.  3.  Attitudes and overt behavior vary independently.  4. PREJUDICIAL ATTITUDES DO NOT HAVE TO RESULT IN DISCRIMINATORY BEHAVIOR.</vt:lpstr>
      <vt:lpstr>        Elie Mystal (2022).  Allow me to Retort: A Black guy’s Guide to the Constitution.  </vt:lpstr>
      <vt:lpstr>Mystal is the Justice correspondent for The Nation and, in my estimation, one of the most brilliant and piercing voices commenting on our legal system.  He notes something that should not be controversial: the crafters of the constitution owned enslaved people.  (Anyone disputing that fact?)  </vt:lpstr>
      <vt:lpstr>As a result, Mystal argues, the U.S. Constitution would be useless, were it not for the Bill of Rights, that is without the Reconstruction Amendments.  He is thus a fierce critic of “Originalists” who argue that the Constitution should be interpreted only within the parameters of the time when it was written.  His tone is loud and filled with outrage, but Mystal like Merton, aims to salvage and honor the Constitution as an evolving document representing the best possible aspects of the American character.</vt:lpstr>
      <vt:lpstr>       THE END  (FOR THE TIME BEING)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SOCIOLOGY: The City and Social Change in the Americas SOC 210</dc:title>
  <dc:creator>Patricia Fernandez-Kelly</dc:creator>
  <cp:lastModifiedBy>Patricia Fernández-Kelly</cp:lastModifiedBy>
  <cp:revision>39</cp:revision>
  <dcterms:created xsi:type="dcterms:W3CDTF">2015-09-16T10:30:37Z</dcterms:created>
  <dcterms:modified xsi:type="dcterms:W3CDTF">2025-09-04T12:22:20Z</dcterms:modified>
</cp:coreProperties>
</file>