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1"/>
  </p:notesMasterIdLst>
  <p:handoutMasterIdLst>
    <p:handoutMasterId r:id="rId22"/>
  </p:handoutMasterIdLst>
  <p:sldIdLst>
    <p:sldId id="392" r:id="rId2"/>
    <p:sldId id="391" r:id="rId3"/>
    <p:sldId id="393" r:id="rId4"/>
    <p:sldId id="394" r:id="rId5"/>
    <p:sldId id="395" r:id="rId6"/>
    <p:sldId id="396" r:id="rId7"/>
    <p:sldId id="397" r:id="rId8"/>
    <p:sldId id="398" r:id="rId9"/>
    <p:sldId id="365" r:id="rId10"/>
    <p:sldId id="386" r:id="rId11"/>
    <p:sldId id="387" r:id="rId12"/>
    <p:sldId id="362" r:id="rId13"/>
    <p:sldId id="381" r:id="rId14"/>
    <p:sldId id="382" r:id="rId15"/>
    <p:sldId id="383" r:id="rId16"/>
    <p:sldId id="380" r:id="rId17"/>
    <p:sldId id="384" r:id="rId18"/>
    <p:sldId id="388" r:id="rId19"/>
    <p:sldId id="389" r:id="rId2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80" autoAdjust="0"/>
    <p:restoredTop sz="72161" autoAdjust="0"/>
  </p:normalViewPr>
  <p:slideViewPr>
    <p:cSldViewPr snapToGrid="0" snapToObjects="1">
      <p:cViewPr varScale="1">
        <p:scale>
          <a:sx n="79" d="100"/>
          <a:sy n="79" d="100"/>
        </p:scale>
        <p:origin x="1032"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65" d="100"/>
          <a:sy n="65" d="100"/>
        </p:scale>
        <p:origin x="239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1/21/2023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McMullen/Matthews/Parsons, Programming with Python, 1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dio/Video Embedde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
        <p:nvSpPr>
          <p:cNvPr id="4" name="Media Placeholder 3">
            <a:extLst>
              <a:ext uri="{FF2B5EF4-FFF2-40B4-BE49-F238E27FC236}">
                <a16:creationId xmlns:a16="http://schemas.microsoft.com/office/drawing/2014/main" id="{03015E1C-DFA4-4FD8-8364-EF8871E55EBF}"/>
              </a:ext>
            </a:extLst>
          </p:cNvPr>
          <p:cNvSpPr>
            <a:spLocks noGrp="1"/>
          </p:cNvSpPr>
          <p:nvPr>
            <p:ph type="media" sz="quarter" idx="12"/>
          </p:nvPr>
        </p:nvSpPr>
        <p:spPr>
          <a:xfrm>
            <a:off x="838200" y="1530350"/>
            <a:ext cx="6297613" cy="4373563"/>
          </a:xfrm>
        </p:spPr>
        <p:txBody>
          <a:bodyPr/>
          <a:lstStyle/>
          <a:p>
            <a:endParaRPr lang="en-US"/>
          </a:p>
        </p:txBody>
      </p:sp>
    </p:spTree>
    <p:extLst>
      <p:ext uri="{BB962C8B-B14F-4D97-AF65-F5344CB8AC3E}">
        <p14:creationId xmlns:p14="http://schemas.microsoft.com/office/powerpoint/2010/main" val="22856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54CF366C-AFEC-4782-95B2-DC2FFC0F7116}"/>
              </a:ext>
            </a:extLst>
          </p:cNvPr>
          <p:cNvPicPr>
            <a:picLocks noChangeAspect="1"/>
          </p:cNvPicPr>
          <p:nvPr userDrawn="1"/>
        </p:nvPicPr>
        <p:blipFill>
          <a:blip r:embed="rId4"/>
          <a:stretch>
            <a:fillRect/>
          </a:stretch>
        </p:blipFill>
        <p:spPr>
          <a:xfrm>
            <a:off x="325054" y="337909"/>
            <a:ext cx="3346994" cy="4316342"/>
          </a:xfrm>
          <a:prstGeom prst="rect">
            <a:avLst/>
          </a:prstGeom>
        </p:spPr>
      </p:pic>
      <p:sp>
        <p:nvSpPr>
          <p:cNvPr id="7" name="TextBox 6">
            <a:extLst>
              <a:ext uri="{FF2B5EF4-FFF2-40B4-BE49-F238E27FC236}">
                <a16:creationId xmlns:a16="http://schemas.microsoft.com/office/drawing/2014/main" id="{9F46C568-7FDE-4316-92D1-EDE49418CC13}"/>
              </a:ext>
            </a:extLst>
          </p:cNvPr>
          <p:cNvSpPr txBox="1"/>
          <p:nvPr userDrawn="1"/>
        </p:nvSpPr>
        <p:spPr>
          <a:xfrm>
            <a:off x="3996909" y="3190012"/>
            <a:ext cx="6402683" cy="538609"/>
          </a:xfrm>
          <a:prstGeom prst="rect">
            <a:avLst/>
          </a:prstGeom>
          <a:noFill/>
          <a:effectLst/>
        </p:spPr>
        <p:txBody>
          <a:bodyPr wrap="square" lIns="0" tIns="0" rIns="0" rtlCol="0" anchor="b">
            <a:spAutoFit/>
          </a:bodyPr>
          <a:lstStyle/>
          <a:p>
            <a:r>
              <a:rPr lang="en-US" sz="3200" dirty="0">
                <a:solidFill>
                  <a:schemeClr val="bg1"/>
                </a:solidFill>
                <a:latin typeface="Open Sans" panose="020B0606030504020204" pitchFamily="34" charset="0"/>
                <a:ea typeface="Open Sans" panose="020B0606030504020204" pitchFamily="34" charset="0"/>
                <a:cs typeface="Open Sans" panose="020B0606030504020204" pitchFamily="34" charset="0"/>
              </a:rPr>
              <a:t>Programming with Python</a:t>
            </a:r>
          </a:p>
        </p:txBody>
      </p:sp>
      <p:sp>
        <p:nvSpPr>
          <p:cNvPr id="13" name="TextBox 12">
            <a:extLst>
              <a:ext uri="{FF2B5EF4-FFF2-40B4-BE49-F238E27FC236}">
                <a16:creationId xmlns:a16="http://schemas.microsoft.com/office/drawing/2014/main" id="{462F089D-702E-4C53-9A16-4D7AD075C45E}"/>
              </a:ext>
            </a:extLst>
          </p:cNvPr>
          <p:cNvSpPr txBox="1"/>
          <p:nvPr userDrawn="1"/>
        </p:nvSpPr>
        <p:spPr>
          <a:xfrm>
            <a:off x="2548955" y="6216994"/>
            <a:ext cx="8803908" cy="523220"/>
          </a:xfrm>
          <a:prstGeom prst="rect">
            <a:avLst/>
          </a:prstGeom>
          <a:noFill/>
          <a:effectLst/>
        </p:spPr>
        <p:txBody>
          <a:bodyPr wrap="square">
            <a:spAutoFit/>
          </a:bodyPr>
          <a:lstStyle/>
          <a:p>
            <a:r>
              <a:rPr lang="en-US" sz="1400" dirty="0">
                <a:solidFill>
                  <a:schemeClr val="bg1"/>
                </a:solidFill>
                <a:latin typeface="Arial" panose="020B0604020202020204" pitchFamily="34" charset="0"/>
                <a:cs typeface="Arial" panose="020B0604020202020204" pitchFamily="34" charset="0"/>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5" r:id="rId10"/>
    <p:sldLayoutId id="2147483723" r:id="rId11"/>
    <p:sldLayoutId id="2147483724" r:id="rId12"/>
    <p:sldLayoutId id="2147483713" r:id="rId13"/>
    <p:sldLayoutId id="2147483717" r:id="rId14"/>
  </p:sldLayoutIdLst>
  <p:hf sldNum="0" hd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Layout" Target="../slideLayouts/slideLayout13.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53F4-0CAF-4FAE-B9B6-0D15F9CB3371}"/>
              </a:ext>
            </a:extLst>
          </p:cNvPr>
          <p:cNvSpPr>
            <a:spLocks noGrp="1"/>
          </p:cNvSpPr>
          <p:nvPr>
            <p:ph type="title"/>
          </p:nvPr>
        </p:nvSpPr>
        <p:spPr/>
        <p:txBody>
          <a:bodyPr/>
          <a:lstStyle/>
          <a:p>
            <a:r>
              <a:rPr lang="en-US" dirty="0"/>
              <a:t>Pseudocode</a:t>
            </a:r>
          </a:p>
        </p:txBody>
      </p:sp>
      <p:sp>
        <p:nvSpPr>
          <p:cNvPr id="3" name="Text Placeholder 2">
            <a:extLst>
              <a:ext uri="{FF2B5EF4-FFF2-40B4-BE49-F238E27FC236}">
                <a16:creationId xmlns:a16="http://schemas.microsoft.com/office/drawing/2014/main" id="{02952FDE-980A-426C-B9AB-642BE93C4450}"/>
              </a:ext>
            </a:extLst>
          </p:cNvPr>
          <p:cNvSpPr>
            <a:spLocks noGrp="1"/>
          </p:cNvSpPr>
          <p:nvPr>
            <p:ph type="body" sz="quarter" idx="17"/>
          </p:nvPr>
        </p:nvSpPr>
        <p:spPr/>
        <p:txBody>
          <a:bodyPr/>
          <a:lstStyle/>
          <a:p>
            <a:r>
              <a:rPr lang="en-US" dirty="0"/>
              <a:t>From algorithms to pseudocode</a:t>
            </a:r>
          </a:p>
          <a:p>
            <a:pPr lvl="1"/>
            <a:r>
              <a:rPr lang="en-US" b="1" dirty="0"/>
              <a:t>Pseudocode</a:t>
            </a:r>
            <a:r>
              <a:rPr lang="en-US" dirty="0"/>
              <a:t>: a set of human-readable statements for delineating the steps of an algorithm</a:t>
            </a:r>
          </a:p>
          <a:p>
            <a:pPr lvl="1"/>
            <a:r>
              <a:rPr lang="en-US" dirty="0"/>
              <a:t>Pseudocode is not a program you can run, but provides more detail than an algorithm, easing the transition from idea to program code</a:t>
            </a:r>
          </a:p>
          <a:p>
            <a:pPr lvl="1"/>
            <a:r>
              <a:rPr lang="en-US" dirty="0"/>
              <a:t>Used to help brainstorm before you code</a:t>
            </a:r>
          </a:p>
          <a:p>
            <a:pPr lvl="1"/>
            <a:r>
              <a:rPr lang="en-US" dirty="0"/>
              <a:t>Easy to write and help determine logic of a problem</a:t>
            </a:r>
          </a:p>
          <a:p>
            <a:pPr lvl="1"/>
            <a:r>
              <a:rPr lang="en-US" dirty="0"/>
              <a:t>Non-technical team members can understand</a:t>
            </a:r>
          </a:p>
          <a:p>
            <a:r>
              <a:rPr lang="en-US" dirty="0"/>
              <a:t>Pseudocode guidelines</a:t>
            </a:r>
          </a:p>
          <a:p>
            <a:pPr lvl="1"/>
            <a:r>
              <a:rPr lang="en-US" dirty="0"/>
              <a:t>Some keywords and style conventions are derived from programming languages</a:t>
            </a:r>
          </a:p>
          <a:p>
            <a:pPr lvl="1"/>
            <a:r>
              <a:rPr lang="en-US" dirty="0"/>
              <a:t>In pseudocode, you work with </a:t>
            </a:r>
            <a:r>
              <a:rPr lang="en-US" b="1" dirty="0"/>
              <a:t>variables</a:t>
            </a:r>
            <a:r>
              <a:rPr lang="en-US" dirty="0"/>
              <a:t>, which hold values that might change during program execution, and computations</a:t>
            </a:r>
          </a:p>
        </p:txBody>
      </p:sp>
    </p:spTree>
    <p:extLst>
      <p:ext uri="{BB962C8B-B14F-4D97-AF65-F5344CB8AC3E}">
        <p14:creationId xmlns:p14="http://schemas.microsoft.com/office/powerpoint/2010/main" val="3089796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34A2-4A96-4CC8-A54A-1596C451D07A}"/>
              </a:ext>
            </a:extLst>
          </p:cNvPr>
          <p:cNvSpPr>
            <a:spLocks noGrp="1"/>
          </p:cNvSpPr>
          <p:nvPr>
            <p:ph type="title"/>
          </p:nvPr>
        </p:nvSpPr>
        <p:spPr>
          <a:xfrm>
            <a:off x="838200" y="563012"/>
            <a:ext cx="10515600" cy="672105"/>
          </a:xfrm>
        </p:spPr>
        <p:txBody>
          <a:bodyPr/>
          <a:lstStyle/>
          <a:p>
            <a:r>
              <a:rPr lang="en-US" dirty="0"/>
              <a:t>Pseudocode Example</a:t>
            </a:r>
          </a:p>
        </p:txBody>
      </p:sp>
      <p:pic>
        <p:nvPicPr>
          <p:cNvPr id="5" name="Picture 4">
            <a:extLst>
              <a:ext uri="{FF2B5EF4-FFF2-40B4-BE49-F238E27FC236}">
                <a16:creationId xmlns:a16="http://schemas.microsoft.com/office/drawing/2014/main" id="{2344AD97-B01B-474E-9997-EC6BE1C8B59B}"/>
              </a:ext>
            </a:extLst>
          </p:cNvPr>
          <p:cNvPicPr>
            <a:picLocks noChangeAspect="1"/>
          </p:cNvPicPr>
          <p:nvPr/>
        </p:nvPicPr>
        <p:blipFill>
          <a:blip r:embed="rId2"/>
          <a:stretch>
            <a:fillRect/>
          </a:stretch>
        </p:blipFill>
        <p:spPr>
          <a:xfrm>
            <a:off x="709041" y="1178306"/>
            <a:ext cx="5155311" cy="5105400"/>
          </a:xfrm>
          <a:prstGeom prst="rect">
            <a:avLst/>
          </a:prstGeom>
        </p:spPr>
      </p:pic>
      <p:sp>
        <p:nvSpPr>
          <p:cNvPr id="6" name="Rectangle 1">
            <a:extLst>
              <a:ext uri="{FF2B5EF4-FFF2-40B4-BE49-F238E27FC236}">
                <a16:creationId xmlns:a16="http://schemas.microsoft.com/office/drawing/2014/main" id="{64B95DA1-B992-4D83-ABB7-E95DD9544704}"/>
              </a:ext>
            </a:extLst>
          </p:cNvPr>
          <p:cNvSpPr>
            <a:spLocks noChangeArrowheads="1"/>
          </p:cNvSpPr>
          <p:nvPr/>
        </p:nvSpPr>
        <p:spPr bwMode="auto">
          <a:xfrm>
            <a:off x="0" y="0"/>
            <a:ext cx="12192000" cy="457200"/>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BD4147"/>
                </a:solidFill>
                <a:effectLst/>
                <a:latin typeface="Menlo"/>
              </a:rPr>
              <a:t>NUMERIC nNum1,nNum2</a:t>
            </a:r>
            <a:r>
              <a:rPr kumimoji="0" lang="en-US" altLang="en-US" sz="1200" b="0" i="0" u="none" strike="noStrike" cap="none" normalizeH="0" baseline="0">
                <a:ln>
                  <a:noFill/>
                </a:ln>
                <a:solidFill>
                  <a:srgbClr val="5E5E5E"/>
                </a:solidFill>
                <a:effectLst/>
                <a:latin typeface="Cabin"/>
              </a:rPr>
              <a:t> declares two variables, nNum1 and nNum2, as numeric data types</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26F4647D-D50F-4941-885B-0C551BD4B9AF}"/>
              </a:ext>
            </a:extLst>
          </p:cNvPr>
          <p:cNvPicPr>
            <a:picLocks noChangeAspect="1"/>
          </p:cNvPicPr>
          <p:nvPr/>
        </p:nvPicPr>
        <p:blipFill>
          <a:blip r:embed="rId3"/>
          <a:stretch>
            <a:fillRect/>
          </a:stretch>
        </p:blipFill>
        <p:spPr>
          <a:xfrm>
            <a:off x="5864352" y="1178306"/>
            <a:ext cx="6056186" cy="5105400"/>
          </a:xfrm>
          <a:prstGeom prst="rect">
            <a:avLst/>
          </a:prstGeom>
        </p:spPr>
      </p:pic>
    </p:spTree>
    <p:extLst>
      <p:ext uri="{BB962C8B-B14F-4D97-AF65-F5344CB8AC3E}">
        <p14:creationId xmlns:p14="http://schemas.microsoft.com/office/powerpoint/2010/main" val="1840398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34A2-4A96-4CC8-A54A-1596C451D07A}"/>
              </a:ext>
            </a:extLst>
          </p:cNvPr>
          <p:cNvSpPr>
            <a:spLocks noGrp="1"/>
          </p:cNvSpPr>
          <p:nvPr>
            <p:ph type="title"/>
          </p:nvPr>
        </p:nvSpPr>
        <p:spPr>
          <a:xfrm>
            <a:off x="838200" y="563012"/>
            <a:ext cx="10515600" cy="672105"/>
          </a:xfrm>
        </p:spPr>
        <p:txBody>
          <a:bodyPr/>
          <a:lstStyle/>
          <a:p>
            <a:r>
              <a:rPr lang="en-US" dirty="0"/>
              <a:t>Pseudocode Example</a:t>
            </a:r>
          </a:p>
        </p:txBody>
      </p:sp>
      <p:pic>
        <p:nvPicPr>
          <p:cNvPr id="5" name="Picture 4">
            <a:extLst>
              <a:ext uri="{FF2B5EF4-FFF2-40B4-BE49-F238E27FC236}">
                <a16:creationId xmlns:a16="http://schemas.microsoft.com/office/drawing/2014/main" id="{2344AD97-B01B-474E-9997-EC6BE1C8B59B}"/>
              </a:ext>
            </a:extLst>
          </p:cNvPr>
          <p:cNvPicPr>
            <a:picLocks noChangeAspect="1"/>
          </p:cNvPicPr>
          <p:nvPr/>
        </p:nvPicPr>
        <p:blipFill>
          <a:blip r:embed="rId2"/>
          <a:stretch>
            <a:fillRect/>
          </a:stretch>
        </p:blipFill>
        <p:spPr>
          <a:xfrm>
            <a:off x="709041" y="1235117"/>
            <a:ext cx="5069967" cy="5048589"/>
          </a:xfrm>
          <a:prstGeom prst="rect">
            <a:avLst/>
          </a:prstGeom>
        </p:spPr>
      </p:pic>
      <p:sp>
        <p:nvSpPr>
          <p:cNvPr id="6" name="Rectangle 1">
            <a:extLst>
              <a:ext uri="{FF2B5EF4-FFF2-40B4-BE49-F238E27FC236}">
                <a16:creationId xmlns:a16="http://schemas.microsoft.com/office/drawing/2014/main" id="{64B95DA1-B992-4D83-ABB7-E95DD9544704}"/>
              </a:ext>
            </a:extLst>
          </p:cNvPr>
          <p:cNvSpPr>
            <a:spLocks noChangeArrowheads="1"/>
          </p:cNvSpPr>
          <p:nvPr/>
        </p:nvSpPr>
        <p:spPr bwMode="auto">
          <a:xfrm>
            <a:off x="0" y="0"/>
            <a:ext cx="12192000" cy="457200"/>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BD4147"/>
                </a:solidFill>
                <a:effectLst/>
                <a:latin typeface="Menlo"/>
              </a:rPr>
              <a:t>NUMERIC nNum1,nNum2</a:t>
            </a:r>
            <a:r>
              <a:rPr kumimoji="0" lang="en-US" altLang="en-US" sz="1200" b="0" i="0" u="none" strike="noStrike" cap="none" normalizeH="0" baseline="0">
                <a:ln>
                  <a:noFill/>
                </a:ln>
                <a:solidFill>
                  <a:srgbClr val="5E5E5E"/>
                </a:solidFill>
                <a:effectLst/>
                <a:latin typeface="Cabin"/>
              </a:rPr>
              <a:t> declares two variables, nNum1 and nNum2, as numeric data types</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26F4647D-D50F-4941-885B-0C551BD4B9AF}"/>
              </a:ext>
            </a:extLst>
          </p:cNvPr>
          <p:cNvPicPr>
            <a:picLocks noChangeAspect="1"/>
          </p:cNvPicPr>
          <p:nvPr/>
        </p:nvPicPr>
        <p:blipFill>
          <a:blip r:embed="rId3"/>
          <a:stretch>
            <a:fillRect/>
          </a:stretch>
        </p:blipFill>
        <p:spPr>
          <a:xfrm>
            <a:off x="5864352" y="1340929"/>
            <a:ext cx="6056186" cy="4840415"/>
          </a:xfrm>
          <a:prstGeom prst="rect">
            <a:avLst/>
          </a:prstGeom>
        </p:spPr>
      </p:pic>
    </p:spTree>
    <p:extLst>
      <p:ext uri="{BB962C8B-B14F-4D97-AF65-F5344CB8AC3E}">
        <p14:creationId xmlns:p14="http://schemas.microsoft.com/office/powerpoint/2010/main" val="3645960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53F4-0CAF-4FAE-B9B6-0D15F9CB3371}"/>
              </a:ext>
            </a:extLst>
          </p:cNvPr>
          <p:cNvSpPr>
            <a:spLocks noGrp="1"/>
          </p:cNvSpPr>
          <p:nvPr>
            <p:ph type="title"/>
          </p:nvPr>
        </p:nvSpPr>
        <p:spPr/>
        <p:txBody>
          <a:bodyPr/>
          <a:lstStyle/>
          <a:p>
            <a:r>
              <a:rPr lang="en-US" dirty="0"/>
              <a:t>Flowcharts</a:t>
            </a:r>
          </a:p>
        </p:txBody>
      </p:sp>
      <p:sp>
        <p:nvSpPr>
          <p:cNvPr id="3" name="Text Placeholder 2">
            <a:extLst>
              <a:ext uri="{FF2B5EF4-FFF2-40B4-BE49-F238E27FC236}">
                <a16:creationId xmlns:a16="http://schemas.microsoft.com/office/drawing/2014/main" id="{02952FDE-980A-426C-B9AB-642BE93C4450}"/>
              </a:ext>
            </a:extLst>
          </p:cNvPr>
          <p:cNvSpPr>
            <a:spLocks noGrp="1"/>
          </p:cNvSpPr>
          <p:nvPr>
            <p:ph type="body" sz="quarter" idx="17"/>
          </p:nvPr>
        </p:nvSpPr>
        <p:spPr/>
        <p:txBody>
          <a:bodyPr>
            <a:noAutofit/>
          </a:bodyPr>
          <a:lstStyle/>
          <a:p>
            <a:r>
              <a:rPr lang="en-US" dirty="0"/>
              <a:t>Flowchart basics</a:t>
            </a:r>
          </a:p>
          <a:p>
            <a:pPr lvl="1"/>
            <a:r>
              <a:rPr lang="en-US" b="1" dirty="0"/>
              <a:t>Flowchart</a:t>
            </a:r>
            <a:r>
              <a:rPr lang="en-US" dirty="0"/>
              <a:t>: a diagram that represents the sequence and flow of steps in an algorithm</a:t>
            </a:r>
          </a:p>
          <a:p>
            <a:pPr lvl="1"/>
            <a:r>
              <a:rPr lang="en-US" dirty="0"/>
              <a:t>May be used instead of or along with pseudocode</a:t>
            </a:r>
          </a:p>
          <a:p>
            <a:pPr lvl="1"/>
            <a:r>
              <a:rPr lang="en-US" dirty="0"/>
              <a:t>Use a standard set of shapes that are connected by flowline arrows</a:t>
            </a:r>
          </a:p>
          <a:p>
            <a:r>
              <a:rPr lang="en-US" dirty="0"/>
              <a:t>Drawing flowcharts</a:t>
            </a:r>
          </a:p>
          <a:p>
            <a:pPr lvl="1"/>
            <a:r>
              <a:rPr lang="en-US" dirty="0"/>
              <a:t>Flowcharts begin and end with a </a:t>
            </a:r>
            <a:r>
              <a:rPr lang="en-US" b="1" dirty="0"/>
              <a:t>terminator shape</a:t>
            </a:r>
          </a:p>
          <a:p>
            <a:pPr lvl="1"/>
            <a:r>
              <a:rPr lang="en-US" dirty="0"/>
              <a:t>The first shape contains the word “Start”</a:t>
            </a:r>
          </a:p>
          <a:p>
            <a:pPr lvl="1"/>
            <a:r>
              <a:rPr lang="en-US" dirty="0"/>
              <a:t>Additional shapes are stacked vertically to indicate sequential program flow</a:t>
            </a:r>
          </a:p>
          <a:p>
            <a:pPr lvl="1"/>
            <a:r>
              <a:rPr lang="en-US" dirty="0"/>
              <a:t>Decision control structures use a diamond shape and branching arrows for decisions</a:t>
            </a:r>
          </a:p>
          <a:p>
            <a:pPr lvl="1"/>
            <a:r>
              <a:rPr lang="en-US" dirty="0"/>
              <a:t>Repetition control structures are represented using arrows that point upward to an earlier point in the sequence</a:t>
            </a:r>
          </a:p>
        </p:txBody>
      </p:sp>
    </p:spTree>
    <p:extLst>
      <p:ext uri="{BB962C8B-B14F-4D97-AF65-F5344CB8AC3E}">
        <p14:creationId xmlns:p14="http://schemas.microsoft.com/office/powerpoint/2010/main" val="4206354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7EF1-6AC7-2146-AFF5-3010A421C4D6}"/>
              </a:ext>
            </a:extLst>
          </p:cNvPr>
          <p:cNvSpPr>
            <a:spLocks noGrp="1"/>
          </p:cNvSpPr>
          <p:nvPr>
            <p:ph type="title"/>
          </p:nvPr>
        </p:nvSpPr>
        <p:spPr/>
        <p:txBody>
          <a:bodyPr/>
          <a:lstStyle/>
          <a:p>
            <a:r>
              <a:rPr lang="en-US" dirty="0"/>
              <a:t>Flowcharts</a:t>
            </a:r>
          </a:p>
        </p:txBody>
      </p:sp>
      <p:pic>
        <p:nvPicPr>
          <p:cNvPr id="7" name="Picture Placeholder 6" descr="A table listing flowchart shapes, their names and purposes. The table has 5 rows and 3 columns. The column headings from left to right are Shape, Name, and Purpose. In the Shape column, the actual flowchart shapes are depicted. The row entries are the following. Row 1: Shape, Rounded rectangle; Name, Terminator; Purpose, Represents the start or end of the algorithm. Row 2: Shape, Rectangle; Name, Process; Purpose, Indicates a mathematical or logical operation. Row 3: Shape, Diamond; Name, Decision; Purpose, Represents a decision point that branches to different sets of steps. Row 4: Shape, Parallelogram; Name, Data; Purpose, Represents data input or output. Row 5: Shape, Small circle; Name, Connector; Purpose, Indicates a connection between two separate sections of a flowchart.">
            <a:extLst>
              <a:ext uri="{FF2B5EF4-FFF2-40B4-BE49-F238E27FC236}">
                <a16:creationId xmlns:a16="http://schemas.microsoft.com/office/drawing/2014/main" id="{F82B56D3-BCA6-3347-A904-4DA12E7452C6}"/>
              </a:ext>
            </a:extLst>
          </p:cNvPr>
          <p:cNvPicPr>
            <a:picLocks noGrp="1" noChangeAspect="1"/>
          </p:cNvPicPr>
          <p:nvPr>
            <p:ph type="pic" sz="quarter" idx="10"/>
          </p:nvPr>
        </p:nvPicPr>
        <p:blipFill>
          <a:blip r:embed="rId2"/>
          <a:stretch>
            <a:fillRect/>
          </a:stretch>
        </p:blipFill>
        <p:spPr>
          <a:xfrm>
            <a:off x="733118" y="1011859"/>
            <a:ext cx="6372532" cy="5203260"/>
          </a:xfrm>
        </p:spPr>
      </p:pic>
    </p:spTree>
    <p:extLst>
      <p:ext uri="{BB962C8B-B14F-4D97-AF65-F5344CB8AC3E}">
        <p14:creationId xmlns:p14="http://schemas.microsoft.com/office/powerpoint/2010/main" val="3760641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7EF1-6AC7-2146-AFF5-3010A421C4D6}"/>
              </a:ext>
            </a:extLst>
          </p:cNvPr>
          <p:cNvSpPr>
            <a:spLocks noGrp="1"/>
          </p:cNvSpPr>
          <p:nvPr>
            <p:ph type="title"/>
          </p:nvPr>
        </p:nvSpPr>
        <p:spPr/>
        <p:txBody>
          <a:bodyPr/>
          <a:lstStyle/>
          <a:p>
            <a:r>
              <a:rPr lang="en-US" dirty="0"/>
              <a:t>Flowcharts</a:t>
            </a:r>
          </a:p>
        </p:txBody>
      </p:sp>
      <p:pic>
        <p:nvPicPr>
          <p:cNvPr id="6" name="Picture Placeholder 5" descr="Sequential flow in a flowchart is illustrated. The flowchart shows the following steps. Step 1. Start. Begin the flowchart with a terminating symbol containing the word &quot;Start.&quot; Step 2. Input character underscore name. Use a parallelogram for steps that collect input from the user. Step 3. Set energy underscore points equals 25. Use a rectangle for calculations. Step 4. Input character underscore type (wizard or warrior). A parallelogram is used in this step. The shapes are connected with flow arrows.&#10;">
            <a:extLst>
              <a:ext uri="{FF2B5EF4-FFF2-40B4-BE49-F238E27FC236}">
                <a16:creationId xmlns:a16="http://schemas.microsoft.com/office/drawing/2014/main" id="{A222D70C-A4A6-C041-B44C-7323DFCD0D24}"/>
              </a:ext>
            </a:extLst>
          </p:cNvPr>
          <p:cNvPicPr>
            <a:picLocks noGrp="1" noChangeAspect="1"/>
          </p:cNvPicPr>
          <p:nvPr>
            <p:ph type="pic" sz="quarter" idx="10"/>
          </p:nvPr>
        </p:nvPicPr>
        <p:blipFill>
          <a:blip r:embed="rId2"/>
          <a:stretch>
            <a:fillRect/>
          </a:stretch>
        </p:blipFill>
        <p:spPr>
          <a:xfrm>
            <a:off x="733118" y="1037231"/>
            <a:ext cx="7618706" cy="5113926"/>
          </a:xfrm>
        </p:spPr>
      </p:pic>
    </p:spTree>
    <p:extLst>
      <p:ext uri="{BB962C8B-B14F-4D97-AF65-F5344CB8AC3E}">
        <p14:creationId xmlns:p14="http://schemas.microsoft.com/office/powerpoint/2010/main" val="1437502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7EF1-6AC7-2146-AFF5-3010A421C4D6}"/>
              </a:ext>
            </a:extLst>
          </p:cNvPr>
          <p:cNvSpPr>
            <a:spLocks noGrp="1"/>
          </p:cNvSpPr>
          <p:nvPr>
            <p:ph type="title"/>
          </p:nvPr>
        </p:nvSpPr>
        <p:spPr/>
        <p:txBody>
          <a:bodyPr/>
          <a:lstStyle/>
          <a:p>
            <a:r>
              <a:rPr lang="en-US" dirty="0"/>
              <a:t>Flowcharts</a:t>
            </a:r>
          </a:p>
        </p:txBody>
      </p:sp>
      <p:pic>
        <p:nvPicPr>
          <p:cNvPr id="6" name="Picture Placeholder 5" descr="A part of a flowchart with a decision structure is shown. The flowchart has the following steps. The conditional statement has been placed in a diamond shape. Step 1 in a diamond shape: Question mark, character underscore type equals warrior. If True, then Step 2. If False, then Step 4. There are two flow lines coming from the diamond shape. One flowline is labeled &quot;True&quot; while the other is labeled &quot;False.&quot; The &quot;True&quot; flowline leads to one or more steps that correspond to a positive decision. Step 2: Display list of weapons. Step 3: Input choice of weapon. The &quot;False&quot; flowline leads to one or more steps that correspond to a negative decision. Step 4: Set count equals 0. Step 5: Input choice of spell.&#10;">
            <a:extLst>
              <a:ext uri="{FF2B5EF4-FFF2-40B4-BE49-F238E27FC236}">
                <a16:creationId xmlns:a16="http://schemas.microsoft.com/office/drawing/2014/main" id="{0C6B3A17-E9A3-7C49-8945-7B327319051B}"/>
              </a:ext>
            </a:extLst>
          </p:cNvPr>
          <p:cNvPicPr>
            <a:picLocks noGrp="1" noChangeAspect="1"/>
          </p:cNvPicPr>
          <p:nvPr>
            <p:ph type="pic" sz="quarter" idx="10"/>
          </p:nvPr>
        </p:nvPicPr>
        <p:blipFill>
          <a:blip r:embed="rId2"/>
          <a:stretch>
            <a:fillRect/>
          </a:stretch>
        </p:blipFill>
        <p:spPr>
          <a:xfrm>
            <a:off x="731519" y="1037230"/>
            <a:ext cx="9352510" cy="4944469"/>
          </a:xfrm>
        </p:spPr>
      </p:pic>
    </p:spTree>
    <p:extLst>
      <p:ext uri="{BB962C8B-B14F-4D97-AF65-F5344CB8AC3E}">
        <p14:creationId xmlns:p14="http://schemas.microsoft.com/office/powerpoint/2010/main" val="3467025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53F4-0CAF-4FAE-B9B6-0D15F9CB3371}"/>
              </a:ext>
            </a:extLst>
          </p:cNvPr>
          <p:cNvSpPr>
            <a:spLocks noGrp="1"/>
          </p:cNvSpPr>
          <p:nvPr>
            <p:ph type="title"/>
          </p:nvPr>
        </p:nvSpPr>
        <p:spPr/>
        <p:txBody>
          <a:bodyPr/>
          <a:lstStyle/>
          <a:p>
            <a:r>
              <a:rPr lang="en-US" dirty="0"/>
              <a:t>Flowcharts</a:t>
            </a:r>
          </a:p>
        </p:txBody>
      </p:sp>
      <p:sp>
        <p:nvSpPr>
          <p:cNvPr id="3" name="Text Placeholder 2">
            <a:extLst>
              <a:ext uri="{FF2B5EF4-FFF2-40B4-BE49-F238E27FC236}">
                <a16:creationId xmlns:a16="http://schemas.microsoft.com/office/drawing/2014/main" id="{02952FDE-980A-426C-B9AB-642BE93C4450}"/>
              </a:ext>
            </a:extLst>
          </p:cNvPr>
          <p:cNvSpPr>
            <a:spLocks noGrp="1"/>
          </p:cNvSpPr>
          <p:nvPr>
            <p:ph type="body" sz="quarter" idx="17"/>
          </p:nvPr>
        </p:nvSpPr>
        <p:spPr/>
        <p:txBody>
          <a:bodyPr>
            <a:noAutofit/>
          </a:bodyPr>
          <a:lstStyle/>
          <a:p>
            <a:r>
              <a:rPr lang="en-US" dirty="0"/>
              <a:t>Flowchart tools</a:t>
            </a:r>
          </a:p>
          <a:p>
            <a:pPr lvl="1"/>
            <a:r>
              <a:rPr lang="en-US" dirty="0"/>
              <a:t>You can use diagramming software or an online diagramming app to create flowcharts</a:t>
            </a:r>
          </a:p>
          <a:p>
            <a:pPr lvl="1"/>
            <a:r>
              <a:rPr lang="en-US" dirty="0"/>
              <a:t>Apps allow you to drag and drop shapes, and typically to drag connecting arrows between shapes</a:t>
            </a:r>
          </a:p>
          <a:p>
            <a:pPr lvl="1"/>
            <a:r>
              <a:rPr lang="en-US" dirty="0"/>
              <a:t>Check your completed flowchart:</a:t>
            </a:r>
          </a:p>
          <a:p>
            <a:pPr lvl="2"/>
            <a:r>
              <a:rPr lang="en-US" dirty="0"/>
              <a:t>Each shape excluding the Start and End terminators should have at least one input and one output</a:t>
            </a:r>
          </a:p>
          <a:p>
            <a:pPr lvl="2"/>
            <a:r>
              <a:rPr lang="en-US" dirty="0"/>
              <a:t>All flow arrows should point in the correct direction to indicate the sequence of steps</a:t>
            </a:r>
          </a:p>
          <a:p>
            <a:pPr lvl="1"/>
            <a:endParaRPr lang="en-US" dirty="0"/>
          </a:p>
        </p:txBody>
      </p:sp>
    </p:spTree>
    <p:extLst>
      <p:ext uri="{BB962C8B-B14F-4D97-AF65-F5344CB8AC3E}">
        <p14:creationId xmlns:p14="http://schemas.microsoft.com/office/powerpoint/2010/main" val="151081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7EF1-6AC7-2146-AFF5-3010A421C4D6}"/>
              </a:ext>
            </a:extLst>
          </p:cNvPr>
          <p:cNvSpPr>
            <a:spLocks noGrp="1"/>
          </p:cNvSpPr>
          <p:nvPr>
            <p:ph type="title"/>
          </p:nvPr>
        </p:nvSpPr>
        <p:spPr/>
        <p:txBody>
          <a:bodyPr/>
          <a:lstStyle/>
          <a:p>
            <a:r>
              <a:rPr lang="en-US" dirty="0"/>
              <a:t>Flowcharts: repetition control structures</a:t>
            </a:r>
          </a:p>
        </p:txBody>
      </p:sp>
      <p:pic>
        <p:nvPicPr>
          <p:cNvPr id="6" name="Picture Placeholder 5" descr="Repetition structures in flowcharts. The first example shows a for, next structure. The steps in this flowchart are the following. Step 1: count equals 0. Step 2: Decision: Question mark. Count less than 3: If True, Step 3: If False, exit the structure. Step 3: Do some steps. Step 4: Increment count. Go to Step 2. The second example shows a repeat until structure. The steps in the flowchart are the following. Step 1: Do some steps. Step 2: Condition. If True, Exit the structure. If False, go to Step 1. The third example shows a while do structure. The steps in the flowchart are the following. Step 1. Condition. If True, go to Step 2. If False, exit the structure. Step 2. Do some steps.&#10;">
            <a:extLst>
              <a:ext uri="{FF2B5EF4-FFF2-40B4-BE49-F238E27FC236}">
                <a16:creationId xmlns:a16="http://schemas.microsoft.com/office/drawing/2014/main" id="{C60C74D5-54D0-7547-BA5C-C7833A3138A3}"/>
              </a:ext>
            </a:extLst>
          </p:cNvPr>
          <p:cNvPicPr>
            <a:picLocks noGrp="1" noChangeAspect="1"/>
          </p:cNvPicPr>
          <p:nvPr>
            <p:ph type="pic" sz="quarter" idx="10"/>
          </p:nvPr>
        </p:nvPicPr>
        <p:blipFill>
          <a:blip r:embed="rId2"/>
          <a:stretch>
            <a:fillRect/>
          </a:stretch>
        </p:blipFill>
        <p:spPr>
          <a:xfrm>
            <a:off x="731519" y="1000236"/>
            <a:ext cx="10024558" cy="4695714"/>
          </a:xfrm>
        </p:spPr>
      </p:pic>
    </p:spTree>
    <p:extLst>
      <p:ext uri="{BB962C8B-B14F-4D97-AF65-F5344CB8AC3E}">
        <p14:creationId xmlns:p14="http://schemas.microsoft.com/office/powerpoint/2010/main" val="2058636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34A2-4A96-4CC8-A54A-1596C451D07A}"/>
              </a:ext>
            </a:extLst>
          </p:cNvPr>
          <p:cNvSpPr>
            <a:spLocks noGrp="1"/>
          </p:cNvSpPr>
          <p:nvPr>
            <p:ph type="title"/>
          </p:nvPr>
        </p:nvSpPr>
        <p:spPr>
          <a:xfrm>
            <a:off x="838200" y="563012"/>
            <a:ext cx="10515600" cy="672105"/>
          </a:xfrm>
        </p:spPr>
        <p:txBody>
          <a:bodyPr/>
          <a:lstStyle/>
          <a:p>
            <a:r>
              <a:rPr lang="en-US" dirty="0"/>
              <a:t>Pseudocode/Flowchart Example</a:t>
            </a:r>
          </a:p>
        </p:txBody>
      </p:sp>
      <p:pic>
        <p:nvPicPr>
          <p:cNvPr id="5" name="Picture 4">
            <a:extLst>
              <a:ext uri="{FF2B5EF4-FFF2-40B4-BE49-F238E27FC236}">
                <a16:creationId xmlns:a16="http://schemas.microsoft.com/office/drawing/2014/main" id="{2344AD97-B01B-474E-9997-EC6BE1C8B59B}"/>
              </a:ext>
            </a:extLst>
          </p:cNvPr>
          <p:cNvPicPr>
            <a:picLocks noChangeAspect="1"/>
          </p:cNvPicPr>
          <p:nvPr/>
        </p:nvPicPr>
        <p:blipFill>
          <a:blip r:embed="rId2"/>
          <a:stretch>
            <a:fillRect/>
          </a:stretch>
        </p:blipFill>
        <p:spPr>
          <a:xfrm>
            <a:off x="709040" y="1178306"/>
            <a:ext cx="5911215" cy="5105400"/>
          </a:xfrm>
          <a:prstGeom prst="rect">
            <a:avLst/>
          </a:prstGeom>
        </p:spPr>
      </p:pic>
      <p:sp>
        <p:nvSpPr>
          <p:cNvPr id="6" name="Rectangle 1">
            <a:extLst>
              <a:ext uri="{FF2B5EF4-FFF2-40B4-BE49-F238E27FC236}">
                <a16:creationId xmlns:a16="http://schemas.microsoft.com/office/drawing/2014/main" id="{64B95DA1-B992-4D83-ABB7-E95DD9544704}"/>
              </a:ext>
            </a:extLst>
          </p:cNvPr>
          <p:cNvSpPr>
            <a:spLocks noChangeArrowheads="1"/>
          </p:cNvSpPr>
          <p:nvPr/>
        </p:nvSpPr>
        <p:spPr bwMode="auto">
          <a:xfrm>
            <a:off x="0" y="0"/>
            <a:ext cx="12192000" cy="457200"/>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BD4147"/>
                </a:solidFill>
                <a:effectLst/>
                <a:latin typeface="Menlo"/>
              </a:rPr>
              <a:t>NUMERIC nNum1,nNum2</a:t>
            </a:r>
            <a:r>
              <a:rPr kumimoji="0" lang="en-US" altLang="en-US" sz="1200" b="0" i="0" u="none" strike="noStrike" cap="none" normalizeH="0" baseline="0">
                <a:ln>
                  <a:noFill/>
                </a:ln>
                <a:solidFill>
                  <a:srgbClr val="5E5E5E"/>
                </a:solidFill>
                <a:effectLst/>
                <a:latin typeface="Cabin"/>
              </a:rPr>
              <a:t> declares two variables, nNum1 and nNum2, as numeric data types</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26F4647D-D50F-4941-885B-0C551BD4B9AF}"/>
              </a:ext>
            </a:extLst>
          </p:cNvPr>
          <p:cNvPicPr>
            <a:picLocks noChangeAspect="1"/>
          </p:cNvPicPr>
          <p:nvPr/>
        </p:nvPicPr>
        <p:blipFill>
          <a:blip r:embed="rId3"/>
          <a:stretch>
            <a:fillRect/>
          </a:stretch>
        </p:blipFill>
        <p:spPr>
          <a:xfrm>
            <a:off x="6850913" y="1011859"/>
            <a:ext cx="5085055" cy="5283129"/>
          </a:xfrm>
          <a:prstGeom prst="rect">
            <a:avLst/>
          </a:prstGeom>
        </p:spPr>
      </p:pic>
      <p:pic>
        <p:nvPicPr>
          <p:cNvPr id="9" name="Picture Placeholder 6" descr="A table listing flowchart shapes, their names and purposes. The table has 5 rows and 3 columns. The column headings from left to right are Shape, Name, and Purpose. In the Shape column, the actual flowchart shapes are depicted. The row entries are the following. Row 1: Shape, Rounded rectangle; Name, Terminator; Purpose, Represents the start or end of the algorithm. Row 2: Shape, Rectangle; Name, Process; Purpose, Indicates a mathematical or logical operation. Row 3: Shape, Diamond; Name, Decision; Purpose, Represents a decision point that branches to different sets of steps. Row 4: Shape, Parallelogram; Name, Data; Purpose, Represents data input or output. Row 5: Shape, Small circle; Name, Connector; Purpose, Indicates a connection between two separate sections of a flowchart.">
            <a:extLst>
              <a:ext uri="{FF2B5EF4-FFF2-40B4-BE49-F238E27FC236}">
                <a16:creationId xmlns:a16="http://schemas.microsoft.com/office/drawing/2014/main" id="{83A41ECD-81C2-4A1C-9782-9BC5646BCE98}"/>
              </a:ext>
            </a:extLst>
          </p:cNvPr>
          <p:cNvPicPr>
            <a:picLocks noChangeAspect="1"/>
          </p:cNvPicPr>
          <p:nvPr/>
        </p:nvPicPr>
        <p:blipFill>
          <a:blip r:embed="rId4"/>
          <a:stretch>
            <a:fillRect/>
          </a:stretch>
        </p:blipFill>
        <p:spPr>
          <a:xfrm>
            <a:off x="478381" y="1011859"/>
            <a:ext cx="6372532" cy="5203260"/>
          </a:xfrm>
          <a:prstGeom prst="rect">
            <a:avLst/>
          </a:prstGeom>
        </p:spPr>
      </p:pic>
    </p:spTree>
    <p:extLst>
      <p:ext uri="{BB962C8B-B14F-4D97-AF65-F5344CB8AC3E}">
        <p14:creationId xmlns:p14="http://schemas.microsoft.com/office/powerpoint/2010/main" val="1299117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34A2-4A96-4CC8-A54A-1596C451D07A}"/>
              </a:ext>
            </a:extLst>
          </p:cNvPr>
          <p:cNvSpPr>
            <a:spLocks noGrp="1"/>
          </p:cNvSpPr>
          <p:nvPr>
            <p:ph type="title"/>
          </p:nvPr>
        </p:nvSpPr>
        <p:spPr>
          <a:xfrm>
            <a:off x="838200" y="563012"/>
            <a:ext cx="10515600" cy="672105"/>
          </a:xfrm>
        </p:spPr>
        <p:txBody>
          <a:bodyPr/>
          <a:lstStyle/>
          <a:p>
            <a:r>
              <a:rPr lang="en-US" dirty="0"/>
              <a:t>Pseudocode/Flowchart Example</a:t>
            </a:r>
          </a:p>
        </p:txBody>
      </p:sp>
      <p:pic>
        <p:nvPicPr>
          <p:cNvPr id="5" name="Picture 4">
            <a:extLst>
              <a:ext uri="{FF2B5EF4-FFF2-40B4-BE49-F238E27FC236}">
                <a16:creationId xmlns:a16="http://schemas.microsoft.com/office/drawing/2014/main" id="{2344AD97-B01B-474E-9997-EC6BE1C8B59B}"/>
              </a:ext>
            </a:extLst>
          </p:cNvPr>
          <p:cNvPicPr>
            <a:picLocks noChangeAspect="1"/>
          </p:cNvPicPr>
          <p:nvPr/>
        </p:nvPicPr>
        <p:blipFill>
          <a:blip r:embed="rId2"/>
          <a:stretch>
            <a:fillRect/>
          </a:stretch>
        </p:blipFill>
        <p:spPr>
          <a:xfrm>
            <a:off x="709040" y="1178306"/>
            <a:ext cx="5911215" cy="5105400"/>
          </a:xfrm>
          <a:prstGeom prst="rect">
            <a:avLst/>
          </a:prstGeom>
        </p:spPr>
      </p:pic>
      <p:sp>
        <p:nvSpPr>
          <p:cNvPr id="6" name="Rectangle 1">
            <a:extLst>
              <a:ext uri="{FF2B5EF4-FFF2-40B4-BE49-F238E27FC236}">
                <a16:creationId xmlns:a16="http://schemas.microsoft.com/office/drawing/2014/main" id="{64B95DA1-B992-4D83-ABB7-E95DD9544704}"/>
              </a:ext>
            </a:extLst>
          </p:cNvPr>
          <p:cNvSpPr>
            <a:spLocks noChangeArrowheads="1"/>
          </p:cNvSpPr>
          <p:nvPr/>
        </p:nvSpPr>
        <p:spPr bwMode="auto">
          <a:xfrm>
            <a:off x="0" y="0"/>
            <a:ext cx="12192000" cy="457200"/>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BD4147"/>
                </a:solidFill>
                <a:effectLst/>
                <a:latin typeface="Menlo"/>
              </a:rPr>
              <a:t>NUMERIC nNum1,nNum2</a:t>
            </a:r>
            <a:r>
              <a:rPr kumimoji="0" lang="en-US" altLang="en-US" sz="1200" b="0" i="0" u="none" strike="noStrike" cap="none" normalizeH="0" baseline="0">
                <a:ln>
                  <a:noFill/>
                </a:ln>
                <a:solidFill>
                  <a:srgbClr val="5E5E5E"/>
                </a:solidFill>
                <a:effectLst/>
                <a:latin typeface="Cabin"/>
              </a:rPr>
              <a:t> declares two variables, nNum1 and nNum2, as numeric data types</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26F4647D-D50F-4941-885B-0C551BD4B9AF}"/>
              </a:ext>
            </a:extLst>
          </p:cNvPr>
          <p:cNvPicPr>
            <a:picLocks noChangeAspect="1"/>
          </p:cNvPicPr>
          <p:nvPr/>
        </p:nvPicPr>
        <p:blipFill>
          <a:blip r:embed="rId3"/>
          <a:stretch>
            <a:fillRect/>
          </a:stretch>
        </p:blipFill>
        <p:spPr>
          <a:xfrm>
            <a:off x="6620256" y="1178306"/>
            <a:ext cx="5303520" cy="5105400"/>
          </a:xfrm>
          <a:prstGeom prst="rect">
            <a:avLst/>
          </a:prstGeom>
        </p:spPr>
      </p:pic>
    </p:spTree>
    <p:extLst>
      <p:ext uri="{BB962C8B-B14F-4D97-AF65-F5344CB8AC3E}">
        <p14:creationId xmlns:p14="http://schemas.microsoft.com/office/powerpoint/2010/main" val="416776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53F4-0CAF-4FAE-B9B6-0D15F9CB3371}"/>
              </a:ext>
            </a:extLst>
          </p:cNvPr>
          <p:cNvSpPr>
            <a:spLocks noGrp="1"/>
          </p:cNvSpPr>
          <p:nvPr>
            <p:ph type="title"/>
          </p:nvPr>
        </p:nvSpPr>
        <p:spPr/>
        <p:txBody>
          <a:bodyPr/>
          <a:lstStyle/>
          <a:p>
            <a:r>
              <a:rPr lang="en-US" dirty="0"/>
              <a:t>Pseudocode Examples: Output</a:t>
            </a:r>
          </a:p>
        </p:txBody>
      </p:sp>
      <p:sp>
        <p:nvSpPr>
          <p:cNvPr id="3" name="Text Placeholder 2">
            <a:extLst>
              <a:ext uri="{FF2B5EF4-FFF2-40B4-BE49-F238E27FC236}">
                <a16:creationId xmlns:a16="http://schemas.microsoft.com/office/drawing/2014/main" id="{02952FDE-980A-426C-B9AB-642BE93C4450}"/>
              </a:ext>
            </a:extLst>
          </p:cNvPr>
          <p:cNvSpPr>
            <a:spLocks noGrp="1"/>
          </p:cNvSpPr>
          <p:nvPr>
            <p:ph type="body" sz="quarter" idx="17"/>
          </p:nvPr>
        </p:nvSpPr>
        <p:spPr>
          <a:xfrm>
            <a:off x="743576" y="1638300"/>
            <a:ext cx="5242696" cy="2311908"/>
          </a:xfrm>
        </p:spPr>
        <p:txBody>
          <a:bodyPr/>
          <a:lstStyle/>
          <a:p>
            <a:r>
              <a:rPr lang="en-US" dirty="0"/>
              <a:t>Python</a:t>
            </a:r>
          </a:p>
          <a:p>
            <a:endParaRPr lang="en-US" dirty="0"/>
          </a:p>
          <a:p>
            <a:pPr marL="0" indent="0">
              <a:buNone/>
            </a:pPr>
            <a:endParaRPr lang="en-US" dirty="0"/>
          </a:p>
          <a:p>
            <a:pPr lvl="1"/>
            <a:r>
              <a:rPr lang="en-US" b="1" dirty="0"/>
              <a:t>print(“Game Over”)</a:t>
            </a:r>
            <a:endParaRPr lang="en-US" dirty="0"/>
          </a:p>
          <a:p>
            <a:pPr marL="0" indent="0">
              <a:buNone/>
            </a:pPr>
            <a:endParaRPr lang="en-US" dirty="0"/>
          </a:p>
        </p:txBody>
      </p:sp>
      <p:sp>
        <p:nvSpPr>
          <p:cNvPr id="4" name="Text Placeholder 2">
            <a:extLst>
              <a:ext uri="{FF2B5EF4-FFF2-40B4-BE49-F238E27FC236}">
                <a16:creationId xmlns:a16="http://schemas.microsoft.com/office/drawing/2014/main" id="{B677A59D-3A43-4CC4-82EB-6EC79C1E23E9}"/>
              </a:ext>
            </a:extLst>
          </p:cNvPr>
          <p:cNvSpPr txBox="1">
            <a:spLocks/>
          </p:cNvSpPr>
          <p:nvPr/>
        </p:nvSpPr>
        <p:spPr bwMode="auto">
          <a:xfrm>
            <a:off x="6303264" y="1624584"/>
            <a:ext cx="5145163" cy="231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90000"/>
              </a:lnSpc>
              <a:spcBef>
                <a:spcPts val="1000"/>
              </a:spcBef>
              <a:spcAft>
                <a:spcPct val="0"/>
              </a:spcAft>
              <a:buClr>
                <a:srgbClr val="004A78"/>
              </a:buClr>
              <a:buFont typeface="Arial" charset="0"/>
              <a:buChar char="•"/>
              <a:defRPr sz="2000" kern="1200" baseline="0">
                <a:solidFill>
                  <a:srgbClr val="004A78"/>
                </a:solidFill>
                <a:latin typeface="Arial" charset="0"/>
                <a:ea typeface="Arial" charset="0"/>
                <a:cs typeface="Arial" charset="0"/>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Clr>
                <a:srgbClr val="000000"/>
              </a:buClr>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Clr>
                <a:srgbClr val="000000"/>
              </a:buClr>
              <a:buSzPct val="50000"/>
              <a:buFont typeface="Calibri" charset="0"/>
              <a:buChar char="▶"/>
              <a:defRPr sz="2000"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Clr>
                <a:srgbClr val="000000"/>
              </a:buClr>
              <a:buFont typeface="Helvetica" charset="0"/>
              <a:buChar char="⁃"/>
              <a:defRPr sz="2000"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Pseudocode</a:t>
            </a:r>
          </a:p>
          <a:p>
            <a:endParaRPr lang="en-US" dirty="0"/>
          </a:p>
          <a:p>
            <a:pPr marL="0" indent="0">
              <a:buNone/>
            </a:pPr>
            <a:endParaRPr lang="en-US" dirty="0"/>
          </a:p>
          <a:p>
            <a:pPr lvl="1"/>
            <a:r>
              <a:rPr lang="en-US" b="1" dirty="0"/>
              <a:t>Display ‘Game Over’</a:t>
            </a:r>
            <a:endParaRPr lang="en-US" dirty="0"/>
          </a:p>
        </p:txBody>
      </p:sp>
    </p:spTree>
    <p:extLst>
      <p:ext uri="{BB962C8B-B14F-4D97-AF65-F5344CB8AC3E}">
        <p14:creationId xmlns:p14="http://schemas.microsoft.com/office/powerpoint/2010/main" val="403270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53F4-0CAF-4FAE-B9B6-0D15F9CB3371}"/>
              </a:ext>
            </a:extLst>
          </p:cNvPr>
          <p:cNvSpPr>
            <a:spLocks noGrp="1"/>
          </p:cNvSpPr>
          <p:nvPr>
            <p:ph type="title"/>
          </p:nvPr>
        </p:nvSpPr>
        <p:spPr/>
        <p:txBody>
          <a:bodyPr/>
          <a:lstStyle/>
          <a:p>
            <a:r>
              <a:rPr lang="en-US" dirty="0"/>
              <a:t>Pseudocode Examples: Retrieve Information</a:t>
            </a:r>
          </a:p>
        </p:txBody>
      </p:sp>
      <p:sp>
        <p:nvSpPr>
          <p:cNvPr id="3" name="Text Placeholder 2">
            <a:extLst>
              <a:ext uri="{FF2B5EF4-FFF2-40B4-BE49-F238E27FC236}">
                <a16:creationId xmlns:a16="http://schemas.microsoft.com/office/drawing/2014/main" id="{02952FDE-980A-426C-B9AB-642BE93C4450}"/>
              </a:ext>
            </a:extLst>
          </p:cNvPr>
          <p:cNvSpPr>
            <a:spLocks noGrp="1"/>
          </p:cNvSpPr>
          <p:nvPr>
            <p:ph type="body" sz="quarter" idx="17"/>
          </p:nvPr>
        </p:nvSpPr>
        <p:spPr>
          <a:xfrm>
            <a:off x="743576" y="1638300"/>
            <a:ext cx="5242696" cy="2311908"/>
          </a:xfrm>
        </p:spPr>
        <p:txBody>
          <a:bodyPr/>
          <a:lstStyle/>
          <a:p>
            <a:r>
              <a:rPr lang="en-US" dirty="0"/>
              <a:t>Python</a:t>
            </a:r>
          </a:p>
          <a:p>
            <a:endParaRPr lang="en-US" dirty="0"/>
          </a:p>
          <a:p>
            <a:pPr marL="0" indent="0">
              <a:buNone/>
            </a:pPr>
            <a:endParaRPr lang="en-US" dirty="0"/>
          </a:p>
          <a:p>
            <a:pPr lvl="1"/>
            <a:r>
              <a:rPr lang="en-US" b="1" dirty="0"/>
              <a:t>Name = input(“Enter name:”)</a:t>
            </a:r>
            <a:endParaRPr lang="en-US" dirty="0"/>
          </a:p>
          <a:p>
            <a:pPr marL="0" indent="0">
              <a:buNone/>
            </a:pPr>
            <a:endParaRPr lang="en-US" dirty="0"/>
          </a:p>
        </p:txBody>
      </p:sp>
      <p:sp>
        <p:nvSpPr>
          <p:cNvPr id="4" name="Text Placeholder 2">
            <a:extLst>
              <a:ext uri="{FF2B5EF4-FFF2-40B4-BE49-F238E27FC236}">
                <a16:creationId xmlns:a16="http://schemas.microsoft.com/office/drawing/2014/main" id="{B677A59D-3A43-4CC4-82EB-6EC79C1E23E9}"/>
              </a:ext>
            </a:extLst>
          </p:cNvPr>
          <p:cNvSpPr txBox="1">
            <a:spLocks/>
          </p:cNvSpPr>
          <p:nvPr/>
        </p:nvSpPr>
        <p:spPr bwMode="auto">
          <a:xfrm>
            <a:off x="6303264" y="1624584"/>
            <a:ext cx="5145163" cy="231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90000"/>
              </a:lnSpc>
              <a:spcBef>
                <a:spcPts val="1000"/>
              </a:spcBef>
              <a:spcAft>
                <a:spcPct val="0"/>
              </a:spcAft>
              <a:buClr>
                <a:srgbClr val="004A78"/>
              </a:buClr>
              <a:buFont typeface="Arial" charset="0"/>
              <a:buChar char="•"/>
              <a:defRPr sz="2000" kern="1200" baseline="0">
                <a:solidFill>
                  <a:srgbClr val="004A78"/>
                </a:solidFill>
                <a:latin typeface="Arial" charset="0"/>
                <a:ea typeface="Arial" charset="0"/>
                <a:cs typeface="Arial" charset="0"/>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Clr>
                <a:srgbClr val="000000"/>
              </a:buClr>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Clr>
                <a:srgbClr val="000000"/>
              </a:buClr>
              <a:buSzPct val="50000"/>
              <a:buFont typeface="Calibri" charset="0"/>
              <a:buChar char="▶"/>
              <a:defRPr sz="2000"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Clr>
                <a:srgbClr val="000000"/>
              </a:buClr>
              <a:buFont typeface="Helvetica" charset="0"/>
              <a:buChar char="⁃"/>
              <a:defRPr sz="2000"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Pseudocode</a:t>
            </a:r>
          </a:p>
          <a:p>
            <a:endParaRPr lang="en-US" dirty="0"/>
          </a:p>
          <a:p>
            <a:pPr marL="0" indent="0">
              <a:buNone/>
            </a:pPr>
            <a:endParaRPr lang="en-US" dirty="0"/>
          </a:p>
          <a:p>
            <a:pPr lvl="1"/>
            <a:r>
              <a:rPr lang="en-US" b="1" dirty="0"/>
              <a:t>Prompt  for  name</a:t>
            </a:r>
          </a:p>
          <a:p>
            <a:pPr marL="457200" lvl="1" indent="0">
              <a:buNone/>
            </a:pPr>
            <a:r>
              <a:rPr lang="en-US" b="1" dirty="0"/>
              <a:t>		Or</a:t>
            </a:r>
          </a:p>
          <a:p>
            <a:pPr lvl="1"/>
            <a:r>
              <a:rPr lang="en-US" b="1" dirty="0"/>
              <a:t>Get name</a:t>
            </a:r>
            <a:endParaRPr lang="en-US" dirty="0"/>
          </a:p>
        </p:txBody>
      </p:sp>
    </p:spTree>
    <p:extLst>
      <p:ext uri="{BB962C8B-B14F-4D97-AF65-F5344CB8AC3E}">
        <p14:creationId xmlns:p14="http://schemas.microsoft.com/office/powerpoint/2010/main" val="359565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53F4-0CAF-4FAE-B9B6-0D15F9CB3371}"/>
              </a:ext>
            </a:extLst>
          </p:cNvPr>
          <p:cNvSpPr>
            <a:spLocks noGrp="1"/>
          </p:cNvSpPr>
          <p:nvPr>
            <p:ph type="title"/>
          </p:nvPr>
        </p:nvSpPr>
        <p:spPr/>
        <p:txBody>
          <a:bodyPr/>
          <a:lstStyle/>
          <a:p>
            <a:r>
              <a:rPr lang="en-US" dirty="0"/>
              <a:t>Pseudocode Examples: Calculations</a:t>
            </a:r>
          </a:p>
        </p:txBody>
      </p:sp>
      <p:sp>
        <p:nvSpPr>
          <p:cNvPr id="3" name="Text Placeholder 2">
            <a:extLst>
              <a:ext uri="{FF2B5EF4-FFF2-40B4-BE49-F238E27FC236}">
                <a16:creationId xmlns:a16="http://schemas.microsoft.com/office/drawing/2014/main" id="{02952FDE-980A-426C-B9AB-642BE93C4450}"/>
              </a:ext>
            </a:extLst>
          </p:cNvPr>
          <p:cNvSpPr>
            <a:spLocks noGrp="1"/>
          </p:cNvSpPr>
          <p:nvPr>
            <p:ph type="body" sz="quarter" idx="17"/>
          </p:nvPr>
        </p:nvSpPr>
        <p:spPr>
          <a:xfrm>
            <a:off x="743576" y="1638300"/>
            <a:ext cx="5242696" cy="2311908"/>
          </a:xfrm>
        </p:spPr>
        <p:txBody>
          <a:bodyPr/>
          <a:lstStyle/>
          <a:p>
            <a:r>
              <a:rPr lang="en-US" dirty="0"/>
              <a:t>Python</a:t>
            </a:r>
          </a:p>
          <a:p>
            <a:endParaRPr lang="en-US" dirty="0"/>
          </a:p>
          <a:p>
            <a:pPr marL="0" indent="0">
              <a:buNone/>
            </a:pPr>
            <a:endParaRPr lang="en-US" dirty="0"/>
          </a:p>
          <a:p>
            <a:pPr lvl="1"/>
            <a:r>
              <a:rPr lang="en-US" b="1" dirty="0"/>
              <a:t>avg = point / </a:t>
            </a:r>
            <a:r>
              <a:rPr lang="en-US" b="1" dirty="0" err="1"/>
              <a:t>num_students</a:t>
            </a:r>
            <a:endParaRPr lang="en-US" dirty="0"/>
          </a:p>
          <a:p>
            <a:pPr marL="0" indent="0">
              <a:buNone/>
            </a:pPr>
            <a:endParaRPr lang="en-US" dirty="0"/>
          </a:p>
        </p:txBody>
      </p:sp>
      <p:sp>
        <p:nvSpPr>
          <p:cNvPr id="4" name="Text Placeholder 2">
            <a:extLst>
              <a:ext uri="{FF2B5EF4-FFF2-40B4-BE49-F238E27FC236}">
                <a16:creationId xmlns:a16="http://schemas.microsoft.com/office/drawing/2014/main" id="{B677A59D-3A43-4CC4-82EB-6EC79C1E23E9}"/>
              </a:ext>
            </a:extLst>
          </p:cNvPr>
          <p:cNvSpPr txBox="1">
            <a:spLocks/>
          </p:cNvSpPr>
          <p:nvPr/>
        </p:nvSpPr>
        <p:spPr bwMode="auto">
          <a:xfrm>
            <a:off x="6303264" y="1624584"/>
            <a:ext cx="5145163" cy="231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90000"/>
              </a:lnSpc>
              <a:spcBef>
                <a:spcPts val="1000"/>
              </a:spcBef>
              <a:spcAft>
                <a:spcPct val="0"/>
              </a:spcAft>
              <a:buClr>
                <a:srgbClr val="004A78"/>
              </a:buClr>
              <a:buFont typeface="Arial" charset="0"/>
              <a:buChar char="•"/>
              <a:defRPr sz="2000" kern="1200" baseline="0">
                <a:solidFill>
                  <a:srgbClr val="004A78"/>
                </a:solidFill>
                <a:latin typeface="Arial" charset="0"/>
                <a:ea typeface="Arial" charset="0"/>
                <a:cs typeface="Arial" charset="0"/>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Clr>
                <a:srgbClr val="000000"/>
              </a:buClr>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Clr>
                <a:srgbClr val="000000"/>
              </a:buClr>
              <a:buSzPct val="50000"/>
              <a:buFont typeface="Calibri" charset="0"/>
              <a:buChar char="▶"/>
              <a:defRPr sz="2000"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Clr>
                <a:srgbClr val="000000"/>
              </a:buClr>
              <a:buFont typeface="Helvetica" charset="0"/>
              <a:buChar char="⁃"/>
              <a:defRPr sz="2000"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Pseudocode</a:t>
            </a:r>
          </a:p>
          <a:p>
            <a:endParaRPr lang="en-US" dirty="0"/>
          </a:p>
          <a:p>
            <a:pPr marL="0" indent="0">
              <a:buNone/>
            </a:pPr>
            <a:endParaRPr lang="en-US" dirty="0"/>
          </a:p>
          <a:p>
            <a:pPr lvl="1"/>
            <a:r>
              <a:rPr lang="en-US" b="1" dirty="0"/>
              <a:t>DIVIDE </a:t>
            </a:r>
            <a:r>
              <a:rPr lang="en-US" b="1" dirty="0" err="1"/>
              <a:t>num_students</a:t>
            </a:r>
            <a:r>
              <a:rPr lang="en-US" b="1" dirty="0"/>
              <a:t> by points</a:t>
            </a:r>
            <a:endParaRPr lang="en-US" dirty="0"/>
          </a:p>
        </p:txBody>
      </p:sp>
    </p:spTree>
    <p:extLst>
      <p:ext uri="{BB962C8B-B14F-4D97-AF65-F5344CB8AC3E}">
        <p14:creationId xmlns:p14="http://schemas.microsoft.com/office/powerpoint/2010/main" val="308007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53F4-0CAF-4FAE-B9B6-0D15F9CB3371}"/>
              </a:ext>
            </a:extLst>
          </p:cNvPr>
          <p:cNvSpPr>
            <a:spLocks noGrp="1"/>
          </p:cNvSpPr>
          <p:nvPr>
            <p:ph type="title"/>
          </p:nvPr>
        </p:nvSpPr>
        <p:spPr/>
        <p:txBody>
          <a:bodyPr/>
          <a:lstStyle/>
          <a:p>
            <a:r>
              <a:rPr lang="en-US" dirty="0"/>
              <a:t>Pseudocode Examples: Assigning Variables</a:t>
            </a:r>
          </a:p>
        </p:txBody>
      </p:sp>
      <p:sp>
        <p:nvSpPr>
          <p:cNvPr id="3" name="Text Placeholder 2">
            <a:extLst>
              <a:ext uri="{FF2B5EF4-FFF2-40B4-BE49-F238E27FC236}">
                <a16:creationId xmlns:a16="http://schemas.microsoft.com/office/drawing/2014/main" id="{02952FDE-980A-426C-B9AB-642BE93C4450}"/>
              </a:ext>
            </a:extLst>
          </p:cNvPr>
          <p:cNvSpPr>
            <a:spLocks noGrp="1"/>
          </p:cNvSpPr>
          <p:nvPr>
            <p:ph type="body" sz="quarter" idx="17"/>
          </p:nvPr>
        </p:nvSpPr>
        <p:spPr>
          <a:xfrm>
            <a:off x="743576" y="1638300"/>
            <a:ext cx="5242696" cy="2311908"/>
          </a:xfrm>
        </p:spPr>
        <p:txBody>
          <a:bodyPr/>
          <a:lstStyle/>
          <a:p>
            <a:r>
              <a:rPr lang="en-US" dirty="0"/>
              <a:t>Python</a:t>
            </a:r>
          </a:p>
          <a:p>
            <a:endParaRPr lang="en-US" dirty="0"/>
          </a:p>
          <a:p>
            <a:pPr marL="0" indent="0">
              <a:buNone/>
            </a:pPr>
            <a:endParaRPr lang="en-US" dirty="0"/>
          </a:p>
          <a:p>
            <a:pPr lvl="1"/>
            <a:r>
              <a:rPr lang="en-US" b="1" dirty="0" err="1"/>
              <a:t>cart_items</a:t>
            </a:r>
            <a:r>
              <a:rPr lang="en-US" b="1" dirty="0"/>
              <a:t> = 0</a:t>
            </a:r>
            <a:endParaRPr lang="en-US" dirty="0"/>
          </a:p>
          <a:p>
            <a:pPr marL="0" indent="0">
              <a:buNone/>
            </a:pPr>
            <a:endParaRPr lang="en-US" dirty="0"/>
          </a:p>
        </p:txBody>
      </p:sp>
      <p:sp>
        <p:nvSpPr>
          <p:cNvPr id="4" name="Text Placeholder 2">
            <a:extLst>
              <a:ext uri="{FF2B5EF4-FFF2-40B4-BE49-F238E27FC236}">
                <a16:creationId xmlns:a16="http://schemas.microsoft.com/office/drawing/2014/main" id="{B677A59D-3A43-4CC4-82EB-6EC79C1E23E9}"/>
              </a:ext>
            </a:extLst>
          </p:cNvPr>
          <p:cNvSpPr txBox="1">
            <a:spLocks/>
          </p:cNvSpPr>
          <p:nvPr/>
        </p:nvSpPr>
        <p:spPr bwMode="auto">
          <a:xfrm>
            <a:off x="6303264" y="1624584"/>
            <a:ext cx="5145163" cy="231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90000"/>
              </a:lnSpc>
              <a:spcBef>
                <a:spcPts val="1000"/>
              </a:spcBef>
              <a:spcAft>
                <a:spcPct val="0"/>
              </a:spcAft>
              <a:buClr>
                <a:srgbClr val="004A78"/>
              </a:buClr>
              <a:buFont typeface="Arial" charset="0"/>
              <a:buChar char="•"/>
              <a:defRPr sz="2000" kern="1200" baseline="0">
                <a:solidFill>
                  <a:srgbClr val="004A78"/>
                </a:solidFill>
                <a:latin typeface="Arial" charset="0"/>
                <a:ea typeface="Arial" charset="0"/>
                <a:cs typeface="Arial" charset="0"/>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Clr>
                <a:srgbClr val="000000"/>
              </a:buClr>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Clr>
                <a:srgbClr val="000000"/>
              </a:buClr>
              <a:buSzPct val="50000"/>
              <a:buFont typeface="Calibri" charset="0"/>
              <a:buChar char="▶"/>
              <a:defRPr sz="2000"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Clr>
                <a:srgbClr val="000000"/>
              </a:buClr>
              <a:buFont typeface="Helvetica" charset="0"/>
              <a:buChar char="⁃"/>
              <a:defRPr sz="2000"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Pseudocode</a:t>
            </a:r>
          </a:p>
          <a:p>
            <a:endParaRPr lang="en-US" dirty="0"/>
          </a:p>
          <a:p>
            <a:pPr marL="0" indent="0">
              <a:buNone/>
            </a:pPr>
            <a:endParaRPr lang="en-US" dirty="0"/>
          </a:p>
          <a:p>
            <a:pPr lvl="1"/>
            <a:r>
              <a:rPr lang="en-US" b="1" dirty="0"/>
              <a:t>SET </a:t>
            </a:r>
            <a:r>
              <a:rPr lang="en-US" b="1" dirty="0" err="1"/>
              <a:t>cart_items</a:t>
            </a:r>
            <a:r>
              <a:rPr lang="en-US" b="1" dirty="0"/>
              <a:t> to 0</a:t>
            </a:r>
            <a:endParaRPr lang="en-US" dirty="0"/>
          </a:p>
        </p:txBody>
      </p:sp>
    </p:spTree>
    <p:extLst>
      <p:ext uri="{BB962C8B-B14F-4D97-AF65-F5344CB8AC3E}">
        <p14:creationId xmlns:p14="http://schemas.microsoft.com/office/powerpoint/2010/main" val="307350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53F4-0CAF-4FAE-B9B6-0D15F9CB3371}"/>
              </a:ext>
            </a:extLst>
          </p:cNvPr>
          <p:cNvSpPr>
            <a:spLocks noGrp="1"/>
          </p:cNvSpPr>
          <p:nvPr>
            <p:ph type="title"/>
          </p:nvPr>
        </p:nvSpPr>
        <p:spPr/>
        <p:txBody>
          <a:bodyPr/>
          <a:lstStyle/>
          <a:p>
            <a:r>
              <a:rPr lang="en-US" dirty="0"/>
              <a:t>Pseudocode Examples: IF Statements</a:t>
            </a:r>
          </a:p>
        </p:txBody>
      </p:sp>
      <p:sp>
        <p:nvSpPr>
          <p:cNvPr id="3" name="Text Placeholder 2">
            <a:extLst>
              <a:ext uri="{FF2B5EF4-FFF2-40B4-BE49-F238E27FC236}">
                <a16:creationId xmlns:a16="http://schemas.microsoft.com/office/drawing/2014/main" id="{02952FDE-980A-426C-B9AB-642BE93C4450}"/>
              </a:ext>
            </a:extLst>
          </p:cNvPr>
          <p:cNvSpPr>
            <a:spLocks noGrp="1"/>
          </p:cNvSpPr>
          <p:nvPr>
            <p:ph type="body" sz="quarter" idx="17"/>
          </p:nvPr>
        </p:nvSpPr>
        <p:spPr>
          <a:xfrm>
            <a:off x="743576" y="1638300"/>
            <a:ext cx="5242696" cy="2311908"/>
          </a:xfrm>
        </p:spPr>
        <p:txBody>
          <a:bodyPr>
            <a:normAutofit lnSpcReduction="10000"/>
          </a:bodyPr>
          <a:lstStyle/>
          <a:p>
            <a:r>
              <a:rPr lang="en-US" dirty="0"/>
              <a:t>Python</a:t>
            </a:r>
          </a:p>
          <a:p>
            <a:endParaRPr lang="en-US" dirty="0"/>
          </a:p>
          <a:p>
            <a:pPr marL="0" indent="0">
              <a:buNone/>
            </a:pPr>
            <a:endParaRPr lang="en-US" dirty="0"/>
          </a:p>
          <a:p>
            <a:pPr lvl="1"/>
            <a:r>
              <a:rPr lang="en-US" b="1" dirty="0"/>
              <a:t>if attendance == True:</a:t>
            </a:r>
          </a:p>
          <a:p>
            <a:pPr lvl="2"/>
            <a:r>
              <a:rPr lang="en-US" b="1" dirty="0" err="1"/>
              <a:t>attendance_points</a:t>
            </a:r>
            <a:r>
              <a:rPr lang="en-US" b="1" dirty="0"/>
              <a:t> += 1</a:t>
            </a:r>
          </a:p>
          <a:p>
            <a:pPr lvl="1"/>
            <a:r>
              <a:rPr lang="en-US" b="1" dirty="0"/>
              <a:t>Else:</a:t>
            </a:r>
          </a:p>
          <a:p>
            <a:pPr lvl="2"/>
            <a:r>
              <a:rPr lang="en-US" b="1" dirty="0"/>
              <a:t>print(“You missed class”)</a:t>
            </a:r>
          </a:p>
          <a:p>
            <a:pPr marL="0" indent="0">
              <a:buNone/>
            </a:pPr>
            <a:endParaRPr lang="en-US" dirty="0"/>
          </a:p>
        </p:txBody>
      </p:sp>
      <p:sp>
        <p:nvSpPr>
          <p:cNvPr id="4" name="Text Placeholder 2">
            <a:extLst>
              <a:ext uri="{FF2B5EF4-FFF2-40B4-BE49-F238E27FC236}">
                <a16:creationId xmlns:a16="http://schemas.microsoft.com/office/drawing/2014/main" id="{B677A59D-3A43-4CC4-82EB-6EC79C1E23E9}"/>
              </a:ext>
            </a:extLst>
          </p:cNvPr>
          <p:cNvSpPr txBox="1">
            <a:spLocks/>
          </p:cNvSpPr>
          <p:nvPr/>
        </p:nvSpPr>
        <p:spPr bwMode="auto">
          <a:xfrm>
            <a:off x="6303264" y="1624584"/>
            <a:ext cx="5145163" cy="231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rmAutofit fontScale="92500" lnSpcReduction="20000"/>
          </a:bodyPr>
          <a:lstStyle>
            <a:lvl1pPr marL="342900" indent="-342900" algn="l" rtl="0" eaLnBrk="1" fontAlgn="base" hangingPunct="1">
              <a:lnSpc>
                <a:spcPct val="90000"/>
              </a:lnSpc>
              <a:spcBef>
                <a:spcPts val="1000"/>
              </a:spcBef>
              <a:spcAft>
                <a:spcPct val="0"/>
              </a:spcAft>
              <a:buClr>
                <a:srgbClr val="004A78"/>
              </a:buClr>
              <a:buFont typeface="Arial" charset="0"/>
              <a:buChar char="•"/>
              <a:defRPr sz="2000" kern="1200" baseline="0">
                <a:solidFill>
                  <a:srgbClr val="004A78"/>
                </a:solidFill>
                <a:latin typeface="Arial" charset="0"/>
                <a:ea typeface="Arial" charset="0"/>
                <a:cs typeface="Arial" charset="0"/>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Clr>
                <a:srgbClr val="000000"/>
              </a:buClr>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Clr>
                <a:srgbClr val="000000"/>
              </a:buClr>
              <a:buSzPct val="50000"/>
              <a:buFont typeface="Calibri" charset="0"/>
              <a:buChar char="▶"/>
              <a:defRPr sz="2000"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Clr>
                <a:srgbClr val="000000"/>
              </a:buClr>
              <a:buFont typeface="Helvetica" charset="0"/>
              <a:buChar char="⁃"/>
              <a:defRPr sz="2000"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Pseudocode</a:t>
            </a:r>
          </a:p>
          <a:p>
            <a:endParaRPr lang="en-US" dirty="0"/>
          </a:p>
          <a:p>
            <a:pPr marL="0" indent="0">
              <a:buNone/>
            </a:pPr>
            <a:endParaRPr lang="en-US" dirty="0"/>
          </a:p>
          <a:p>
            <a:pPr lvl="1"/>
            <a:r>
              <a:rPr lang="en-US" b="1" dirty="0"/>
              <a:t>IF attendance is True THEN</a:t>
            </a:r>
          </a:p>
          <a:p>
            <a:pPr lvl="2"/>
            <a:r>
              <a:rPr lang="en-US" b="1" dirty="0"/>
              <a:t>Add 1 to </a:t>
            </a:r>
            <a:r>
              <a:rPr lang="en-US" b="1" dirty="0" err="1"/>
              <a:t>attendance_points</a:t>
            </a:r>
            <a:endParaRPr lang="en-US" b="1" dirty="0"/>
          </a:p>
          <a:p>
            <a:pPr lvl="1"/>
            <a:r>
              <a:rPr lang="en-US" b="1" dirty="0"/>
              <a:t>Else</a:t>
            </a:r>
          </a:p>
          <a:p>
            <a:pPr lvl="2"/>
            <a:r>
              <a:rPr lang="en-US" b="1" dirty="0"/>
              <a:t>Display “You missed class”</a:t>
            </a:r>
          </a:p>
          <a:p>
            <a:pPr lvl="1"/>
            <a:r>
              <a:rPr lang="en-US" b="1" dirty="0" err="1"/>
              <a:t>EndIf</a:t>
            </a:r>
            <a:endParaRPr lang="en-US" dirty="0"/>
          </a:p>
        </p:txBody>
      </p:sp>
    </p:spTree>
    <p:extLst>
      <p:ext uri="{BB962C8B-B14F-4D97-AF65-F5344CB8AC3E}">
        <p14:creationId xmlns:p14="http://schemas.microsoft.com/office/powerpoint/2010/main" val="2513043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53F4-0CAF-4FAE-B9B6-0D15F9CB3371}"/>
              </a:ext>
            </a:extLst>
          </p:cNvPr>
          <p:cNvSpPr>
            <a:spLocks noGrp="1"/>
          </p:cNvSpPr>
          <p:nvPr>
            <p:ph type="title"/>
          </p:nvPr>
        </p:nvSpPr>
        <p:spPr/>
        <p:txBody>
          <a:bodyPr/>
          <a:lstStyle/>
          <a:p>
            <a:r>
              <a:rPr lang="en-US" dirty="0"/>
              <a:t>Pseudocode Examples: IF Statements</a:t>
            </a:r>
          </a:p>
        </p:txBody>
      </p:sp>
      <p:sp>
        <p:nvSpPr>
          <p:cNvPr id="3" name="Text Placeholder 2">
            <a:extLst>
              <a:ext uri="{FF2B5EF4-FFF2-40B4-BE49-F238E27FC236}">
                <a16:creationId xmlns:a16="http://schemas.microsoft.com/office/drawing/2014/main" id="{02952FDE-980A-426C-B9AB-642BE93C4450}"/>
              </a:ext>
            </a:extLst>
          </p:cNvPr>
          <p:cNvSpPr>
            <a:spLocks noGrp="1"/>
          </p:cNvSpPr>
          <p:nvPr>
            <p:ph type="body" sz="quarter" idx="17"/>
          </p:nvPr>
        </p:nvSpPr>
        <p:spPr>
          <a:xfrm>
            <a:off x="743576" y="1638300"/>
            <a:ext cx="9997576" cy="4067556"/>
          </a:xfrm>
        </p:spPr>
        <p:txBody>
          <a:bodyPr>
            <a:normAutofit/>
          </a:bodyPr>
          <a:lstStyle/>
          <a:p>
            <a:r>
              <a:rPr lang="en-US" dirty="0"/>
              <a:t>Python: Sample restaurant rating code</a:t>
            </a:r>
          </a:p>
          <a:p>
            <a:endParaRPr lang="en-US" dirty="0"/>
          </a:p>
          <a:p>
            <a:pPr marL="0" indent="0">
              <a:buNone/>
            </a:pPr>
            <a:endParaRPr lang="en-US" dirty="0"/>
          </a:p>
          <a:p>
            <a:pPr lvl="1"/>
            <a:r>
              <a:rPr lang="en-US" b="1" dirty="0"/>
              <a:t>rating = int(input(“Enter rating:”))</a:t>
            </a:r>
          </a:p>
          <a:p>
            <a:pPr lvl="1"/>
            <a:r>
              <a:rPr lang="en-US" b="1" dirty="0"/>
              <a:t>if rating &gt;= 7:</a:t>
            </a:r>
          </a:p>
          <a:p>
            <a:pPr lvl="2"/>
            <a:r>
              <a:rPr lang="en-US" b="1" dirty="0"/>
              <a:t>print(“Great Work!”)</a:t>
            </a:r>
          </a:p>
          <a:p>
            <a:pPr lvl="1"/>
            <a:r>
              <a:rPr lang="en-US" b="1" dirty="0"/>
              <a:t>else:</a:t>
            </a:r>
          </a:p>
          <a:p>
            <a:pPr lvl="2"/>
            <a:r>
              <a:rPr lang="en-US" b="1" dirty="0"/>
              <a:t>print(“Let’s try again”)</a:t>
            </a:r>
          </a:p>
          <a:p>
            <a:pPr marL="0" indent="0">
              <a:buNone/>
            </a:pPr>
            <a:endParaRPr lang="en-US" dirty="0"/>
          </a:p>
        </p:txBody>
      </p:sp>
    </p:spTree>
    <p:extLst>
      <p:ext uri="{BB962C8B-B14F-4D97-AF65-F5344CB8AC3E}">
        <p14:creationId xmlns:p14="http://schemas.microsoft.com/office/powerpoint/2010/main" val="420588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53F4-0CAF-4FAE-B9B6-0D15F9CB3371}"/>
              </a:ext>
            </a:extLst>
          </p:cNvPr>
          <p:cNvSpPr>
            <a:spLocks noGrp="1"/>
          </p:cNvSpPr>
          <p:nvPr>
            <p:ph type="title"/>
          </p:nvPr>
        </p:nvSpPr>
        <p:spPr/>
        <p:txBody>
          <a:bodyPr/>
          <a:lstStyle/>
          <a:p>
            <a:r>
              <a:rPr lang="en-US" dirty="0"/>
              <a:t>Pseudocode Examples: IF Statements</a:t>
            </a:r>
          </a:p>
        </p:txBody>
      </p:sp>
      <p:sp>
        <p:nvSpPr>
          <p:cNvPr id="3" name="Text Placeholder 2">
            <a:extLst>
              <a:ext uri="{FF2B5EF4-FFF2-40B4-BE49-F238E27FC236}">
                <a16:creationId xmlns:a16="http://schemas.microsoft.com/office/drawing/2014/main" id="{02952FDE-980A-426C-B9AB-642BE93C4450}"/>
              </a:ext>
            </a:extLst>
          </p:cNvPr>
          <p:cNvSpPr>
            <a:spLocks noGrp="1"/>
          </p:cNvSpPr>
          <p:nvPr>
            <p:ph type="body" sz="quarter" idx="17"/>
          </p:nvPr>
        </p:nvSpPr>
        <p:spPr>
          <a:xfrm>
            <a:off x="743576" y="1638300"/>
            <a:ext cx="9997576" cy="4067556"/>
          </a:xfrm>
        </p:spPr>
        <p:txBody>
          <a:bodyPr>
            <a:normAutofit/>
          </a:bodyPr>
          <a:lstStyle/>
          <a:p>
            <a:r>
              <a:rPr lang="en-US" dirty="0"/>
              <a:t>Pseudocode: Sample restaurant rating code</a:t>
            </a:r>
          </a:p>
          <a:p>
            <a:endParaRPr lang="en-US" dirty="0"/>
          </a:p>
          <a:p>
            <a:pPr marL="0" indent="0">
              <a:buNone/>
            </a:pPr>
            <a:endParaRPr lang="en-US" dirty="0"/>
          </a:p>
          <a:p>
            <a:pPr lvl="1"/>
            <a:r>
              <a:rPr lang="en-US" b="1" dirty="0"/>
              <a:t>PROMPT for rating</a:t>
            </a:r>
          </a:p>
          <a:p>
            <a:pPr lvl="1"/>
            <a:r>
              <a:rPr lang="en-US" b="1" dirty="0"/>
              <a:t>Get the rating and make it a number</a:t>
            </a:r>
          </a:p>
          <a:p>
            <a:pPr lvl="1"/>
            <a:r>
              <a:rPr lang="en-US" b="1" dirty="0"/>
              <a:t>IF rating is greater than or equal to 7</a:t>
            </a:r>
          </a:p>
          <a:p>
            <a:pPr lvl="2"/>
            <a:r>
              <a:rPr lang="en-US" b="1" dirty="0"/>
              <a:t>Display “Great Work!”</a:t>
            </a:r>
          </a:p>
          <a:p>
            <a:pPr lvl="1"/>
            <a:r>
              <a:rPr lang="en-US" b="1" dirty="0"/>
              <a:t>Else</a:t>
            </a:r>
          </a:p>
          <a:p>
            <a:pPr lvl="2"/>
            <a:r>
              <a:rPr lang="en-US" b="1" dirty="0"/>
              <a:t>Display “Let’s try again”</a:t>
            </a:r>
          </a:p>
          <a:p>
            <a:pPr lvl="1"/>
            <a:r>
              <a:rPr lang="en-US" b="1" dirty="0" err="1"/>
              <a:t>EndiF</a:t>
            </a:r>
            <a:endParaRPr lang="en-US" b="1" dirty="0"/>
          </a:p>
          <a:p>
            <a:pPr marL="0" indent="0">
              <a:buNone/>
            </a:pPr>
            <a:endParaRPr lang="en-US" dirty="0"/>
          </a:p>
        </p:txBody>
      </p:sp>
    </p:spTree>
    <p:extLst>
      <p:ext uri="{BB962C8B-B14F-4D97-AF65-F5344CB8AC3E}">
        <p14:creationId xmlns:p14="http://schemas.microsoft.com/office/powerpoint/2010/main" val="238344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53F4-0CAF-4FAE-B9B6-0D15F9CB3371}"/>
              </a:ext>
            </a:extLst>
          </p:cNvPr>
          <p:cNvSpPr>
            <a:spLocks noGrp="1"/>
          </p:cNvSpPr>
          <p:nvPr>
            <p:ph type="title"/>
          </p:nvPr>
        </p:nvSpPr>
        <p:spPr/>
        <p:txBody>
          <a:bodyPr/>
          <a:lstStyle/>
          <a:p>
            <a:r>
              <a:rPr lang="en-US" dirty="0"/>
              <a:t>Pseudocode</a:t>
            </a:r>
          </a:p>
        </p:txBody>
      </p:sp>
      <p:sp>
        <p:nvSpPr>
          <p:cNvPr id="3" name="Text Placeholder 2">
            <a:extLst>
              <a:ext uri="{FF2B5EF4-FFF2-40B4-BE49-F238E27FC236}">
                <a16:creationId xmlns:a16="http://schemas.microsoft.com/office/drawing/2014/main" id="{02952FDE-980A-426C-B9AB-642BE93C4450}"/>
              </a:ext>
            </a:extLst>
          </p:cNvPr>
          <p:cNvSpPr>
            <a:spLocks noGrp="1"/>
          </p:cNvSpPr>
          <p:nvPr>
            <p:ph type="body" sz="quarter" idx="17"/>
          </p:nvPr>
        </p:nvSpPr>
        <p:spPr/>
        <p:txBody>
          <a:bodyPr/>
          <a:lstStyle/>
          <a:p>
            <a:r>
              <a:rPr lang="en-US" dirty="0"/>
              <a:t>Pseudocode guidelines (continued)</a:t>
            </a:r>
          </a:p>
          <a:p>
            <a:pPr lvl="1"/>
            <a:r>
              <a:rPr lang="en-US" dirty="0"/>
              <a:t>Steps for writing pseudocode:</a:t>
            </a:r>
          </a:p>
          <a:p>
            <a:pPr lvl="2"/>
            <a:r>
              <a:rPr lang="en-US" dirty="0"/>
              <a:t>Write down the algorithm</a:t>
            </a:r>
          </a:p>
          <a:p>
            <a:pPr lvl="2"/>
            <a:r>
              <a:rPr lang="en-US" dirty="0"/>
              <a:t>Identify and name variables</a:t>
            </a:r>
          </a:p>
          <a:p>
            <a:pPr lvl="2"/>
            <a:r>
              <a:rPr lang="en-US" dirty="0"/>
              <a:t>Write statements that declare and initialize variables</a:t>
            </a:r>
          </a:p>
          <a:p>
            <a:pPr lvl="2"/>
            <a:r>
              <a:rPr lang="en-US" dirty="0"/>
              <a:t>Work through each step of the algorithm, writing detailed pseudocode steps</a:t>
            </a:r>
          </a:p>
          <a:p>
            <a:pPr lvl="2"/>
            <a:r>
              <a:rPr lang="en-US" dirty="0"/>
              <a:t>Identify computations and write them as mathematical expressions, using variables</a:t>
            </a:r>
          </a:p>
          <a:p>
            <a:pPr lvl="2"/>
            <a:r>
              <a:rPr lang="en-US" dirty="0"/>
              <a:t>Identify decision structures and write them in </a:t>
            </a:r>
            <a:r>
              <a:rPr lang="en-US" dirty="0" err="1">
                <a:latin typeface="Courier New" panose="02070309020205020404" pitchFamily="49" charset="0"/>
                <a:cs typeface="Courier New" panose="02070309020205020404" pitchFamily="49" charset="0"/>
              </a:rPr>
              <a:t>if..then</a:t>
            </a:r>
            <a:r>
              <a:rPr lang="en-US" dirty="0"/>
              <a:t> and </a:t>
            </a:r>
            <a:r>
              <a:rPr lang="en-US" dirty="0">
                <a:latin typeface="Courier New" panose="02070309020205020404" pitchFamily="49" charset="0"/>
                <a:cs typeface="Courier New" panose="02070309020205020404" pitchFamily="49" charset="0"/>
              </a:rPr>
              <a:t>otherwise</a:t>
            </a:r>
            <a:r>
              <a:rPr lang="en-US" dirty="0"/>
              <a:t> format</a:t>
            </a:r>
          </a:p>
          <a:p>
            <a:pPr lvl="2"/>
            <a:r>
              <a:rPr lang="en-US" dirty="0"/>
              <a:t>Identify repetition structures and write them using </a:t>
            </a:r>
            <a:r>
              <a:rPr lang="en-US" dirty="0">
                <a:latin typeface="Courier New" panose="02070309020205020404" pitchFamily="49" charset="0"/>
                <a:cs typeface="Courier New" panose="02070309020205020404" pitchFamily="49" charset="0"/>
              </a:rPr>
              <a:t>repeat x times</a:t>
            </a:r>
            <a:r>
              <a:rPr lang="en-US" dirty="0"/>
              <a:t> or </a:t>
            </a:r>
            <a:r>
              <a:rPr lang="en-US" dirty="0">
                <a:latin typeface="Courier New" panose="02070309020205020404" pitchFamily="49" charset="0"/>
                <a:cs typeface="Courier New" panose="02070309020205020404" pitchFamily="49" charset="0"/>
              </a:rPr>
              <a:t>repeat until</a:t>
            </a:r>
          </a:p>
          <a:p>
            <a:pPr lvl="2"/>
            <a:r>
              <a:rPr lang="en-US" dirty="0"/>
              <a:t>Use indents for multiline decision and repetition structures</a:t>
            </a:r>
          </a:p>
          <a:p>
            <a:pPr lvl="2"/>
            <a:r>
              <a:rPr lang="en-US" dirty="0"/>
              <a:t>Use blank lines as whitespace to set off decision and repetition structures</a:t>
            </a:r>
          </a:p>
        </p:txBody>
      </p:sp>
    </p:spTree>
    <p:extLst>
      <p:ext uri="{BB962C8B-B14F-4D97-AF65-F5344CB8AC3E}">
        <p14:creationId xmlns:p14="http://schemas.microsoft.com/office/powerpoint/2010/main" val="19932320"/>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Accessible_PPT_Template_Cengage</Template>
  <TotalTime>0</TotalTime>
  <Words>649</Words>
  <Application>Microsoft Office PowerPoint</Application>
  <PresentationFormat>Widescreen</PresentationFormat>
  <Paragraphs>126</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vt:lpstr>
      <vt:lpstr>Cabin</vt:lpstr>
      <vt:lpstr>Calibri</vt:lpstr>
      <vt:lpstr>Courier New</vt:lpstr>
      <vt:lpstr>Helvetica</vt:lpstr>
      <vt:lpstr>Menlo</vt:lpstr>
      <vt:lpstr>Open Sans</vt:lpstr>
      <vt:lpstr>Summer Font</vt:lpstr>
      <vt:lpstr>Office Theme</vt:lpstr>
      <vt:lpstr>Pseudocode</vt:lpstr>
      <vt:lpstr>Pseudocode Examples: Output</vt:lpstr>
      <vt:lpstr>Pseudocode Examples: Retrieve Information</vt:lpstr>
      <vt:lpstr>Pseudocode Examples: Calculations</vt:lpstr>
      <vt:lpstr>Pseudocode Examples: Assigning Variables</vt:lpstr>
      <vt:lpstr>Pseudocode Examples: IF Statements</vt:lpstr>
      <vt:lpstr>Pseudocode Examples: IF Statements</vt:lpstr>
      <vt:lpstr>Pseudocode Examples: IF Statements</vt:lpstr>
      <vt:lpstr>Pseudocode</vt:lpstr>
      <vt:lpstr>Pseudocode Example</vt:lpstr>
      <vt:lpstr>Pseudocode Example</vt:lpstr>
      <vt:lpstr>Flowcharts</vt:lpstr>
      <vt:lpstr>Flowcharts</vt:lpstr>
      <vt:lpstr>Flowcharts</vt:lpstr>
      <vt:lpstr>Flowcharts</vt:lpstr>
      <vt:lpstr>Flowcharts</vt:lpstr>
      <vt:lpstr>Flowcharts: repetition control structures</vt:lpstr>
      <vt:lpstr>Pseudocode/Flowchart Example</vt:lpstr>
      <vt:lpstr>Pseudocode/Flowchart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2021-09-26T17:01:24Z</dcterms:created>
  <dcterms:modified xsi:type="dcterms:W3CDTF">2023-01-21T20:13:40Z</dcterms:modified>
</cp:coreProperties>
</file>