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3" r:id="rId5"/>
    <p:sldId id="269" r:id="rId6"/>
    <p:sldId id="318" r:id="rId7"/>
    <p:sldId id="305" r:id="rId8"/>
    <p:sldId id="277" r:id="rId9"/>
    <p:sldId id="307" r:id="rId10"/>
    <p:sldId id="327" r:id="rId11"/>
    <p:sldId id="329" r:id="rId12"/>
    <p:sldId id="308" r:id="rId13"/>
    <p:sldId id="312" r:id="rId14"/>
    <p:sldId id="313" r:id="rId15"/>
    <p:sldId id="309" r:id="rId16"/>
    <p:sldId id="330" r:id="rId17"/>
    <p:sldId id="310" r:id="rId18"/>
    <p:sldId id="311" r:id="rId19"/>
    <p:sldId id="319" r:id="rId20"/>
    <p:sldId id="337" r:id="rId21"/>
    <p:sldId id="332" r:id="rId22"/>
    <p:sldId id="333" r:id="rId23"/>
    <p:sldId id="314" r:id="rId24"/>
    <p:sldId id="315" r:id="rId25"/>
    <p:sldId id="338" r:id="rId26"/>
    <p:sldId id="316" r:id="rId27"/>
    <p:sldId id="335" r:id="rId28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Helvetica" pitchFamily="2" charset="0"/>
      <p:regular r:id="rId35"/>
      <p:bold r:id="rId36"/>
      <p:italic r:id="rId37"/>
      <p:boldItalic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Summer Font" panose="020B0606030504020204" pitchFamily="34" charset="77"/>
      <p:regular r:id="rId43"/>
      <p:bold r:id="rId44"/>
      <p:italic r:id="rId45"/>
      <p:boldItalic r:id="rId4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700"/>
    <a:srgbClr val="004A78"/>
    <a:srgbClr val="000000"/>
    <a:srgbClr val="006298"/>
    <a:srgbClr val="FF6300"/>
    <a:srgbClr val="E9255F"/>
    <a:srgbClr val="0098D4"/>
    <a:srgbClr val="00B8E7"/>
    <a:srgbClr val="81D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54" autoAdjust="0"/>
    <p:restoredTop sz="86395" autoAdjust="0"/>
  </p:normalViewPr>
  <p:slideViewPr>
    <p:cSldViewPr snapToGrid="0" snapToObjects="1">
      <p:cViewPr varScale="1">
        <p:scale>
          <a:sx n="110" d="100"/>
          <a:sy n="110" d="100"/>
        </p:scale>
        <p:origin x="680" y="168"/>
      </p:cViewPr>
      <p:guideLst>
        <p:guide orient="horz" pos="2160"/>
        <p:guide pos="384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1/29/23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291600" indent="-291600">
              <a:buClr>
                <a:srgbClr val="004A78"/>
              </a:buClr>
              <a:buFont typeface="Arial" charset="0"/>
              <a:buChar char="•"/>
              <a:defRPr sz="2400">
                <a:solidFill>
                  <a:srgbClr val="000000"/>
                </a:solidFill>
              </a:defRPr>
            </a:lvl1pPr>
            <a:lvl2pPr marL="622800" marR="0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 sz="22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299"/>
            <a:ext cx="10711543" cy="4460943"/>
          </a:xfrm>
        </p:spPr>
        <p:txBody>
          <a:bodyPr>
            <a:normAutofit/>
          </a:bodyPr>
          <a:lstStyle>
            <a:lvl1pPr marL="291600" indent="-291600">
              <a:buClr>
                <a:srgbClr val="004A78"/>
              </a:buClr>
              <a:buFont typeface="Arial" charset="0"/>
              <a:buChar char="•"/>
              <a:defRPr sz="2400">
                <a:solidFill>
                  <a:srgbClr val="000000"/>
                </a:solidFill>
              </a:defRPr>
            </a:lvl1pPr>
            <a:lvl2pPr marL="622800" marR="0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 sz="2200" baseline="0">
                <a:solidFill>
                  <a:srgbClr val="000000"/>
                </a:solidFill>
              </a:defRPr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>
                <a:solidFill>
                  <a:srgbClr val="000000"/>
                </a:solidFill>
              </a:defRPr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2369496"/>
          </a:xfrm>
        </p:spPr>
        <p:txBody>
          <a:bodyPr>
            <a:normAutofit/>
          </a:bodyPr>
          <a:lstStyle>
            <a:lvl1pPr marL="291600" indent="-291600">
              <a:buClr>
                <a:srgbClr val="004A78"/>
              </a:buClr>
              <a:buFont typeface="Arial" charset="0"/>
              <a:buChar char="•"/>
              <a:defRPr sz="2400">
                <a:solidFill>
                  <a:srgbClr val="000000"/>
                </a:solidFill>
              </a:defRPr>
            </a:lvl1pPr>
            <a:lvl2pPr marL="622800" marR="0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 sz="2200" baseline="0">
                <a:solidFill>
                  <a:srgbClr val="000000"/>
                </a:solidFill>
              </a:defRPr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>
                <a:solidFill>
                  <a:srgbClr val="000000"/>
                </a:solidFill>
              </a:defRPr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9C823-A996-46C8-846E-045643ED5FE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42950" y="4183063"/>
            <a:ext cx="10712450" cy="1799448"/>
          </a:xfrm>
        </p:spPr>
        <p:txBody>
          <a:bodyPr/>
          <a:lstStyle>
            <a:lvl1pPr marL="342900" indent="-342900">
              <a:defRPr lang="en-US" sz="24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45300" indent="-342900">
              <a:defRPr lang="en-US" sz="22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marL="291600" lvl="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4A78"/>
              </a:buClr>
              <a:buFont typeface="Arial" charset="0"/>
              <a:buChar char="•"/>
            </a:pPr>
            <a:r>
              <a:rPr lang="en-US" dirty="0"/>
              <a:t>First level</a:t>
            </a:r>
          </a:p>
          <a:p>
            <a:pPr marL="622800" marR="0" lvl="1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8455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3" r:id="rId10"/>
    <p:sldLayoutId id="2147483724" r:id="rId11"/>
    <p:sldLayoutId id="2147483713" r:id="rId12"/>
    <p:sldLayoutId id="2147483725" r:id="rId13"/>
    <p:sldLayoutId id="2147483717" r:id="rId14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223CD-34A5-45F2-906F-1B6F8BD79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b="1" dirty="0"/>
              <a:t>Module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B23C69-AE0E-4ABC-ADF2-5CEF372F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Python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Python Fundamentals, 1</a:t>
            </a:r>
            <a:r>
              <a:rPr lang="en-US" baseline="30000" dirty="0"/>
              <a:t>st</a:t>
            </a:r>
            <a:r>
              <a:rPr lang="en-US" dirty="0"/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908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1.3.1: Variables</a:t>
            </a:r>
            <a:endParaRPr lang="en-US" sz="24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Naming Identifiers and Reserved Words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rules for variables and other identifiers: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consist of upper and lowercase letters, underscores, unicode identifiers, and digits 0 to 9.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begin with digit.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other characters can be in identifiers.</a:t>
            </a:r>
          </a:p>
          <a:p>
            <a:pPr lvl="2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names with spaces should be avoided.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reserved words or keywords can’t be used.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Identifier names are case sensitive.</a:t>
            </a:r>
          </a:p>
        </p:txBody>
      </p:sp>
    </p:spTree>
    <p:extLst>
      <p:ext uri="{BB962C8B-B14F-4D97-AF65-F5344CB8AC3E}">
        <p14:creationId xmlns:p14="http://schemas.microsoft.com/office/powerpoint/2010/main" val="61446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1.3.1: Variables</a:t>
            </a:r>
            <a:endParaRPr lang="en-US" sz="24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299"/>
            <a:ext cx="10711543" cy="3432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Naming Conventions: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guidelines only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Compound variable names should be written in snake case notation.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 err="1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snake_case</a:t>
            </a:r>
            <a:endParaRPr lang="en-US" dirty="0">
              <a:solidFill>
                <a:srgbClr val="004A7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using the following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PascalCase</a:t>
            </a:r>
            <a:endParaRPr lang="en-US" dirty="0">
              <a:solidFill>
                <a:srgbClr val="004A7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camelCase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Constant names should be in all caps.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lowercase L or uppercase O as single character names.</a:t>
            </a:r>
          </a:p>
        </p:txBody>
      </p:sp>
    </p:spTree>
    <p:extLst>
      <p:ext uri="{BB962C8B-B14F-4D97-AF65-F5344CB8AC3E}">
        <p14:creationId xmlns:p14="http://schemas.microsoft.com/office/powerpoint/2010/main" val="10528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1.3.1: Data Type Variables</a:t>
            </a:r>
            <a:endParaRPr lang="en-US" sz="24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1395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 Values—Integers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Integers are whole numbers that are either positive or negative.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Arithmetic operations can be performed on them.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8CFAE-A758-44EE-B6EE-4C46EC2DBDC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5974" y="3262746"/>
            <a:ext cx="10712450" cy="1797627"/>
          </a:xfrm>
        </p:spPr>
        <p:txBody>
          <a:bodyPr/>
          <a:lstStyle/>
          <a:p>
            <a:pPr marL="0" indent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Values</a:t>
            </a:r>
          </a:p>
          <a:p>
            <a:pPr marL="291600" lvl="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Strings are sequence of characters between two quotation marks.</a:t>
            </a:r>
          </a:p>
          <a:p>
            <a:pPr marL="622800" lvl="1" indent="-320400"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use either double or single quotes.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contain letter, numbers, or symbols.</a:t>
            </a:r>
          </a:p>
        </p:txBody>
      </p:sp>
    </p:spTree>
    <p:extLst>
      <p:ext uri="{BB962C8B-B14F-4D97-AF65-F5344CB8AC3E}">
        <p14:creationId xmlns:p14="http://schemas.microsoft.com/office/powerpoint/2010/main" val="260294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1.3.1: Variables</a:t>
            </a:r>
            <a:endParaRPr lang="en-US" sz="24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1395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Values—Decimal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Numbers with decimal palaces.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Arithmetic operations can be performed on them.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8CFAE-A758-44EE-B6EE-4C46EC2DBDC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5974" y="3262746"/>
            <a:ext cx="10712450" cy="1797627"/>
          </a:xfrm>
        </p:spPr>
        <p:txBody>
          <a:bodyPr/>
          <a:lstStyle/>
          <a:p>
            <a:pPr marL="0" indent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Values</a:t>
            </a:r>
          </a:p>
          <a:p>
            <a:pPr marL="291600" lvl="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a True of False value</a:t>
            </a:r>
          </a:p>
        </p:txBody>
      </p:sp>
    </p:spTree>
    <p:extLst>
      <p:ext uri="{BB962C8B-B14F-4D97-AF65-F5344CB8AC3E}">
        <p14:creationId xmlns:p14="http://schemas.microsoft.com/office/powerpoint/2010/main" val="31450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1.3.1: Variables</a:t>
            </a:r>
            <a:endParaRPr lang="en-US" sz="24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299"/>
            <a:ext cx="10711543" cy="3162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Conversion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convert integer to string.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str(7)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convert string to integer.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int("100")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get error if trying to convert string that doesn’t contain integer.</a:t>
            </a:r>
          </a:p>
        </p:txBody>
      </p:sp>
    </p:spTree>
    <p:extLst>
      <p:ext uri="{BB962C8B-B14F-4D97-AF65-F5344CB8AC3E}">
        <p14:creationId xmlns:p14="http://schemas.microsoft.com/office/powerpoint/2010/main" val="370566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1.3.1: Variables</a:t>
            </a:r>
            <a:endParaRPr lang="en-US" sz="24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7154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Assigning Variables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 assign value to variable use equal sign.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 err="1">
                <a:solidFill>
                  <a:srgbClr val="004A78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number_seven</a:t>
            </a:r>
            <a:r>
              <a:rPr lang="en-US" dirty="0">
                <a:solidFill>
                  <a:srgbClr val="004A78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is raised if trying to use variable before it is assigned value.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use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concatenate two strings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Commas , can be used to connect strings and integers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Variables are not deeply linked.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85FD7-F217-4B80-97EF-A380B22CD60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2950" y="4457701"/>
            <a:ext cx="10712450" cy="1392381"/>
          </a:xfrm>
        </p:spPr>
        <p:txBody>
          <a:bodyPr/>
          <a:lstStyle/>
          <a:p>
            <a:pPr marL="0" indent="0">
              <a:buClr>
                <a:srgbClr val="004A78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Assignment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assign multiple variables in one statement.</a:t>
            </a:r>
          </a:p>
          <a:p>
            <a:pPr marL="622800" lvl="1" indent="-320400"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8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85213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CE30-11A4-4913-A0CB-FC2D463A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10F0-742A-480A-9852-94AEBAE64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Simple Print Statement to concatenate string values</a:t>
            </a:r>
          </a:p>
          <a:p>
            <a:pPr marL="822600" lvl="2" indent="0"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Print(“I Love Python” + “!” * 3)</a:t>
            </a:r>
          </a:p>
          <a:p>
            <a:pPr marL="822600" lvl="2" indent="0"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600" lvl="2" indent="0"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600" lvl="2" indent="0" algn="ctr"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822600" lvl="2" indent="0"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600" lvl="2" indent="0"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600" lvl="2" indent="0"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 = “I Love Python”</a:t>
            </a:r>
          </a:p>
          <a:p>
            <a:pPr marL="822600" lvl="2" indent="0"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print(message , “!” * 3)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58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1.3.1: Variables</a:t>
            </a:r>
            <a:endParaRPr lang="en-US" sz="2400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85FD7-F217-4B80-97EF-A380B22CD60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1350" y="1206501"/>
            <a:ext cx="10712450" cy="3253739"/>
          </a:xfrm>
        </p:spPr>
        <p:txBody>
          <a:bodyPr/>
          <a:lstStyle/>
          <a:p>
            <a:pPr marL="0" indent="0">
              <a:buClr>
                <a:srgbClr val="004A78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Assignment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assign multiple variables in one statement.</a:t>
            </a:r>
          </a:p>
          <a:p>
            <a:pPr marL="622800" lvl="1" indent="-320400"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8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43543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CE30-11A4-4913-A0CB-FC2D463A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10F0-742A-480A-9852-94AEBAE64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Simple Print Statements</a:t>
            </a:r>
          </a:p>
          <a:p>
            <a:pPr marL="1279800" lvl="3" indent="0"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a, b, c = 1, 2, 3</a:t>
            </a:r>
          </a:p>
          <a:p>
            <a:pPr marL="1279800" lvl="3" indent="0"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1279800" lvl="3" indent="0"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pPr marL="1279800" lvl="3" indent="0"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print(c) </a:t>
            </a:r>
          </a:p>
          <a:p>
            <a:pPr marL="1279800" lvl="3" indent="0"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0" lvl="4" indent="0"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1279800" lvl="3" indent="0"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9800" lvl="3" indent="0"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print(a, b, 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5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CE30-11A4-4913-A0CB-FC2D463A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10F0-742A-480A-9852-94AEBAE64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2560" y="1638300"/>
            <a:ext cx="11292559" cy="4394200"/>
          </a:xfrm>
        </p:spPr>
        <p:txBody>
          <a:bodyPr>
            <a:normAutofit/>
          </a:bodyPr>
          <a:lstStyle/>
          <a:p>
            <a:r>
              <a:rPr lang="en-US" dirty="0"/>
              <a:t>Simple Print Statements</a:t>
            </a:r>
          </a:p>
          <a:p>
            <a:endParaRPr lang="en-US" dirty="0"/>
          </a:p>
          <a:p>
            <a:pPr marL="302400" lvl="1" indent="0">
              <a:buNone/>
            </a:pPr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middle_initial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Eric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2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Clayborn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822600" lvl="2" indent="0">
              <a:buNone/>
            </a:pP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2400" lvl="1" indent="0">
              <a:buNone/>
            </a:pPr>
            <a:r>
              <a:rPr lang="en-US" sz="21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print(“Your first name is: “ +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02400" lvl="1" indent="0">
              <a:buNone/>
            </a:pP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2400" lvl="1" indent="0">
              <a:buNone/>
            </a:pPr>
            <a:r>
              <a:rPr lang="en-US" sz="21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print(“Your Middle Initial is: “ +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middle_initial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02400" lvl="1" indent="0">
              <a:buNone/>
            </a:pP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2400" lvl="1" indent="0">
              <a:buNone/>
            </a:pPr>
            <a:r>
              <a:rPr lang="en-US" sz="21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print(“Your Last Name is: “ + </a:t>
            </a:r>
            <a:r>
              <a:rPr lang="en-US" sz="21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1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7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566"/>
          </a:xfrm>
        </p:spPr>
        <p:txBody>
          <a:bodyPr/>
          <a:lstStyle/>
          <a:p>
            <a:r>
              <a:rPr lang="en-US" dirty="0"/>
              <a:t>Lesson 1.1: Working with the Python Interactive 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Interactive Shell: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at command line using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Interfaces with Python interpreter.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user to run Python commands at command line.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Sample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print("Message")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Anything typed into shell is echoed 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even do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91312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566"/>
          </a:xfrm>
        </p:spPr>
        <p:txBody>
          <a:bodyPr/>
          <a:lstStyle/>
          <a:p>
            <a:r>
              <a:rPr lang="en-US" dirty="0"/>
              <a:t>Lesson 1.4: User Input, Comments, and Indentations</a:t>
            </a:r>
            <a:endParaRPr lang="en-US" sz="24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474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Input from the Keyboard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to get user input from keyboard.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= input()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execution halts until user inputs value and presses Enter key.</a:t>
            </a:r>
          </a:p>
        </p:txBody>
      </p:sp>
    </p:spTree>
    <p:extLst>
      <p:ext uri="{BB962C8B-B14F-4D97-AF65-F5344CB8AC3E}">
        <p14:creationId xmlns:p14="http://schemas.microsoft.com/office/powerpoint/2010/main" val="215568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3348"/>
          </a:xfrm>
        </p:spPr>
        <p:txBody>
          <a:bodyPr/>
          <a:lstStyle/>
          <a:p>
            <a:r>
              <a:rPr lang="en-US" dirty="0"/>
              <a:t>Lesson 1.4: User Input, Comments, and Indentations</a:t>
            </a:r>
            <a:endParaRPr lang="en-US" sz="24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1"/>
            <a:ext cx="10711543" cy="923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Passing in a Prompt to the Input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input("Insert prompt here")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08452-42A5-4866-902A-D2525DF8E97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2950" y="2911478"/>
            <a:ext cx="10712450" cy="1384874"/>
          </a:xfrm>
        </p:spPr>
        <p:txBody>
          <a:bodyPr/>
          <a:lstStyle/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Different Input Data Types in Your Program</a:t>
            </a:r>
          </a:p>
          <a:p>
            <a:pPr marL="291600" lvl="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input()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function always returns string.</a:t>
            </a:r>
          </a:p>
          <a:p>
            <a:pPr marL="291600" lvl="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 built-in 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int()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function to convert to integer.</a:t>
            </a:r>
          </a:p>
        </p:txBody>
      </p:sp>
    </p:spTree>
    <p:extLst>
      <p:ext uri="{BB962C8B-B14F-4D97-AF65-F5344CB8AC3E}">
        <p14:creationId xmlns:p14="http://schemas.microsoft.com/office/powerpoint/2010/main" val="227073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566"/>
          </a:xfrm>
        </p:spPr>
        <p:txBody>
          <a:bodyPr/>
          <a:lstStyle/>
          <a:p>
            <a:r>
              <a:rPr lang="en-US" dirty="0"/>
              <a:t>Lesson 1.4: Example</a:t>
            </a:r>
            <a:endParaRPr lang="en-US" sz="24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4740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Input from the Keyboard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to get user input from keyboard.</a:t>
            </a:r>
          </a:p>
          <a:p>
            <a:pPr marL="822600" lvl="2" indent="0">
              <a:buNone/>
            </a:pPr>
            <a:r>
              <a:rPr lang="en-US" sz="3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1279800" lvl="3" indent="0">
              <a:buNone/>
            </a:pPr>
            <a:r>
              <a:rPr lang="en-US" sz="3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= input("Please enter your age: ")</a:t>
            </a:r>
          </a:p>
          <a:p>
            <a:pPr marL="1279800" lvl="3" indent="0">
              <a:buNone/>
            </a:pPr>
            <a:r>
              <a:rPr lang="en-US" sz="3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print("Before" , type(age))</a:t>
            </a:r>
          </a:p>
          <a:p>
            <a:pPr marL="1279800" lvl="3" indent="0">
              <a:buNone/>
            </a:pPr>
            <a:endParaRPr lang="en-US" sz="3000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9800" lvl="3" indent="0">
              <a:buNone/>
            </a:pPr>
            <a:r>
              <a:rPr lang="en-US" sz="3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= int(age)</a:t>
            </a:r>
          </a:p>
          <a:p>
            <a:pPr marL="1279800" lvl="3" indent="0">
              <a:buNone/>
            </a:pPr>
            <a:r>
              <a:rPr lang="en-US" sz="3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print("After" , type(age))</a:t>
            </a:r>
          </a:p>
        </p:txBody>
      </p:sp>
    </p:spTree>
    <p:extLst>
      <p:ext uri="{BB962C8B-B14F-4D97-AF65-F5344CB8AC3E}">
        <p14:creationId xmlns:p14="http://schemas.microsoft.com/office/powerpoint/2010/main" val="3483966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/>
              <a:t>Lesson 1.4: User Input, Comments, and Indentations</a:t>
            </a:r>
            <a:endParaRPr lang="en-US" sz="24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with # sign.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Comes on line before statement it annotates.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Placed at same indent level as statement.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Start with # sign.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Placed on same line as statement it annotates.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Documentation String (docstrings)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wrapped in triple (double or single) quotation marks.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docstrings should be at beginning of file.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for multiple line comments.</a:t>
            </a:r>
          </a:p>
        </p:txBody>
      </p:sp>
    </p:spTree>
    <p:extLst>
      <p:ext uri="{BB962C8B-B14F-4D97-AF65-F5344CB8AC3E}">
        <p14:creationId xmlns:p14="http://schemas.microsoft.com/office/powerpoint/2010/main" val="2955048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CE30-11A4-4913-A0CB-FC2D463A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Turn!!! Code the Following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10F0-742A-480A-9852-94AEBAE64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130300"/>
            <a:ext cx="10711543" cy="43942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Import the sys function </a:t>
            </a:r>
          </a:p>
          <a:p>
            <a:endParaRPr lang="en-US" sz="3000" dirty="0"/>
          </a:p>
          <a:p>
            <a:r>
              <a:rPr lang="en-US" sz="3000" dirty="0"/>
              <a:t>Use the input statement to gather the year a user was born</a:t>
            </a:r>
          </a:p>
          <a:p>
            <a:endParaRPr lang="en-US" sz="3000" dirty="0"/>
          </a:p>
          <a:p>
            <a:r>
              <a:rPr lang="en-US" sz="3000" dirty="0"/>
              <a:t>Use print statements to print the first name, middle initial, and last name using arguments gathered from the python interpreter</a:t>
            </a:r>
          </a:p>
          <a:p>
            <a:endParaRPr lang="en-US" sz="3000" dirty="0"/>
          </a:p>
          <a:p>
            <a:r>
              <a:rPr lang="en-US" sz="3000" dirty="0"/>
              <a:t>Use the print statement to display the difference between 2023 and the year a user was born. </a:t>
            </a:r>
          </a:p>
          <a:p>
            <a:pPr lvl="1"/>
            <a:r>
              <a:rPr lang="en-US" sz="2800" dirty="0"/>
              <a:t>Display a print statement stating “You are” X “years old”. 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7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CE30-11A4-4913-A0CB-FC2D463A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10F0-742A-480A-9852-94AEBAE64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7" y="1638300"/>
            <a:ext cx="5474344" cy="43942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Simple Print Statement</a:t>
            </a:r>
          </a:p>
          <a:p>
            <a:pPr lvl="1"/>
            <a:r>
              <a:rPr lang="en-US" sz="3000" dirty="0"/>
              <a:t>print(“Happy Birthday”)</a:t>
            </a:r>
          </a:p>
          <a:p>
            <a:endParaRPr lang="en-US" sz="3000" dirty="0"/>
          </a:p>
          <a:p>
            <a:r>
              <a:rPr lang="en-US" sz="3000" dirty="0"/>
              <a:t>Print Calculations</a:t>
            </a:r>
          </a:p>
          <a:p>
            <a:pPr lvl="1"/>
            <a:r>
              <a:rPr lang="en-US" sz="3000" dirty="0"/>
              <a:t>print(5 * 4)</a:t>
            </a:r>
          </a:p>
          <a:p>
            <a:pPr lvl="1"/>
            <a:r>
              <a:rPr lang="en-US" sz="3000" dirty="0"/>
              <a:t>print(24 + 6 * 3)</a:t>
            </a:r>
          </a:p>
          <a:p>
            <a:pPr marL="302400" lvl="1" indent="0">
              <a:buNone/>
            </a:pPr>
            <a:endParaRPr lang="en-US" sz="3000" dirty="0"/>
          </a:p>
          <a:p>
            <a:r>
              <a:rPr lang="en-US" sz="3000" dirty="0"/>
              <a:t>Print whole numbers using commas to separate</a:t>
            </a:r>
          </a:p>
          <a:p>
            <a:pPr lvl="1"/>
            <a:r>
              <a:rPr lang="en-US" sz="3000" dirty="0"/>
              <a:t>print(0,1,2,3,4)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80A73B0-8FB8-40B7-B86F-6471AD57CA08}"/>
              </a:ext>
            </a:extLst>
          </p:cNvPr>
          <p:cNvSpPr txBox="1">
            <a:spLocks/>
          </p:cNvSpPr>
          <p:nvPr/>
        </p:nvSpPr>
        <p:spPr bwMode="auto">
          <a:xfrm>
            <a:off x="6717656" y="1588901"/>
            <a:ext cx="5474344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4A78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marR="0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 sz="220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buChar char="•"/>
              <a:defRPr sz="200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LucidaGrande" charset="0"/>
              <a:buChar char="▶"/>
              <a:defRPr sz="200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Helvetica" charset="0"/>
              <a:buChar char="⁃"/>
              <a:defRPr sz="200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Repeat Strings</a:t>
            </a:r>
          </a:p>
          <a:p>
            <a:pPr lvl="1"/>
            <a:r>
              <a:rPr lang="en-US" sz="3000" dirty="0"/>
              <a:t>print(“- - - - -”)</a:t>
            </a:r>
          </a:p>
          <a:p>
            <a:pPr lvl="1"/>
            <a:r>
              <a:rPr lang="en-US" sz="3000" dirty="0"/>
              <a:t>print(“-” * 5)</a:t>
            </a:r>
          </a:p>
          <a:p>
            <a:pPr lvl="1"/>
            <a:r>
              <a:rPr lang="en-US" sz="3000" dirty="0"/>
              <a:t>print(“hello   “ * 5)</a:t>
            </a:r>
          </a:p>
          <a:p>
            <a:pPr lvl="1"/>
            <a:endParaRPr lang="en-US" sz="2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1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Lesson 1.2: Writing and Running Simple Scripts</a:t>
            </a:r>
            <a:endParaRPr lang="en-US" sz="24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692236"/>
          </a:xfrm>
        </p:spPr>
        <p:txBody>
          <a:bodyPr/>
          <a:lstStyle/>
          <a:p>
            <a:r>
              <a:rPr lang="en-US" dirty="0"/>
              <a:t>Can also run code saved in files.</a:t>
            </a:r>
          </a:p>
          <a:p>
            <a:pPr lvl="1"/>
            <a:r>
              <a:rPr lang="en-US" dirty="0">
                <a:solidFill>
                  <a:srgbClr val="004A78"/>
                </a:solidFill>
                <a:highlight>
                  <a:srgbClr val="FFFF00"/>
                </a:highlight>
                <a:latin typeface="Arial" charset="0"/>
                <a:cs typeface="Arial" charset="0"/>
              </a:rPr>
              <a:t>The files are called modules</a:t>
            </a:r>
            <a:r>
              <a:rPr lang="en-US" dirty="0">
                <a:solidFill>
                  <a:srgbClr val="004A78"/>
                </a:solidFill>
                <a:latin typeface="Arial" charset="0"/>
                <a:cs typeface="Arial" charset="0"/>
              </a:rPr>
              <a:t>.</a:t>
            </a:r>
          </a:p>
          <a:p>
            <a:r>
              <a:rPr lang="en-US" dirty="0"/>
              <a:t>A script is a module that can be run.</a:t>
            </a:r>
          </a:p>
          <a:p>
            <a:r>
              <a:rPr lang="en-US" dirty="0"/>
              <a:t>File extension used is: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.py</a:t>
            </a:r>
          </a:p>
          <a:p>
            <a:r>
              <a:rPr lang="en-US" dirty="0"/>
              <a:t>Execute script using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sample1.py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 script,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sample1.py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is shown in Snippet 1.6.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charset="0"/>
                <a:cs typeface="Arial" charset="0"/>
              </a:rPr>
              <a:t>Run using command: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sample1.py</a:t>
            </a:r>
          </a:p>
        </p:txBody>
      </p:sp>
    </p:spTree>
    <p:extLst>
      <p:ext uri="{BB962C8B-B14F-4D97-AF65-F5344CB8AC3E}">
        <p14:creationId xmlns:p14="http://schemas.microsoft.com/office/powerpoint/2010/main" val="27422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611"/>
          </a:xfrm>
        </p:spPr>
        <p:txBody>
          <a:bodyPr/>
          <a:lstStyle/>
          <a:p>
            <a:r>
              <a:rPr lang="en-US" dirty="0"/>
              <a:t>Lesson 1.2.1 Running a File Containing Invalid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Invalid commands in script will cause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Output will be stack trace (also called traceback).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</a:rPr>
              <a:t>Gives error info such as where, what kind, and what other calls were triggered.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</a:rPr>
              <a:t>Read from bottom to top.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4A78"/>
                </a:solidFill>
              </a:rPr>
              <a:t>Example: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4A78"/>
                </a:solidFill>
              </a:rPr>
              <a:t>print(invalid instruction)</a:t>
            </a:r>
          </a:p>
        </p:txBody>
      </p:sp>
    </p:spTree>
    <p:extLst>
      <p:ext uri="{BB962C8B-B14F-4D97-AF65-F5344CB8AC3E}">
        <p14:creationId xmlns:p14="http://schemas.microsoft.com/office/powerpoint/2010/main" val="109944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User Arguments to Scripts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pass arguments to script, script must include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 function allows you to read command-line arguments that have been passed to the interpreter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sys.argv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contains the argument(s).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</a:rPr>
              <a:t>Can pass any number of arguments, separating each with comma.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</a:rPr>
              <a:t>First argument will have index 1,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sys.argv[1]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second argument index 2,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sys.argv[2]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so on.</a:t>
            </a:r>
            <a:endParaRPr lang="en-US" dirty="0">
              <a:solidFill>
                <a:srgbClr val="004A7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CE30-11A4-4913-A0CB-FC2D463A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10F0-742A-480A-9852-94AEBAE64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231899"/>
            <a:ext cx="10711543" cy="4994729"/>
          </a:xfrm>
        </p:spPr>
        <p:txBody>
          <a:bodyPr>
            <a:normAutofit/>
          </a:bodyPr>
          <a:lstStyle/>
          <a:p>
            <a:r>
              <a:rPr lang="en-US" sz="2900" dirty="0"/>
              <a:t>Simple Print Statement</a:t>
            </a:r>
          </a:p>
          <a:p>
            <a:pPr marL="822600" lvl="2" indent="0">
              <a:buNone/>
            </a:pPr>
            <a:r>
              <a:rPr lang="en-US" sz="3000" dirty="0"/>
              <a:t>import sys</a:t>
            </a:r>
          </a:p>
          <a:p>
            <a:pPr marL="822600" lvl="2" indent="0">
              <a:buNone/>
            </a:pPr>
            <a:endParaRPr lang="en-US" sz="3000" dirty="0"/>
          </a:p>
          <a:p>
            <a:pPr marL="822600" lvl="2" indent="0">
              <a:buNone/>
            </a:pPr>
            <a:r>
              <a:rPr lang="en-US" sz="3000" dirty="0"/>
              <a:t>print(“First Name: ", </a:t>
            </a:r>
            <a:r>
              <a:rPr lang="en-US" sz="3000" dirty="0" err="1"/>
              <a:t>sys.argv</a:t>
            </a:r>
            <a:r>
              <a:rPr lang="en-US" sz="3000" dirty="0"/>
              <a:t>[1])</a:t>
            </a:r>
          </a:p>
          <a:p>
            <a:pPr marL="822600" lvl="2" indent="0">
              <a:buNone/>
            </a:pPr>
            <a:r>
              <a:rPr lang="en-US" sz="3000" dirty="0"/>
              <a:t>print(“Middle Name: ", </a:t>
            </a:r>
            <a:r>
              <a:rPr lang="en-US" sz="3000" dirty="0" err="1"/>
              <a:t>sys.argv</a:t>
            </a:r>
            <a:r>
              <a:rPr lang="en-US" sz="3000" dirty="0"/>
              <a:t>[2])</a:t>
            </a:r>
          </a:p>
          <a:p>
            <a:pPr marL="822600" lvl="2" indent="0">
              <a:buNone/>
            </a:pPr>
            <a:r>
              <a:rPr lang="en-US" sz="3000" dirty="0"/>
              <a:t>print(“Last Name: “, </a:t>
            </a:r>
            <a:r>
              <a:rPr lang="en-US" sz="3000" dirty="0" err="1"/>
              <a:t>sys.argv</a:t>
            </a:r>
            <a:r>
              <a:rPr lang="en-US" sz="3000" dirty="0"/>
              <a:t>[3])</a:t>
            </a:r>
          </a:p>
          <a:p>
            <a:pPr lvl="1"/>
            <a:endParaRPr lang="en-US" sz="2900" dirty="0"/>
          </a:p>
          <a:p>
            <a:r>
              <a:rPr lang="en-US" sz="2900" dirty="0"/>
              <a:t>Type within interpreter to call the module</a:t>
            </a:r>
          </a:p>
          <a:p>
            <a:pPr marL="302400" lvl="1" indent="0">
              <a:buNone/>
            </a:pPr>
            <a:r>
              <a:rPr lang="en-US" sz="3000" dirty="0"/>
              <a:t>&gt;&gt;&gt; python sample1.py Eric James Claybor</a:t>
            </a:r>
            <a:r>
              <a:rPr lang="en-US" sz="2900" dirty="0"/>
              <a:t>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9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CE30-11A4-4913-A0CB-FC2D463A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Turn!!! Code the Following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10F0-742A-480A-9852-94AEBAE64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Use two print statements to print the following</a:t>
            </a:r>
          </a:p>
          <a:p>
            <a:r>
              <a:rPr lang="en-US" sz="3000" dirty="0"/>
              <a:t>Course Title: </a:t>
            </a:r>
          </a:p>
          <a:p>
            <a:r>
              <a:rPr lang="en-US" sz="3000" dirty="0"/>
              <a:t>Course Number:</a:t>
            </a:r>
          </a:p>
          <a:p>
            <a:endParaRPr lang="en-US" sz="3000" dirty="0"/>
          </a:p>
          <a:p>
            <a:r>
              <a:rPr lang="en-US" sz="3000" dirty="0"/>
              <a:t>Use the print statements to print 10 dashes (-) as borders above and below the course title and course number</a:t>
            </a:r>
          </a:p>
          <a:p>
            <a:r>
              <a:rPr lang="en-US" sz="3000" dirty="0"/>
              <a:t>Run the script with python sample1.py and pass two string arguments</a:t>
            </a:r>
          </a:p>
          <a:p>
            <a:endParaRPr lang="en-US" sz="3000" dirty="0"/>
          </a:p>
          <a:p>
            <a:r>
              <a:rPr lang="en-US" sz="3000" dirty="0"/>
              <a:t>The course title is: ISYS</a:t>
            </a:r>
          </a:p>
          <a:p>
            <a:r>
              <a:rPr lang="en-US" sz="3000" dirty="0"/>
              <a:t>The course number is: 229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1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1.3.1: Variables</a:t>
            </a:r>
            <a:endParaRPr lang="en-US" sz="24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8377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Variables can reference values of different data types.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They refer to values in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don’t need to be declared before use.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X = “No need to declare this string before use”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and type can change during runtime.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 to check type.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type(X)</a:t>
            </a:r>
          </a:p>
        </p:txBody>
      </p:sp>
    </p:spTree>
    <p:extLst>
      <p:ext uri="{BB962C8B-B14F-4D97-AF65-F5344CB8AC3E}">
        <p14:creationId xmlns:p14="http://schemas.microsoft.com/office/powerpoint/2010/main" val="329973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Template_Cengage.POTX  -  Read-Only" id="{E6200615-B87C-4FCE-8FC5-0B67255CF481}" vid="{147ADC87-9678-4E7D-9DBC-D72982889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d9e3592-409e-4321-a65b-52a8fd998d5d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808E9DB1F2D0429D39B1CC07FFE527" ma:contentTypeVersion="13" ma:contentTypeDescription="Create a new document." ma:contentTypeScope="" ma:versionID="180a7ef6c91db977857865e053bb491e">
  <xsd:schema xmlns:xsd="http://www.w3.org/2001/XMLSchema" xmlns:xs="http://www.w3.org/2001/XMLSchema" xmlns:p="http://schemas.microsoft.com/office/2006/metadata/properties" xmlns:ns3="1d9e3592-409e-4321-a65b-52a8fd998d5d" xmlns:ns4="48f5ae9e-f4a7-47d7-ad1f-bd6a295b12c8" targetNamespace="http://schemas.microsoft.com/office/2006/metadata/properties" ma:root="true" ma:fieldsID="1f5875036130fb3cc985234537e5e435" ns3:_="" ns4:_="">
    <xsd:import namespace="1d9e3592-409e-4321-a65b-52a8fd998d5d"/>
    <xsd:import namespace="48f5ae9e-f4a7-47d7-ad1f-bd6a295b12c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9e3592-409e-4321-a65b-52a8fd998d5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5ae9e-f4a7-47d7-ad1f-bd6a295b12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9BA192-EF86-48DF-982C-2C526A268392}">
  <ds:schemaRefs>
    <ds:schemaRef ds:uri="48f5ae9e-f4a7-47d7-ad1f-bd6a295b12c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d9e3592-409e-4321-a65b-52a8fd998d5d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8A59BC-DEEC-4573-835B-068E4A936A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9e3592-409e-4321-a65b-52a8fd998d5d"/>
    <ds:schemaRef ds:uri="48f5ae9e-f4a7-47d7-ad1f-bd6a295b12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2531</TotalTime>
  <Words>1359</Words>
  <Application>Microsoft Macintosh PowerPoint</Application>
  <PresentationFormat>Widescreen</PresentationFormat>
  <Paragraphs>207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LucidaGrande</vt:lpstr>
      <vt:lpstr>Calibri</vt:lpstr>
      <vt:lpstr>Courier New</vt:lpstr>
      <vt:lpstr>Summer Font</vt:lpstr>
      <vt:lpstr>arial</vt:lpstr>
      <vt:lpstr>Helvetica</vt:lpstr>
      <vt:lpstr>arial</vt:lpstr>
      <vt:lpstr>Open Sans</vt:lpstr>
      <vt:lpstr>Office Theme</vt:lpstr>
      <vt:lpstr>Introducing Python</vt:lpstr>
      <vt:lpstr>Lesson 1.1: Working with the Python Interactive Shell</vt:lpstr>
      <vt:lpstr>Example</vt:lpstr>
      <vt:lpstr>Lesson 1.2: Writing and Running Simple Scripts</vt:lpstr>
      <vt:lpstr>Lesson 1.2.1 Running a File Containing Invalid Commands</vt:lpstr>
      <vt:lpstr>Passing User Arguments to Scripts</vt:lpstr>
      <vt:lpstr>Example</vt:lpstr>
      <vt:lpstr>Your Turn!!! Code the Following</vt:lpstr>
      <vt:lpstr>Lesson 1.3.1: Variables</vt:lpstr>
      <vt:lpstr>Lesson 1.3.1: Variables</vt:lpstr>
      <vt:lpstr>Lesson 1.3.1: Variables</vt:lpstr>
      <vt:lpstr>Lesson 1.3.1: Data Type Variables</vt:lpstr>
      <vt:lpstr>Lesson 1.3.1: Variables</vt:lpstr>
      <vt:lpstr>Lesson 1.3.1: Variables</vt:lpstr>
      <vt:lpstr>Lesson 1.3.1: Variables</vt:lpstr>
      <vt:lpstr>Example</vt:lpstr>
      <vt:lpstr>Lesson 1.3.1: Variables</vt:lpstr>
      <vt:lpstr>Example</vt:lpstr>
      <vt:lpstr>Example</vt:lpstr>
      <vt:lpstr>Lesson 1.4: User Input, Comments, and Indentations</vt:lpstr>
      <vt:lpstr>Lesson 1.4: User Input, Comments, and Indentations</vt:lpstr>
      <vt:lpstr>Lesson 1.4: Example</vt:lpstr>
      <vt:lpstr>Lesson 1.4: User Input, Comments, and Indentations</vt:lpstr>
      <vt:lpstr>Your Turn!!! Code the Following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Spoto</dc:creator>
  <cp:lastModifiedBy>Eric Clayborn</cp:lastModifiedBy>
  <cp:revision>264</cp:revision>
  <cp:lastPrinted>2016-10-03T15:29:39Z</cp:lastPrinted>
  <dcterms:created xsi:type="dcterms:W3CDTF">2019-02-07T14:16:32Z</dcterms:created>
  <dcterms:modified xsi:type="dcterms:W3CDTF">2023-01-29T23:01:47Z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0x010100F8808E9DB1F2D0429D39B1CC07FFE527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