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41"/>
  </p:notesMasterIdLst>
  <p:handoutMasterIdLst>
    <p:handoutMasterId r:id="rId42"/>
  </p:handoutMasterIdLst>
  <p:sldIdLst>
    <p:sldId id="256" r:id="rId5"/>
    <p:sldId id="258" r:id="rId6"/>
    <p:sldId id="259" r:id="rId7"/>
    <p:sldId id="268" r:id="rId8"/>
    <p:sldId id="269" r:id="rId9"/>
    <p:sldId id="270" r:id="rId10"/>
    <p:sldId id="261" r:id="rId11"/>
    <p:sldId id="271" r:id="rId12"/>
    <p:sldId id="272" r:id="rId13"/>
    <p:sldId id="274" r:id="rId14"/>
    <p:sldId id="273" r:id="rId15"/>
    <p:sldId id="276" r:id="rId16"/>
    <p:sldId id="291" r:id="rId17"/>
    <p:sldId id="292" r:id="rId18"/>
    <p:sldId id="262" r:id="rId19"/>
    <p:sldId id="275" r:id="rId20"/>
    <p:sldId id="277" r:id="rId21"/>
    <p:sldId id="263" r:id="rId22"/>
    <p:sldId id="278" r:id="rId23"/>
    <p:sldId id="279" r:id="rId24"/>
    <p:sldId id="280" r:id="rId25"/>
    <p:sldId id="281" r:id="rId26"/>
    <p:sldId id="282" r:id="rId27"/>
    <p:sldId id="264" r:id="rId28"/>
    <p:sldId id="283" r:id="rId29"/>
    <p:sldId id="284" r:id="rId30"/>
    <p:sldId id="294" r:id="rId31"/>
    <p:sldId id="265" r:id="rId32"/>
    <p:sldId id="285" r:id="rId33"/>
    <p:sldId id="286" r:id="rId34"/>
    <p:sldId id="287" r:id="rId35"/>
    <p:sldId id="266" r:id="rId36"/>
    <p:sldId id="288" r:id="rId37"/>
    <p:sldId id="289" r:id="rId38"/>
    <p:sldId id="293" r:id="rId39"/>
    <p:sldId id="29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1/17/2023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Python samples</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For beginners</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4882-6D4C-45FE-9F50-149F221B3A55}"/>
              </a:ext>
            </a:extLst>
          </p:cNvPr>
          <p:cNvSpPr>
            <a:spLocks noGrp="1"/>
          </p:cNvSpPr>
          <p:nvPr>
            <p:ph type="title"/>
          </p:nvPr>
        </p:nvSpPr>
        <p:spPr/>
        <p:txBody>
          <a:bodyPr>
            <a:normAutofit/>
          </a:bodyPr>
          <a:lstStyle/>
          <a:p>
            <a:r>
              <a:rPr lang="en-US" sz="4400" dirty="0">
                <a:latin typeface="Rockwell" panose="02060603020205020403" pitchFamily="18" charset="0"/>
              </a:rPr>
              <a:t>Working with variables </a:t>
            </a:r>
            <a:r>
              <a:rPr lang="en-US" sz="4400" dirty="0">
                <a:solidFill>
                  <a:srgbClr val="FFFF00"/>
                </a:solidFill>
                <a:latin typeface="Rockwell" panose="02060603020205020403" pitchFamily="18" charset="0"/>
              </a:rPr>
              <a:t>(Practice)</a:t>
            </a:r>
            <a:endParaRPr lang="en-US" sz="4400" dirty="0">
              <a:solidFill>
                <a:srgbClr val="FFFF00"/>
              </a:solidFill>
            </a:endParaRPr>
          </a:p>
        </p:txBody>
      </p:sp>
      <p:sp>
        <p:nvSpPr>
          <p:cNvPr id="3" name="Content Placeholder 2">
            <a:extLst>
              <a:ext uri="{FF2B5EF4-FFF2-40B4-BE49-F238E27FC236}">
                <a16:creationId xmlns:a16="http://schemas.microsoft.com/office/drawing/2014/main" id="{CBD474CF-679E-4280-923E-C2E981C5B1C5}"/>
              </a:ext>
            </a:extLst>
          </p:cNvPr>
          <p:cNvSpPr>
            <a:spLocks noGrp="1"/>
          </p:cNvSpPr>
          <p:nvPr>
            <p:ph idx="1"/>
          </p:nvPr>
        </p:nvSpPr>
        <p:spPr/>
        <p:txBody>
          <a:bodyPr/>
          <a:lstStyle/>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Data Types: </a:t>
            </a:r>
            <a:r>
              <a:rPr lang="en-US" sz="2400" dirty="0">
                <a:solidFill>
                  <a:srgbClr val="BDC1C6"/>
                </a:solidFill>
                <a:latin typeface="Roboto"/>
              </a:rPr>
              <a:t> </a:t>
            </a:r>
            <a:r>
              <a:rPr lang="en-US" sz="2200" dirty="0">
                <a:latin typeface="Tahoma" panose="020B0604030504040204" pitchFamily="34" charset="0"/>
                <a:ea typeface="Tahoma" panose="020B0604030504040204" pitchFamily="34" charset="0"/>
                <a:cs typeface="Tahoma" panose="020B0604030504040204" pitchFamily="34" charset="0"/>
              </a:rPr>
              <a:t>the classification or categorization of data items</a:t>
            </a:r>
          </a:p>
          <a:p>
            <a:pPr marL="685800" lvl="2">
              <a:spcBef>
                <a:spcPts val="1000"/>
              </a:spcBef>
            </a:pPr>
            <a:r>
              <a:rPr lang="en-US" sz="2200" dirty="0">
                <a:latin typeface="Tahoma" panose="020B0604030504040204" pitchFamily="34" charset="0"/>
                <a:ea typeface="Tahoma" panose="020B0604030504040204" pitchFamily="34" charset="0"/>
                <a:cs typeface="Tahoma" panose="020B0604030504040204" pitchFamily="34" charset="0"/>
              </a:rPr>
              <a:t>Integer </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int (whole numbers)</a:t>
            </a:r>
          </a:p>
          <a:p>
            <a:pPr marL="685800" lvl="2">
              <a:spcBef>
                <a:spcPts val="1000"/>
              </a:spcBef>
            </a:pP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Strings  str (texts)</a:t>
            </a:r>
          </a:p>
          <a:p>
            <a:pPr marL="685800" lvl="2">
              <a:spcBef>
                <a:spcPts val="1000"/>
              </a:spcBef>
            </a:pP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Boolean  1 or 0, True of False</a:t>
            </a:r>
          </a:p>
          <a:p>
            <a:pPr marL="685800" lvl="2">
              <a:spcBef>
                <a:spcPts val="1000"/>
              </a:spcBef>
            </a:pPr>
            <a:r>
              <a:rPr lang="en-US" sz="2200" dirty="0">
                <a:latin typeface="Tahoma" panose="020B0604030504040204" pitchFamily="34" charset="0"/>
                <a:ea typeface="Tahoma" panose="020B0604030504040204" pitchFamily="34" charset="0"/>
                <a:cs typeface="Tahoma" panose="020B0604030504040204" pitchFamily="34" charset="0"/>
              </a:rPr>
              <a:t>Floats </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Decimal</a:t>
            </a:r>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00015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4882-6D4C-45FE-9F50-149F221B3A55}"/>
              </a:ext>
            </a:extLst>
          </p:cNvPr>
          <p:cNvSpPr>
            <a:spLocks noGrp="1"/>
          </p:cNvSpPr>
          <p:nvPr>
            <p:ph type="title"/>
          </p:nvPr>
        </p:nvSpPr>
        <p:spPr/>
        <p:txBody>
          <a:bodyPr>
            <a:normAutofit/>
          </a:bodyPr>
          <a:lstStyle/>
          <a:p>
            <a:r>
              <a:rPr lang="en-US" sz="4400" dirty="0">
                <a:latin typeface="Rockwell" panose="02060603020205020403" pitchFamily="18" charset="0"/>
              </a:rPr>
              <a:t>Working with variables </a:t>
            </a:r>
            <a:r>
              <a:rPr lang="en-US" sz="4400" dirty="0">
                <a:solidFill>
                  <a:srgbClr val="FFFF00"/>
                </a:solidFill>
                <a:latin typeface="Rockwell" panose="02060603020205020403" pitchFamily="18" charset="0"/>
              </a:rPr>
              <a:t>(Practice)</a:t>
            </a:r>
            <a:endParaRPr lang="en-US" sz="4400" dirty="0">
              <a:solidFill>
                <a:srgbClr val="FFFF00"/>
              </a:solidFill>
            </a:endParaRPr>
          </a:p>
        </p:txBody>
      </p:sp>
      <p:sp>
        <p:nvSpPr>
          <p:cNvPr id="3" name="Content Placeholder 2">
            <a:extLst>
              <a:ext uri="{FF2B5EF4-FFF2-40B4-BE49-F238E27FC236}">
                <a16:creationId xmlns:a16="http://schemas.microsoft.com/office/drawing/2014/main" id="{CBD474CF-679E-4280-923E-C2E981C5B1C5}"/>
              </a:ext>
            </a:extLst>
          </p:cNvPr>
          <p:cNvSpPr>
            <a:spLocks noGrp="1"/>
          </p:cNvSpPr>
          <p:nvPr>
            <p:ph idx="1"/>
          </p:nvPr>
        </p:nvSpPr>
        <p:spPr/>
        <p:txBody>
          <a:bodyPr/>
          <a:lstStyle/>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bucket = “Eric”</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bucket = 10</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print(type(bucket))</a:t>
            </a:r>
          </a:p>
          <a:p>
            <a:endParaRPr lang="en-US" dirty="0"/>
          </a:p>
        </p:txBody>
      </p:sp>
    </p:spTree>
    <p:extLst>
      <p:ext uri="{BB962C8B-B14F-4D97-AF65-F5344CB8AC3E}">
        <p14:creationId xmlns:p14="http://schemas.microsoft.com/office/powerpoint/2010/main" val="2260503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4882-6D4C-45FE-9F50-149F221B3A55}"/>
              </a:ext>
            </a:extLst>
          </p:cNvPr>
          <p:cNvSpPr>
            <a:spLocks noGrp="1"/>
          </p:cNvSpPr>
          <p:nvPr>
            <p:ph type="title"/>
          </p:nvPr>
        </p:nvSpPr>
        <p:spPr/>
        <p:txBody>
          <a:bodyPr>
            <a:normAutofit/>
          </a:bodyPr>
          <a:lstStyle/>
          <a:p>
            <a:r>
              <a:rPr lang="en-US" sz="4400" dirty="0">
                <a:latin typeface="Rockwell" panose="02060603020205020403" pitchFamily="18" charset="0"/>
              </a:rPr>
              <a:t>Working with variables </a:t>
            </a:r>
            <a:r>
              <a:rPr lang="en-US" sz="4400" dirty="0">
                <a:solidFill>
                  <a:srgbClr val="FFFF00"/>
                </a:solidFill>
                <a:latin typeface="Rockwell" panose="02060603020205020403" pitchFamily="18" charset="0"/>
              </a:rPr>
              <a:t>(Practice)</a:t>
            </a:r>
            <a:endParaRPr lang="en-US" sz="4400" dirty="0">
              <a:solidFill>
                <a:srgbClr val="FFFF00"/>
              </a:solidFill>
            </a:endParaRPr>
          </a:p>
        </p:txBody>
      </p:sp>
      <p:sp>
        <p:nvSpPr>
          <p:cNvPr id="3" name="Content Placeholder 2">
            <a:extLst>
              <a:ext uri="{FF2B5EF4-FFF2-40B4-BE49-F238E27FC236}">
                <a16:creationId xmlns:a16="http://schemas.microsoft.com/office/drawing/2014/main" id="{CBD474CF-679E-4280-923E-C2E981C5B1C5}"/>
              </a:ext>
            </a:extLst>
          </p:cNvPr>
          <p:cNvSpPr>
            <a:spLocks noGrp="1"/>
          </p:cNvSpPr>
          <p:nvPr>
            <p:ph idx="1"/>
          </p:nvPr>
        </p:nvSpPr>
        <p:spPr/>
        <p:txBody>
          <a:bodyPr/>
          <a:lstStyle/>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Input(): Takes input from the user and stores it into a variable</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bucket = input(“What is your name?  ”)</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print(bucket)</a:t>
            </a:r>
          </a:p>
          <a:p>
            <a:endParaRPr lang="en-US" dirty="0"/>
          </a:p>
        </p:txBody>
      </p:sp>
    </p:spTree>
    <p:extLst>
      <p:ext uri="{BB962C8B-B14F-4D97-AF65-F5344CB8AC3E}">
        <p14:creationId xmlns:p14="http://schemas.microsoft.com/office/powerpoint/2010/main" val="2089249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4882-6D4C-45FE-9F50-149F221B3A55}"/>
              </a:ext>
            </a:extLst>
          </p:cNvPr>
          <p:cNvSpPr>
            <a:spLocks noGrp="1"/>
          </p:cNvSpPr>
          <p:nvPr>
            <p:ph type="title"/>
          </p:nvPr>
        </p:nvSpPr>
        <p:spPr/>
        <p:txBody>
          <a:bodyPr>
            <a:normAutofit/>
          </a:bodyPr>
          <a:lstStyle/>
          <a:p>
            <a:r>
              <a:rPr lang="en-US" sz="4400" dirty="0">
                <a:latin typeface="Rockwell" panose="02060603020205020403" pitchFamily="18" charset="0"/>
              </a:rPr>
              <a:t>Working with variables </a:t>
            </a:r>
            <a:r>
              <a:rPr lang="en-US" sz="4400" dirty="0">
                <a:solidFill>
                  <a:srgbClr val="FFFF00"/>
                </a:solidFill>
                <a:latin typeface="Rockwell" panose="02060603020205020403" pitchFamily="18" charset="0"/>
              </a:rPr>
              <a:t>(Practice)</a:t>
            </a:r>
            <a:endParaRPr lang="en-US" sz="4400" dirty="0">
              <a:solidFill>
                <a:srgbClr val="FFFF00"/>
              </a:solidFill>
            </a:endParaRPr>
          </a:p>
        </p:txBody>
      </p:sp>
      <p:sp>
        <p:nvSpPr>
          <p:cNvPr id="3" name="Content Placeholder 2">
            <a:extLst>
              <a:ext uri="{FF2B5EF4-FFF2-40B4-BE49-F238E27FC236}">
                <a16:creationId xmlns:a16="http://schemas.microsoft.com/office/drawing/2014/main" id="{CBD474CF-679E-4280-923E-C2E981C5B1C5}"/>
              </a:ext>
            </a:extLst>
          </p:cNvPr>
          <p:cNvSpPr>
            <a:spLocks noGrp="1"/>
          </p:cNvSpPr>
          <p:nvPr>
            <p:ph idx="1"/>
          </p:nvPr>
        </p:nvSpPr>
        <p:spPr/>
        <p:txBody>
          <a:bodyPr/>
          <a:lstStyle/>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#Input(): Takes input from the user and stores it into a variable</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bucket1 = input(“Enter first number?  ”)</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bucket2 = input(“Enter second number? “)</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print(bucket1 + bucket2)</a:t>
            </a:r>
          </a:p>
          <a:p>
            <a:endParaRPr lang="en-US" dirty="0"/>
          </a:p>
        </p:txBody>
      </p:sp>
    </p:spTree>
    <p:extLst>
      <p:ext uri="{BB962C8B-B14F-4D97-AF65-F5344CB8AC3E}">
        <p14:creationId xmlns:p14="http://schemas.microsoft.com/office/powerpoint/2010/main" val="319419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4882-6D4C-45FE-9F50-149F221B3A55}"/>
              </a:ext>
            </a:extLst>
          </p:cNvPr>
          <p:cNvSpPr>
            <a:spLocks noGrp="1"/>
          </p:cNvSpPr>
          <p:nvPr>
            <p:ph type="title"/>
          </p:nvPr>
        </p:nvSpPr>
        <p:spPr/>
        <p:txBody>
          <a:bodyPr>
            <a:normAutofit/>
          </a:bodyPr>
          <a:lstStyle/>
          <a:p>
            <a:r>
              <a:rPr lang="en-US" sz="4400" dirty="0">
                <a:latin typeface="Rockwell" panose="02060603020205020403" pitchFamily="18" charset="0"/>
              </a:rPr>
              <a:t>Working with variables </a:t>
            </a:r>
            <a:r>
              <a:rPr lang="en-US" sz="4400" dirty="0">
                <a:solidFill>
                  <a:srgbClr val="FFFF00"/>
                </a:solidFill>
                <a:latin typeface="Rockwell" panose="02060603020205020403" pitchFamily="18" charset="0"/>
              </a:rPr>
              <a:t>(Practice)</a:t>
            </a:r>
            <a:endParaRPr lang="en-US" sz="4400" dirty="0">
              <a:solidFill>
                <a:srgbClr val="FFFF00"/>
              </a:solidFill>
            </a:endParaRPr>
          </a:p>
        </p:txBody>
      </p:sp>
      <p:sp>
        <p:nvSpPr>
          <p:cNvPr id="3" name="Content Placeholder 2">
            <a:extLst>
              <a:ext uri="{FF2B5EF4-FFF2-40B4-BE49-F238E27FC236}">
                <a16:creationId xmlns:a16="http://schemas.microsoft.com/office/drawing/2014/main" id="{CBD474CF-679E-4280-923E-C2E981C5B1C5}"/>
              </a:ext>
            </a:extLst>
          </p:cNvPr>
          <p:cNvSpPr>
            <a:spLocks noGrp="1"/>
          </p:cNvSpPr>
          <p:nvPr>
            <p:ph idx="1"/>
          </p:nvPr>
        </p:nvSpPr>
        <p:spPr/>
        <p:txBody>
          <a:bodyPr/>
          <a:lstStyle/>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#Input(): Takes input from the user and stores it into a variable</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bucket1 = input(“Enter first number?  ”)</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bucket2 = input(“Enter second number? “)</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print(int(bucket1) + int(bucket2))</a:t>
            </a:r>
          </a:p>
          <a:p>
            <a:endParaRPr lang="en-US" dirty="0"/>
          </a:p>
        </p:txBody>
      </p:sp>
    </p:spTree>
    <p:extLst>
      <p:ext uri="{BB962C8B-B14F-4D97-AF65-F5344CB8AC3E}">
        <p14:creationId xmlns:p14="http://schemas.microsoft.com/office/powerpoint/2010/main" val="146911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conditional logic</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Conditional Operators: Are the conditional expressions used to give the output according to the condition in the expression</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A1797D8D-1D99-4C94-8EBE-3DA38D6F576B}"/>
              </a:ext>
            </a:extLst>
          </p:cNvPr>
          <p:cNvPicPr>
            <a:picLocks noChangeAspect="1"/>
          </p:cNvPicPr>
          <p:nvPr/>
        </p:nvPicPr>
        <p:blipFill>
          <a:blip r:embed="rId2"/>
          <a:stretch>
            <a:fillRect/>
          </a:stretch>
        </p:blipFill>
        <p:spPr>
          <a:xfrm>
            <a:off x="5407269" y="3534508"/>
            <a:ext cx="5640142" cy="3171093"/>
          </a:xfrm>
          <a:prstGeom prst="rect">
            <a:avLst/>
          </a:prstGeom>
        </p:spPr>
      </p:pic>
    </p:spTree>
    <p:extLst>
      <p:ext uri="{BB962C8B-B14F-4D97-AF65-F5344CB8AC3E}">
        <p14:creationId xmlns:p14="http://schemas.microsoft.com/office/powerpoint/2010/main" val="43680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0FB2-E6D8-49F6-B93B-8073273D41FF}"/>
              </a:ext>
            </a:extLst>
          </p:cNvPr>
          <p:cNvSpPr>
            <a:spLocks noGrp="1"/>
          </p:cNvSpPr>
          <p:nvPr>
            <p:ph type="title"/>
          </p:nvPr>
        </p:nvSpPr>
        <p:spPr/>
        <p:txBody>
          <a:bodyPr/>
          <a:lstStyle/>
          <a:p>
            <a:r>
              <a:rPr lang="en-US" sz="4400" dirty="0">
                <a:solidFill>
                  <a:prstClr val="white"/>
                </a:solidFill>
                <a:latin typeface="Rockwell" panose="02060603020205020403" pitchFamily="18" charset="0"/>
              </a:rPr>
              <a:t>Working with conditional logic </a:t>
            </a:r>
            <a:r>
              <a:rPr lang="en-US" sz="4400" dirty="0">
                <a:solidFill>
                  <a:srgbClr val="FFFF00"/>
                </a:solidFill>
                <a:latin typeface="Rockwell" panose="02060603020205020403" pitchFamily="18" charset="0"/>
              </a:rPr>
              <a:t>(Practice)</a:t>
            </a:r>
            <a:endParaRPr lang="en-US" dirty="0">
              <a:solidFill>
                <a:srgbClr val="FFFF00"/>
              </a:solidFill>
            </a:endParaRPr>
          </a:p>
        </p:txBody>
      </p:sp>
      <p:sp>
        <p:nvSpPr>
          <p:cNvPr id="3" name="Content Placeholder 2">
            <a:extLst>
              <a:ext uri="{FF2B5EF4-FFF2-40B4-BE49-F238E27FC236}">
                <a16:creationId xmlns:a16="http://schemas.microsoft.com/office/drawing/2014/main" id="{E7C92920-CE04-493F-857E-7D1C8B0B35A6}"/>
              </a:ext>
            </a:extLst>
          </p:cNvPr>
          <p:cNvSpPr>
            <a:spLocks noGrp="1"/>
          </p:cNvSpPr>
          <p:nvPr>
            <p:ph idx="1"/>
          </p:nvPr>
        </p:nvSpPr>
        <p:spPr>
          <a:xfrm>
            <a:off x="1141412" y="2249487"/>
            <a:ext cx="3624019" cy="3541714"/>
          </a:xfrm>
        </p:spPr>
        <p:txBody>
          <a:bodyPr/>
          <a:lstStyle/>
          <a:p>
            <a:r>
              <a:rPr lang="en-US" sz="2800" dirty="0"/>
              <a:t>Conditional Operators</a:t>
            </a:r>
          </a:p>
          <a:p>
            <a:pPr lvl="1"/>
            <a:r>
              <a:rPr lang="en-US" sz="2800" dirty="0"/>
              <a:t>print(5 == 4) </a:t>
            </a:r>
            <a:r>
              <a:rPr lang="en-US" sz="2800" dirty="0">
                <a:sym typeface="Wingdings" panose="05000000000000000000" pitchFamily="2" charset="2"/>
              </a:rPr>
              <a:t> </a:t>
            </a:r>
          </a:p>
          <a:p>
            <a:pPr lvl="1"/>
            <a:r>
              <a:rPr lang="en-US" sz="2800" dirty="0">
                <a:sym typeface="Wingdings" panose="05000000000000000000" pitchFamily="2" charset="2"/>
              </a:rPr>
              <a:t>print(5 != 4)  </a:t>
            </a:r>
          </a:p>
          <a:p>
            <a:pPr lvl="1"/>
            <a:r>
              <a:rPr lang="en-US" sz="2800" dirty="0">
                <a:sym typeface="Wingdings" panose="05000000000000000000" pitchFamily="2" charset="2"/>
              </a:rPr>
              <a:t>print(5  &lt; 4)  </a:t>
            </a:r>
            <a:endParaRPr lang="en-US" sz="2800" dirty="0"/>
          </a:p>
          <a:p>
            <a:pPr lvl="1"/>
            <a:endParaRPr lang="en-US" dirty="0"/>
          </a:p>
        </p:txBody>
      </p:sp>
      <p:sp>
        <p:nvSpPr>
          <p:cNvPr id="4" name="Content Placeholder 2">
            <a:extLst>
              <a:ext uri="{FF2B5EF4-FFF2-40B4-BE49-F238E27FC236}">
                <a16:creationId xmlns:a16="http://schemas.microsoft.com/office/drawing/2014/main" id="{F7A92005-E7AA-427E-B604-AB67A79DF4DF}"/>
              </a:ext>
            </a:extLst>
          </p:cNvPr>
          <p:cNvSpPr txBox="1">
            <a:spLocks/>
          </p:cNvSpPr>
          <p:nvPr/>
        </p:nvSpPr>
        <p:spPr>
          <a:xfrm>
            <a:off x="6286501" y="2130913"/>
            <a:ext cx="362401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800" dirty="0"/>
              <a:t>Conditional Operators</a:t>
            </a:r>
          </a:p>
          <a:p>
            <a:pPr lvl="1"/>
            <a:r>
              <a:rPr lang="en-US" sz="2800" dirty="0"/>
              <a:t>print(5 &gt; 4) </a:t>
            </a:r>
            <a:r>
              <a:rPr lang="en-US" sz="2800" dirty="0">
                <a:sym typeface="Wingdings" panose="05000000000000000000" pitchFamily="2" charset="2"/>
              </a:rPr>
              <a:t> </a:t>
            </a:r>
          </a:p>
          <a:p>
            <a:pPr lvl="1"/>
            <a:r>
              <a:rPr lang="en-US" sz="2800" dirty="0">
                <a:sym typeface="Wingdings" panose="05000000000000000000" pitchFamily="2" charset="2"/>
              </a:rPr>
              <a:t>print(5 &gt;= 4)  </a:t>
            </a:r>
          </a:p>
          <a:p>
            <a:pPr lvl="1"/>
            <a:r>
              <a:rPr lang="en-US" sz="2800" dirty="0">
                <a:sym typeface="Wingdings" panose="05000000000000000000" pitchFamily="2" charset="2"/>
              </a:rPr>
              <a:t>print(5 &lt;= 4)  </a:t>
            </a:r>
            <a:endParaRPr lang="en-US" sz="2800" dirty="0"/>
          </a:p>
          <a:p>
            <a:pPr lvl="1"/>
            <a:endParaRPr lang="en-US" dirty="0"/>
          </a:p>
        </p:txBody>
      </p:sp>
    </p:spTree>
    <p:extLst>
      <p:ext uri="{BB962C8B-B14F-4D97-AF65-F5344CB8AC3E}">
        <p14:creationId xmlns:p14="http://schemas.microsoft.com/office/powerpoint/2010/main" val="168255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8880-850E-4612-BBFA-3C8291CDE12F}"/>
              </a:ext>
            </a:extLst>
          </p:cNvPr>
          <p:cNvSpPr>
            <a:spLocks noGrp="1"/>
          </p:cNvSpPr>
          <p:nvPr>
            <p:ph type="title"/>
          </p:nvPr>
        </p:nvSpPr>
        <p:spPr/>
        <p:txBody>
          <a:bodyPr/>
          <a:lstStyle/>
          <a:p>
            <a:r>
              <a:rPr lang="en-US" sz="4400" dirty="0">
                <a:solidFill>
                  <a:prstClr val="white"/>
                </a:solidFill>
                <a:latin typeface="Rockwell" panose="02060603020205020403" pitchFamily="18" charset="0"/>
              </a:rPr>
              <a:t>Working with conditional logic </a:t>
            </a:r>
            <a:r>
              <a:rPr lang="en-US" sz="4400" dirty="0">
                <a:solidFill>
                  <a:srgbClr val="FFFF00"/>
                </a:solidFill>
                <a:latin typeface="Rockwell" panose="02060603020205020403" pitchFamily="18" charset="0"/>
              </a:rPr>
              <a:t>(Practice)</a:t>
            </a:r>
            <a:endParaRPr lang="en-US" dirty="0">
              <a:solidFill>
                <a:srgbClr val="FFFF00"/>
              </a:solidFill>
            </a:endParaRPr>
          </a:p>
        </p:txBody>
      </p:sp>
      <p:sp>
        <p:nvSpPr>
          <p:cNvPr id="3" name="Content Placeholder 2">
            <a:extLst>
              <a:ext uri="{FF2B5EF4-FFF2-40B4-BE49-F238E27FC236}">
                <a16:creationId xmlns:a16="http://schemas.microsoft.com/office/drawing/2014/main" id="{73C1E50D-E73D-498D-8806-2CAC37D9EED3}"/>
              </a:ext>
            </a:extLst>
          </p:cNvPr>
          <p:cNvSpPr>
            <a:spLocks noGrp="1"/>
          </p:cNvSpPr>
          <p:nvPr>
            <p:ph idx="1"/>
          </p:nvPr>
        </p:nvSpPr>
        <p:spPr>
          <a:xfrm>
            <a:off x="1141412" y="2249487"/>
            <a:ext cx="4599965" cy="3541714"/>
          </a:xfrm>
        </p:spPr>
        <p:txBody>
          <a:bodyPr/>
          <a:lstStyle/>
          <a:p>
            <a:r>
              <a:rPr lang="en-US" dirty="0"/>
              <a:t>Assign some variables:</a:t>
            </a:r>
          </a:p>
          <a:p>
            <a:pPr lvl="1"/>
            <a:r>
              <a:rPr lang="en-US" sz="2400" dirty="0"/>
              <a:t>User_Age = 24</a:t>
            </a:r>
          </a:p>
          <a:p>
            <a:pPr lvl="1"/>
            <a:r>
              <a:rPr lang="en-US" sz="2400" dirty="0"/>
              <a:t>Age_President = 35</a:t>
            </a:r>
          </a:p>
          <a:p>
            <a:pPr marL="457200" lvl="1" indent="0">
              <a:buNone/>
            </a:pPr>
            <a:endParaRPr lang="en-US" dirty="0"/>
          </a:p>
        </p:txBody>
      </p:sp>
      <p:sp>
        <p:nvSpPr>
          <p:cNvPr id="4" name="Content Placeholder 2">
            <a:extLst>
              <a:ext uri="{FF2B5EF4-FFF2-40B4-BE49-F238E27FC236}">
                <a16:creationId xmlns:a16="http://schemas.microsoft.com/office/drawing/2014/main" id="{5C7F6A52-A099-47B8-9B38-B33C005A586B}"/>
              </a:ext>
            </a:extLst>
          </p:cNvPr>
          <p:cNvSpPr txBox="1">
            <a:spLocks/>
          </p:cNvSpPr>
          <p:nvPr/>
        </p:nvSpPr>
        <p:spPr>
          <a:xfrm>
            <a:off x="5980111" y="2249487"/>
            <a:ext cx="5370757" cy="354171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100" dirty="0"/>
              <a:t>Compare Variables:</a:t>
            </a:r>
          </a:p>
          <a:p>
            <a:pPr lvl="1"/>
            <a:r>
              <a:rPr lang="en-US" sz="3000" dirty="0"/>
              <a:t>print(</a:t>
            </a:r>
            <a:r>
              <a:rPr lang="en-US" sz="3000" dirty="0" err="1"/>
              <a:t>User_Age</a:t>
            </a:r>
            <a:r>
              <a:rPr lang="en-US" sz="3000" dirty="0"/>
              <a:t> == </a:t>
            </a:r>
            <a:r>
              <a:rPr lang="en-US" sz="3000" dirty="0" err="1"/>
              <a:t>Age_President</a:t>
            </a:r>
            <a:r>
              <a:rPr lang="en-US" sz="3000" dirty="0"/>
              <a:t>)</a:t>
            </a:r>
          </a:p>
          <a:p>
            <a:pPr lvl="1"/>
            <a:r>
              <a:rPr lang="en-US" sz="3000" dirty="0"/>
              <a:t>print(</a:t>
            </a:r>
            <a:r>
              <a:rPr lang="en-US" sz="3000" dirty="0" err="1"/>
              <a:t>User_Age</a:t>
            </a:r>
            <a:r>
              <a:rPr lang="en-US" sz="3000" dirty="0"/>
              <a:t> != </a:t>
            </a:r>
            <a:r>
              <a:rPr lang="en-US" sz="3000" dirty="0" err="1"/>
              <a:t>Age_President</a:t>
            </a:r>
            <a:r>
              <a:rPr lang="en-US" sz="3000" dirty="0"/>
              <a:t>)</a:t>
            </a:r>
          </a:p>
          <a:p>
            <a:pPr lvl="1"/>
            <a:r>
              <a:rPr lang="en-US" sz="3000" dirty="0"/>
              <a:t>print(</a:t>
            </a:r>
            <a:r>
              <a:rPr lang="en-US" sz="3000" dirty="0" err="1"/>
              <a:t>User_Age</a:t>
            </a:r>
            <a:r>
              <a:rPr lang="en-US" sz="3000" dirty="0"/>
              <a:t> &gt; </a:t>
            </a:r>
            <a:r>
              <a:rPr lang="en-US" sz="3000" dirty="0" err="1"/>
              <a:t>Age_President</a:t>
            </a:r>
            <a:r>
              <a:rPr lang="en-US" sz="3000" dirty="0"/>
              <a:t>)</a:t>
            </a:r>
          </a:p>
          <a:p>
            <a:pPr lvl="1"/>
            <a:r>
              <a:rPr lang="en-US" sz="3000" dirty="0"/>
              <a:t>print(</a:t>
            </a:r>
            <a:r>
              <a:rPr lang="en-US" sz="3000" dirty="0" err="1"/>
              <a:t>User_Age</a:t>
            </a:r>
            <a:r>
              <a:rPr lang="en-US" sz="3000" dirty="0"/>
              <a:t> &lt; </a:t>
            </a:r>
            <a:r>
              <a:rPr lang="en-US" sz="3000" dirty="0" err="1"/>
              <a:t>Age_President</a:t>
            </a:r>
            <a:r>
              <a:rPr lang="en-US" sz="3000" dirty="0"/>
              <a:t>)</a:t>
            </a:r>
          </a:p>
          <a:p>
            <a:pPr lvl="1"/>
            <a:r>
              <a:rPr lang="en-US" sz="3000" dirty="0"/>
              <a:t>print(</a:t>
            </a:r>
            <a:r>
              <a:rPr lang="en-US" sz="3000" dirty="0" err="1"/>
              <a:t>User_Age</a:t>
            </a:r>
            <a:r>
              <a:rPr lang="en-US" sz="3000" dirty="0"/>
              <a:t> &gt;= </a:t>
            </a:r>
            <a:r>
              <a:rPr lang="en-US" sz="3000" dirty="0" err="1"/>
              <a:t>Age_President</a:t>
            </a:r>
            <a:r>
              <a:rPr lang="en-US" sz="3000" dirty="0"/>
              <a:t>)</a:t>
            </a:r>
          </a:p>
          <a:p>
            <a:pPr lvl="1"/>
            <a:r>
              <a:rPr lang="en-US" sz="3000" dirty="0"/>
              <a:t>print(</a:t>
            </a:r>
            <a:r>
              <a:rPr lang="en-US" sz="3000" dirty="0" err="1"/>
              <a:t>User_Age</a:t>
            </a:r>
            <a:r>
              <a:rPr lang="en-US" sz="3000" dirty="0"/>
              <a:t> &lt;= </a:t>
            </a:r>
            <a:r>
              <a:rPr lang="en-US" sz="3000" dirty="0" err="1"/>
              <a:t>Age_President</a:t>
            </a:r>
            <a:r>
              <a:rPr lang="en-US" sz="3000" dirty="0"/>
              <a:t>)</a:t>
            </a:r>
          </a:p>
        </p:txBody>
      </p:sp>
    </p:spTree>
    <p:extLst>
      <p:ext uri="{BB962C8B-B14F-4D97-AF65-F5344CB8AC3E}">
        <p14:creationId xmlns:p14="http://schemas.microsoft.com/office/powerpoint/2010/main" val="428147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if statements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t> </a:t>
            </a:r>
            <a:r>
              <a:rPr lang="en-US" sz="2800" dirty="0"/>
              <a:t>Decides whether certain statements need to be executed or not.</a:t>
            </a:r>
            <a:r>
              <a:rPr lang="en-US" dirty="0">
                <a:solidFill>
                  <a:srgbClr val="BDC1C6"/>
                </a:solidFill>
                <a:latin typeface="Roboto"/>
              </a:rPr>
              <a:t>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78890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8880-850E-4612-BBFA-3C8291CDE12F}"/>
              </a:ext>
            </a:extLst>
          </p:cNvPr>
          <p:cNvSpPr>
            <a:spLocks noGrp="1"/>
          </p:cNvSpPr>
          <p:nvPr>
            <p:ph type="title"/>
          </p:nvPr>
        </p:nvSpPr>
        <p:spPr/>
        <p:txBody>
          <a:bodyPr/>
          <a:lstStyle/>
          <a:p>
            <a:r>
              <a:rPr lang="en-US" sz="4400" dirty="0">
                <a:latin typeface="Rockwell" panose="02060603020205020403" pitchFamily="18" charset="0"/>
              </a:rPr>
              <a:t>Working with if statements </a:t>
            </a:r>
            <a:r>
              <a:rPr lang="en-US" sz="4400" dirty="0">
                <a:solidFill>
                  <a:srgbClr val="FFFF00"/>
                </a:solidFill>
                <a:latin typeface="Rockwell" panose="02060603020205020403" pitchFamily="18" charset="0"/>
              </a:rPr>
              <a:t>(Practice)</a:t>
            </a:r>
            <a:endParaRPr lang="en-US" dirty="0">
              <a:solidFill>
                <a:srgbClr val="FFFF00"/>
              </a:solidFill>
            </a:endParaRPr>
          </a:p>
        </p:txBody>
      </p:sp>
      <p:sp>
        <p:nvSpPr>
          <p:cNvPr id="3" name="Content Placeholder 2">
            <a:extLst>
              <a:ext uri="{FF2B5EF4-FFF2-40B4-BE49-F238E27FC236}">
                <a16:creationId xmlns:a16="http://schemas.microsoft.com/office/drawing/2014/main" id="{73C1E50D-E73D-498D-8806-2CAC37D9EED3}"/>
              </a:ext>
            </a:extLst>
          </p:cNvPr>
          <p:cNvSpPr>
            <a:spLocks noGrp="1"/>
          </p:cNvSpPr>
          <p:nvPr>
            <p:ph idx="1"/>
          </p:nvPr>
        </p:nvSpPr>
        <p:spPr>
          <a:xfrm>
            <a:off x="1141412" y="2249487"/>
            <a:ext cx="4599965" cy="4054598"/>
          </a:xfrm>
        </p:spPr>
        <p:txBody>
          <a:bodyPr/>
          <a:lstStyle/>
          <a:p>
            <a:r>
              <a:rPr lang="en-US" dirty="0"/>
              <a:t>Assign some variables:</a:t>
            </a:r>
          </a:p>
          <a:p>
            <a:pPr lvl="1"/>
            <a:r>
              <a:rPr lang="en-US" sz="2400" dirty="0"/>
              <a:t>User_Age = 24</a:t>
            </a:r>
          </a:p>
          <a:p>
            <a:pPr lvl="1"/>
            <a:r>
              <a:rPr lang="en-US" sz="2400" dirty="0"/>
              <a:t>Age_President = 35</a:t>
            </a:r>
          </a:p>
          <a:p>
            <a:pPr marL="457200" lvl="1" indent="0">
              <a:buNone/>
            </a:pPr>
            <a:r>
              <a:rPr lang="en-US" dirty="0"/>
              <a:t>A formatted string literal or f-string is a string literal that is prefixed with f or F . These strings may contain replacement fields, which are expressions delimited by curly braces {}</a:t>
            </a:r>
          </a:p>
        </p:txBody>
      </p:sp>
      <p:sp>
        <p:nvSpPr>
          <p:cNvPr id="4" name="Content Placeholder 2">
            <a:extLst>
              <a:ext uri="{FF2B5EF4-FFF2-40B4-BE49-F238E27FC236}">
                <a16:creationId xmlns:a16="http://schemas.microsoft.com/office/drawing/2014/main" id="{5C7F6A52-A099-47B8-9B38-B33C005A586B}"/>
              </a:ext>
            </a:extLst>
          </p:cNvPr>
          <p:cNvSpPr txBox="1">
            <a:spLocks/>
          </p:cNvSpPr>
          <p:nvPr/>
        </p:nvSpPr>
        <p:spPr>
          <a:xfrm>
            <a:off x="6096000" y="2249487"/>
            <a:ext cx="5254868" cy="38259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100" dirty="0"/>
              <a:t>Compare Variables:</a:t>
            </a:r>
          </a:p>
          <a:p>
            <a:pPr lvl="1"/>
            <a:r>
              <a:rPr lang="en-US" sz="3000" dirty="0"/>
              <a:t>if User_Age &lt; Age_President: </a:t>
            </a:r>
          </a:p>
          <a:p>
            <a:pPr lvl="1"/>
            <a:r>
              <a:rPr lang="en-US" sz="3000" dirty="0"/>
              <a:t>    print(</a:t>
            </a:r>
            <a:r>
              <a:rPr lang="en-US" sz="3000" dirty="0" err="1"/>
              <a:t>f"You</a:t>
            </a:r>
            <a:r>
              <a:rPr lang="en-US" sz="3000" dirty="0"/>
              <a:t> are {User_Age}, and you're too young to run for president")</a:t>
            </a:r>
          </a:p>
          <a:p>
            <a:pPr lvl="1"/>
            <a:r>
              <a:rPr lang="en-US" sz="2800" dirty="0"/>
              <a:t>    print("You are", </a:t>
            </a:r>
            <a:r>
              <a:rPr lang="en-US" sz="2800" dirty="0" err="1"/>
              <a:t>user_age</a:t>
            </a:r>
            <a:r>
              <a:rPr lang="en-US" sz="2800" dirty="0"/>
              <a:t>, "and you're too young to run for president")</a:t>
            </a:r>
          </a:p>
        </p:txBody>
      </p:sp>
    </p:spTree>
    <p:extLst>
      <p:ext uri="{BB962C8B-B14F-4D97-AF65-F5344CB8AC3E}">
        <p14:creationId xmlns:p14="http://schemas.microsoft.com/office/powerpoint/2010/main" val="304019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numbers and operators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7"/>
            <a:ext cx="4195519" cy="2410436"/>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Different types of operators</a:t>
            </a:r>
          </a:p>
          <a:p>
            <a:pPr lvl="1"/>
            <a:r>
              <a:rPr lang="en-US" dirty="0">
                <a:latin typeface="Tahoma" panose="020B0604030504040204" pitchFamily="34" charset="0"/>
                <a:ea typeface="Tahoma" panose="020B0604030504040204" pitchFamily="34" charset="0"/>
                <a:cs typeface="Tahoma" panose="020B0604030504040204" pitchFamily="34" charset="0"/>
              </a:rPr>
              <a:t>Multiplication:  * </a:t>
            </a:r>
          </a:p>
          <a:p>
            <a:pPr lvl="1"/>
            <a:r>
              <a:rPr lang="en-US" dirty="0">
                <a:latin typeface="Tahoma" panose="020B0604030504040204" pitchFamily="34" charset="0"/>
                <a:ea typeface="Tahoma" panose="020B0604030504040204" pitchFamily="34" charset="0"/>
                <a:cs typeface="Tahoma" panose="020B0604030504040204" pitchFamily="34" charset="0"/>
              </a:rPr>
              <a:t>Division: /</a:t>
            </a:r>
          </a:p>
          <a:p>
            <a:pPr lvl="1"/>
            <a:r>
              <a:rPr lang="en-US" dirty="0">
                <a:latin typeface="Tahoma" panose="020B0604030504040204" pitchFamily="34" charset="0"/>
                <a:ea typeface="Tahoma" panose="020B0604030504040204" pitchFamily="34" charset="0"/>
                <a:cs typeface="Tahoma" panose="020B0604030504040204" pitchFamily="34" charset="0"/>
              </a:rPr>
              <a:t>Addition: +</a:t>
            </a:r>
          </a:p>
          <a:p>
            <a:pPr lvl="1"/>
            <a:r>
              <a:rPr lang="en-US" dirty="0">
                <a:latin typeface="Tahoma" panose="020B0604030504040204" pitchFamily="34" charset="0"/>
                <a:ea typeface="Tahoma" panose="020B0604030504040204" pitchFamily="34" charset="0"/>
                <a:cs typeface="Tahoma" panose="020B0604030504040204" pitchFamily="34" charset="0"/>
              </a:rPr>
              <a:t>Subtraction: -</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a16="http://schemas.microsoft.com/office/drawing/2014/main" id="{4279B5CB-37AD-46FC-AEDC-375865B4B933}"/>
              </a:ext>
            </a:extLst>
          </p:cNvPr>
          <p:cNvSpPr txBox="1">
            <a:spLocks/>
          </p:cNvSpPr>
          <p:nvPr/>
        </p:nvSpPr>
        <p:spPr>
          <a:xfrm>
            <a:off x="5644661" y="2249487"/>
            <a:ext cx="4195519" cy="24104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atin typeface="Tahoma" panose="020B0604030504040204" pitchFamily="34" charset="0"/>
                <a:ea typeface="Tahoma" panose="020B0604030504040204" pitchFamily="34" charset="0"/>
                <a:cs typeface="Tahoma" panose="020B0604030504040204" pitchFamily="34" charset="0"/>
              </a:rPr>
              <a:t>Different types of operators</a:t>
            </a:r>
          </a:p>
          <a:p>
            <a:pPr lvl="1"/>
            <a:r>
              <a:rPr lang="en-US" dirty="0">
                <a:latin typeface="Tahoma" panose="020B0604030504040204" pitchFamily="34" charset="0"/>
                <a:ea typeface="Tahoma" panose="020B0604030504040204" pitchFamily="34" charset="0"/>
                <a:cs typeface="Tahoma" panose="020B0604030504040204" pitchFamily="34" charset="0"/>
              </a:rPr>
              <a:t>Exponents:  ** </a:t>
            </a:r>
          </a:p>
          <a:p>
            <a:pPr lvl="1"/>
            <a:r>
              <a:rPr lang="en-US" dirty="0">
                <a:latin typeface="Tahoma" panose="020B0604030504040204" pitchFamily="34" charset="0"/>
                <a:ea typeface="Tahoma" panose="020B0604030504040204" pitchFamily="34" charset="0"/>
                <a:cs typeface="Tahoma" panose="020B0604030504040204" pitchFamily="34" charset="0"/>
              </a:rPr>
              <a:t>Modulus: %</a:t>
            </a:r>
          </a:p>
          <a:p>
            <a:pPr lvl="1"/>
            <a:r>
              <a:rPr lang="en-US" dirty="0">
                <a:latin typeface="Tahoma" panose="020B0604030504040204" pitchFamily="34" charset="0"/>
                <a:ea typeface="Tahoma" panose="020B0604030504040204" pitchFamily="34" charset="0"/>
                <a:cs typeface="Tahoma" panose="020B0604030504040204" pitchFamily="34" charset="0"/>
              </a:rPr>
              <a:t>Floor: //</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82EC9F7D-7030-44EB-87D9-2985F8522CFC}"/>
              </a:ext>
            </a:extLst>
          </p:cNvPr>
          <p:cNvSpPr txBox="1">
            <a:spLocks/>
          </p:cNvSpPr>
          <p:nvPr/>
        </p:nvSpPr>
        <p:spPr>
          <a:xfrm>
            <a:off x="1137809" y="4659923"/>
            <a:ext cx="9588806" cy="13056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atin typeface="Tahoma" panose="020B0604030504040204" pitchFamily="34" charset="0"/>
                <a:ea typeface="Tahoma" panose="020B0604030504040204" pitchFamily="34" charset="0"/>
                <a:cs typeface="Tahoma" panose="020B0604030504040204" pitchFamily="34" charset="0"/>
              </a:rPr>
              <a:t>Order of Operations</a:t>
            </a:r>
          </a:p>
          <a:p>
            <a:pPr lvl="1"/>
            <a:r>
              <a:rPr lang="en-US" dirty="0">
                <a:latin typeface="Tahoma" panose="020B0604030504040204" pitchFamily="34" charset="0"/>
                <a:ea typeface="Tahoma" panose="020B0604030504040204" pitchFamily="34" charset="0"/>
                <a:cs typeface="Tahoma" panose="020B0604030504040204" pitchFamily="34" charset="0"/>
              </a:rPr>
              <a:t>Parenthesis – Exponents – Multiplication – Division – Addition  –  Subtraction</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8880-850E-4612-BBFA-3C8291CDE12F}"/>
              </a:ext>
            </a:extLst>
          </p:cNvPr>
          <p:cNvSpPr>
            <a:spLocks noGrp="1"/>
          </p:cNvSpPr>
          <p:nvPr>
            <p:ph type="title"/>
          </p:nvPr>
        </p:nvSpPr>
        <p:spPr/>
        <p:txBody>
          <a:bodyPr/>
          <a:lstStyle/>
          <a:p>
            <a:r>
              <a:rPr lang="en-US" sz="4400" dirty="0">
                <a:latin typeface="Rockwell" panose="02060603020205020403" pitchFamily="18" charset="0"/>
              </a:rPr>
              <a:t>Working with if statements </a:t>
            </a:r>
            <a:r>
              <a:rPr lang="en-US" sz="4400" dirty="0">
                <a:solidFill>
                  <a:srgbClr val="FFFF00"/>
                </a:solidFill>
                <a:latin typeface="Rockwell" panose="02060603020205020403" pitchFamily="18" charset="0"/>
              </a:rPr>
              <a:t>(Practice)</a:t>
            </a:r>
            <a:endParaRPr lang="en-US" dirty="0">
              <a:solidFill>
                <a:srgbClr val="FFFF00"/>
              </a:solidFill>
            </a:endParaRPr>
          </a:p>
        </p:txBody>
      </p:sp>
      <p:sp>
        <p:nvSpPr>
          <p:cNvPr id="3" name="Content Placeholder 2">
            <a:extLst>
              <a:ext uri="{FF2B5EF4-FFF2-40B4-BE49-F238E27FC236}">
                <a16:creationId xmlns:a16="http://schemas.microsoft.com/office/drawing/2014/main" id="{73C1E50D-E73D-498D-8806-2CAC37D9EED3}"/>
              </a:ext>
            </a:extLst>
          </p:cNvPr>
          <p:cNvSpPr>
            <a:spLocks noGrp="1"/>
          </p:cNvSpPr>
          <p:nvPr>
            <p:ph idx="1"/>
          </p:nvPr>
        </p:nvSpPr>
        <p:spPr>
          <a:xfrm>
            <a:off x="1141412" y="2249487"/>
            <a:ext cx="4599965" cy="3541714"/>
          </a:xfrm>
        </p:spPr>
        <p:txBody>
          <a:bodyPr>
            <a:normAutofit fontScale="92500" lnSpcReduction="20000"/>
          </a:bodyPr>
          <a:lstStyle/>
          <a:p>
            <a:r>
              <a:rPr lang="en-US" dirty="0"/>
              <a:t>Assign some variables:</a:t>
            </a:r>
          </a:p>
          <a:p>
            <a:pPr lvl="1"/>
            <a:r>
              <a:rPr lang="en-US" sz="2400" dirty="0"/>
              <a:t>User_Age = 24</a:t>
            </a:r>
          </a:p>
          <a:p>
            <a:pPr lvl="1"/>
            <a:r>
              <a:rPr lang="en-US" sz="2400" dirty="0"/>
              <a:t>Age_President = 35</a:t>
            </a:r>
          </a:p>
          <a:p>
            <a:pPr marL="457200" lvl="1" indent="0">
              <a:buNone/>
            </a:pPr>
            <a:r>
              <a:rPr lang="en-US" dirty="0"/>
              <a:t>An </a:t>
            </a:r>
            <a:r>
              <a:rPr lang="en-US" dirty="0">
                <a:solidFill>
                  <a:srgbClr val="FFC000"/>
                </a:solidFill>
              </a:rPr>
              <a:t>else statement</a:t>
            </a:r>
            <a:r>
              <a:rPr lang="en-US" dirty="0"/>
              <a:t> </a:t>
            </a:r>
            <a:r>
              <a:rPr lang="en-US" b="1" dirty="0"/>
              <a:t>contains the block of code that executes if the conditional expression in the if statement resolves to 0 or a FALSE value</a:t>
            </a:r>
            <a:r>
              <a:rPr lang="en-US" dirty="0"/>
              <a:t>. The else statement is an optional statement and there could be at most only one else statement following if</a:t>
            </a:r>
          </a:p>
        </p:txBody>
      </p:sp>
      <p:sp>
        <p:nvSpPr>
          <p:cNvPr id="4" name="Content Placeholder 2">
            <a:extLst>
              <a:ext uri="{FF2B5EF4-FFF2-40B4-BE49-F238E27FC236}">
                <a16:creationId xmlns:a16="http://schemas.microsoft.com/office/drawing/2014/main" id="{5C7F6A52-A099-47B8-9B38-B33C005A586B}"/>
              </a:ext>
            </a:extLst>
          </p:cNvPr>
          <p:cNvSpPr txBox="1">
            <a:spLocks/>
          </p:cNvSpPr>
          <p:nvPr/>
        </p:nvSpPr>
        <p:spPr>
          <a:xfrm>
            <a:off x="5811715" y="2249487"/>
            <a:ext cx="5539153" cy="423923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100" dirty="0"/>
              <a:t>Compare Variables:</a:t>
            </a:r>
          </a:p>
          <a:p>
            <a:pPr lvl="1"/>
            <a:r>
              <a:rPr lang="en-US" sz="3200" dirty="0"/>
              <a:t>if User_Age &lt; Age_President: </a:t>
            </a:r>
          </a:p>
          <a:p>
            <a:pPr lvl="2"/>
            <a:r>
              <a:rPr lang="en-US" sz="3200" dirty="0"/>
              <a:t>print(</a:t>
            </a:r>
            <a:r>
              <a:rPr lang="en-US" sz="3200" dirty="0" err="1"/>
              <a:t>f"You</a:t>
            </a:r>
            <a:r>
              <a:rPr lang="en-US" sz="3200" dirty="0"/>
              <a:t> are {</a:t>
            </a:r>
            <a:r>
              <a:rPr lang="en-US" sz="3200" dirty="0" err="1"/>
              <a:t>User_Age</a:t>
            </a:r>
            <a:r>
              <a:rPr lang="en-US" sz="3200" dirty="0"/>
              <a:t>}, and you're too young to run for president") </a:t>
            </a:r>
          </a:p>
          <a:p>
            <a:pPr lvl="1"/>
            <a:r>
              <a:rPr lang="en-US" sz="3400" dirty="0">
                <a:solidFill>
                  <a:srgbClr val="FFC000"/>
                </a:solidFill>
              </a:rPr>
              <a:t>else:</a:t>
            </a:r>
          </a:p>
          <a:p>
            <a:pPr lvl="2"/>
            <a:r>
              <a:rPr lang="en-US" sz="3200" dirty="0">
                <a:solidFill>
                  <a:srgbClr val="FFC000"/>
                </a:solidFill>
              </a:rPr>
              <a:t>print(</a:t>
            </a:r>
            <a:r>
              <a:rPr lang="en-US" sz="3200" dirty="0" err="1">
                <a:solidFill>
                  <a:srgbClr val="FFC000"/>
                </a:solidFill>
              </a:rPr>
              <a:t>f"You</a:t>
            </a:r>
            <a:r>
              <a:rPr lang="en-US" sz="3200" dirty="0">
                <a:solidFill>
                  <a:srgbClr val="FFC000"/>
                </a:solidFill>
              </a:rPr>
              <a:t> are {</a:t>
            </a:r>
            <a:r>
              <a:rPr lang="en-US" sz="3200" dirty="0" err="1">
                <a:solidFill>
                  <a:srgbClr val="FFC000"/>
                </a:solidFill>
              </a:rPr>
              <a:t>User_age</a:t>
            </a:r>
            <a:r>
              <a:rPr lang="en-US" sz="3200" dirty="0">
                <a:solidFill>
                  <a:srgbClr val="FFC000"/>
                </a:solidFill>
              </a:rPr>
              <a:t>} and old enough to run for president or another office")</a:t>
            </a:r>
          </a:p>
        </p:txBody>
      </p:sp>
    </p:spTree>
    <p:extLst>
      <p:ext uri="{BB962C8B-B14F-4D97-AF65-F5344CB8AC3E}">
        <p14:creationId xmlns:p14="http://schemas.microsoft.com/office/powerpoint/2010/main" val="1211861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8880-850E-4612-BBFA-3C8291CDE12F}"/>
              </a:ext>
            </a:extLst>
          </p:cNvPr>
          <p:cNvSpPr>
            <a:spLocks noGrp="1"/>
          </p:cNvSpPr>
          <p:nvPr>
            <p:ph type="title"/>
          </p:nvPr>
        </p:nvSpPr>
        <p:spPr/>
        <p:txBody>
          <a:bodyPr/>
          <a:lstStyle/>
          <a:p>
            <a:r>
              <a:rPr lang="en-US" sz="4400" dirty="0">
                <a:latin typeface="Rockwell" panose="02060603020205020403" pitchFamily="18" charset="0"/>
              </a:rPr>
              <a:t>Working with if statements </a:t>
            </a:r>
            <a:r>
              <a:rPr lang="en-US" sz="4400" dirty="0">
                <a:solidFill>
                  <a:srgbClr val="FFFF00"/>
                </a:solidFill>
                <a:latin typeface="Rockwell" panose="02060603020205020403" pitchFamily="18" charset="0"/>
              </a:rPr>
              <a:t>(Practice)</a:t>
            </a:r>
            <a:endParaRPr lang="en-US" dirty="0">
              <a:solidFill>
                <a:srgbClr val="FFFF00"/>
              </a:solidFill>
            </a:endParaRPr>
          </a:p>
        </p:txBody>
      </p:sp>
      <p:sp>
        <p:nvSpPr>
          <p:cNvPr id="3" name="Content Placeholder 2">
            <a:extLst>
              <a:ext uri="{FF2B5EF4-FFF2-40B4-BE49-F238E27FC236}">
                <a16:creationId xmlns:a16="http://schemas.microsoft.com/office/drawing/2014/main" id="{73C1E50D-E73D-498D-8806-2CAC37D9EED3}"/>
              </a:ext>
            </a:extLst>
          </p:cNvPr>
          <p:cNvSpPr>
            <a:spLocks noGrp="1"/>
          </p:cNvSpPr>
          <p:nvPr>
            <p:ph idx="1"/>
          </p:nvPr>
        </p:nvSpPr>
        <p:spPr>
          <a:xfrm>
            <a:off x="1141412" y="2249487"/>
            <a:ext cx="4599965" cy="3541714"/>
          </a:xfrm>
        </p:spPr>
        <p:txBody>
          <a:bodyPr/>
          <a:lstStyle/>
          <a:p>
            <a:r>
              <a:rPr lang="en-US" dirty="0"/>
              <a:t>Assign some variables:</a:t>
            </a:r>
          </a:p>
          <a:p>
            <a:pPr lvl="1"/>
            <a:r>
              <a:rPr lang="en-US" sz="2400" dirty="0"/>
              <a:t>User_Age = 24</a:t>
            </a:r>
          </a:p>
          <a:p>
            <a:pPr lvl="1"/>
            <a:r>
              <a:rPr lang="en-US" sz="2400" dirty="0"/>
              <a:t>Age_President = 35</a:t>
            </a:r>
          </a:p>
          <a:p>
            <a:pPr marL="457200" lvl="1" indent="0">
              <a:buNone/>
            </a:pPr>
            <a:r>
              <a:rPr lang="en-US" b="1" dirty="0" err="1">
                <a:solidFill>
                  <a:srgbClr val="FFC000"/>
                </a:solidFill>
              </a:rPr>
              <a:t>elif</a:t>
            </a:r>
            <a:r>
              <a:rPr lang="en-US" b="1" dirty="0">
                <a:solidFill>
                  <a:srgbClr val="FFC000"/>
                </a:solidFill>
              </a:rPr>
              <a:t> short for "else if" </a:t>
            </a:r>
            <a:r>
              <a:rPr lang="en-US" b="1" dirty="0"/>
              <a:t>and is used when the first if statement isn't true, but you want to check for another condition</a:t>
            </a:r>
            <a:endParaRPr lang="en-US" dirty="0"/>
          </a:p>
        </p:txBody>
      </p:sp>
      <p:sp>
        <p:nvSpPr>
          <p:cNvPr id="4" name="Content Placeholder 2">
            <a:extLst>
              <a:ext uri="{FF2B5EF4-FFF2-40B4-BE49-F238E27FC236}">
                <a16:creationId xmlns:a16="http://schemas.microsoft.com/office/drawing/2014/main" id="{5C7F6A52-A099-47B8-9B38-B33C005A586B}"/>
              </a:ext>
            </a:extLst>
          </p:cNvPr>
          <p:cNvSpPr txBox="1">
            <a:spLocks/>
          </p:cNvSpPr>
          <p:nvPr/>
        </p:nvSpPr>
        <p:spPr>
          <a:xfrm>
            <a:off x="5671038" y="2249486"/>
            <a:ext cx="5679830" cy="43095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100" dirty="0"/>
              <a:t>Compare Variables:</a:t>
            </a:r>
          </a:p>
          <a:p>
            <a:pPr lvl="1"/>
            <a:r>
              <a:rPr lang="en-US" sz="3200" dirty="0"/>
              <a:t>if User_Age &lt; Age_President: </a:t>
            </a:r>
          </a:p>
          <a:p>
            <a:pPr lvl="2"/>
            <a:r>
              <a:rPr lang="en-US" sz="3200" dirty="0"/>
              <a:t>print(</a:t>
            </a:r>
            <a:r>
              <a:rPr lang="en-US" sz="3200" dirty="0" err="1"/>
              <a:t>f"You</a:t>
            </a:r>
            <a:r>
              <a:rPr lang="en-US" sz="3200" dirty="0"/>
              <a:t> are {</a:t>
            </a:r>
            <a:r>
              <a:rPr lang="en-US" sz="3200" dirty="0" err="1"/>
              <a:t>User_Age</a:t>
            </a:r>
            <a:r>
              <a:rPr lang="en-US" sz="3200" dirty="0"/>
              <a:t>}, and you're too young to run for president") </a:t>
            </a:r>
          </a:p>
          <a:p>
            <a:pPr lvl="1"/>
            <a:r>
              <a:rPr lang="en-US" sz="3400" dirty="0" err="1">
                <a:solidFill>
                  <a:srgbClr val="FFC000"/>
                </a:solidFill>
              </a:rPr>
              <a:t>elif</a:t>
            </a:r>
            <a:r>
              <a:rPr lang="en-US" sz="3400" dirty="0">
                <a:solidFill>
                  <a:srgbClr val="FFC000"/>
                </a:solidFill>
              </a:rPr>
              <a:t> User_Age == Age_President:</a:t>
            </a:r>
          </a:p>
          <a:p>
            <a:pPr lvl="2"/>
            <a:r>
              <a:rPr lang="en-US" sz="3200" dirty="0">
                <a:solidFill>
                  <a:srgbClr val="FFC000"/>
                </a:solidFill>
              </a:rPr>
              <a:t>Print(</a:t>
            </a:r>
            <a:r>
              <a:rPr lang="en-US" sz="3200" dirty="0" err="1">
                <a:solidFill>
                  <a:srgbClr val="FFC000"/>
                </a:solidFill>
              </a:rPr>
              <a:t>f“Enjoy</a:t>
            </a:r>
            <a:r>
              <a:rPr lang="en-US" sz="3200" dirty="0">
                <a:solidFill>
                  <a:srgbClr val="FFC000"/>
                </a:solidFill>
              </a:rPr>
              <a:t> running for the </a:t>
            </a:r>
            <a:r>
              <a:rPr lang="en-US" sz="3200" dirty="0" err="1">
                <a:solidFill>
                  <a:srgbClr val="FFC000"/>
                </a:solidFill>
              </a:rPr>
              <a:t>presidencyat</a:t>
            </a:r>
            <a:r>
              <a:rPr lang="en-US" sz="3200" dirty="0">
                <a:solidFill>
                  <a:srgbClr val="FFC000"/>
                </a:solidFill>
              </a:rPr>
              <a:t> {</a:t>
            </a:r>
            <a:r>
              <a:rPr lang="en-US" sz="3200" dirty="0" err="1">
                <a:solidFill>
                  <a:srgbClr val="FFC000"/>
                </a:solidFill>
              </a:rPr>
              <a:t>User_age</a:t>
            </a:r>
            <a:r>
              <a:rPr lang="en-US" sz="3200" dirty="0">
                <a:solidFill>
                  <a:srgbClr val="FFC000"/>
                </a:solidFill>
              </a:rPr>
              <a:t>}”)</a:t>
            </a:r>
          </a:p>
          <a:p>
            <a:pPr lvl="1"/>
            <a:r>
              <a:rPr lang="en-US" sz="3200" dirty="0"/>
              <a:t>else:</a:t>
            </a:r>
          </a:p>
          <a:p>
            <a:pPr lvl="2"/>
            <a:r>
              <a:rPr lang="en-US" sz="3200" dirty="0"/>
              <a:t>print(</a:t>
            </a:r>
            <a:r>
              <a:rPr lang="en-US" sz="3200" dirty="0" err="1"/>
              <a:t>f"You</a:t>
            </a:r>
            <a:r>
              <a:rPr lang="en-US" sz="3200" dirty="0"/>
              <a:t> are {</a:t>
            </a:r>
            <a:r>
              <a:rPr lang="en-US" sz="3200" dirty="0" err="1"/>
              <a:t>User_age</a:t>
            </a:r>
            <a:r>
              <a:rPr lang="en-US" sz="3200" dirty="0"/>
              <a:t>} and old enough to run for president or another office")</a:t>
            </a:r>
          </a:p>
        </p:txBody>
      </p:sp>
    </p:spTree>
    <p:extLst>
      <p:ext uri="{BB962C8B-B14F-4D97-AF65-F5344CB8AC3E}">
        <p14:creationId xmlns:p14="http://schemas.microsoft.com/office/powerpoint/2010/main" val="3072843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functions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20000"/>
          </a:bodyPr>
          <a:lstStyle/>
          <a:p>
            <a:r>
              <a:rPr lang="en-US" sz="2600" dirty="0"/>
              <a:t>A function is a block of code which only runs when it is called.</a:t>
            </a:r>
          </a:p>
          <a:p>
            <a:r>
              <a:rPr lang="en-US" sz="2600" dirty="0"/>
              <a:t>You can pass data, known as parameters, into a function.</a:t>
            </a:r>
          </a:p>
          <a:p>
            <a:r>
              <a:rPr lang="en-US" sz="2600" dirty="0"/>
              <a:t>A function can return data as a result.</a:t>
            </a:r>
          </a:p>
          <a:p>
            <a:r>
              <a:rPr lang="en-US" sz="2600" dirty="0"/>
              <a:t>Can be called throughout the body of code</a:t>
            </a:r>
          </a:p>
          <a:p>
            <a:r>
              <a:rPr lang="en-US" sz="2600" dirty="0"/>
              <a:t>Examples of built-in functions: </a:t>
            </a:r>
          </a:p>
          <a:p>
            <a:pPr lvl="1"/>
            <a:r>
              <a:rPr lang="en-US" sz="2600" dirty="0">
                <a:solidFill>
                  <a:srgbClr val="FFC000"/>
                </a:solidFill>
              </a:rPr>
              <a:t>print()</a:t>
            </a:r>
          </a:p>
          <a:p>
            <a:pPr lvl="1"/>
            <a:r>
              <a:rPr lang="en-US" sz="2600" dirty="0">
                <a:solidFill>
                  <a:srgbClr val="FFC000"/>
                </a:solidFill>
              </a:rPr>
              <a:t>input() </a:t>
            </a:r>
          </a:p>
          <a:p>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83276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9E59-3C00-409B-AC58-178CF50AD886}"/>
              </a:ext>
            </a:extLst>
          </p:cNvPr>
          <p:cNvSpPr>
            <a:spLocks noGrp="1"/>
          </p:cNvSpPr>
          <p:nvPr>
            <p:ph type="title"/>
          </p:nvPr>
        </p:nvSpPr>
        <p:spPr/>
        <p:txBody>
          <a:bodyPr/>
          <a:lstStyle/>
          <a:p>
            <a:r>
              <a:rPr lang="en-US" dirty="0">
                <a:latin typeface="Rockwell" panose="02060603020205020403" pitchFamily="18" charset="0"/>
              </a:rPr>
              <a:t>Working with functions</a:t>
            </a:r>
            <a:endParaRPr lang="en-US" dirty="0"/>
          </a:p>
        </p:txBody>
      </p:sp>
      <p:sp>
        <p:nvSpPr>
          <p:cNvPr id="3" name="Content Placeholder 2">
            <a:extLst>
              <a:ext uri="{FF2B5EF4-FFF2-40B4-BE49-F238E27FC236}">
                <a16:creationId xmlns:a16="http://schemas.microsoft.com/office/drawing/2014/main" id="{7909E878-2054-4DD1-963A-19A3B0BAC175}"/>
              </a:ext>
            </a:extLst>
          </p:cNvPr>
          <p:cNvSpPr>
            <a:spLocks noGrp="1"/>
          </p:cNvSpPr>
          <p:nvPr>
            <p:ph idx="1"/>
          </p:nvPr>
        </p:nvSpPr>
        <p:spPr/>
        <p:txBody>
          <a:bodyPr/>
          <a:lstStyle/>
          <a:p>
            <a:r>
              <a:rPr lang="en-US" dirty="0"/>
              <a:t>print(“roadrunners are the best”)</a:t>
            </a:r>
          </a:p>
          <a:p>
            <a:r>
              <a:rPr lang="en-US" dirty="0"/>
              <a:t>print(“roadrunners are the best”)</a:t>
            </a:r>
          </a:p>
          <a:p>
            <a:r>
              <a:rPr lang="en-US" dirty="0"/>
              <a:t>print(“roadrunners are the best”)</a:t>
            </a:r>
          </a:p>
          <a:p>
            <a:endParaRPr lang="en-US" dirty="0"/>
          </a:p>
          <a:p>
            <a:endParaRPr lang="en-US" dirty="0"/>
          </a:p>
        </p:txBody>
      </p:sp>
    </p:spTree>
    <p:extLst>
      <p:ext uri="{BB962C8B-B14F-4D97-AF65-F5344CB8AC3E}">
        <p14:creationId xmlns:p14="http://schemas.microsoft.com/office/powerpoint/2010/main" val="696889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functions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a:lnSpc>
                <a:spcPct val="100000"/>
              </a:lnSpc>
            </a:pPr>
            <a:r>
              <a:rPr lang="en-US" sz="3100" dirty="0"/>
              <a:t>Step 1: Define a function</a:t>
            </a:r>
          </a:p>
          <a:p>
            <a:pPr lvl="1">
              <a:lnSpc>
                <a:spcPct val="100000"/>
              </a:lnSpc>
            </a:pPr>
            <a:r>
              <a:rPr lang="en-US" sz="2700" dirty="0"/>
              <a:t>def </a:t>
            </a:r>
            <a:r>
              <a:rPr lang="en-US" sz="2700" dirty="0" err="1"/>
              <a:t>my_function</a:t>
            </a:r>
            <a:r>
              <a:rPr lang="en-US" sz="2700" dirty="0"/>
              <a:t>():</a:t>
            </a:r>
            <a:br>
              <a:rPr lang="en-US" sz="2700" dirty="0"/>
            </a:br>
            <a:r>
              <a:rPr lang="en-US" sz="2700" dirty="0"/>
              <a:t>  </a:t>
            </a:r>
          </a:p>
          <a:p>
            <a:pPr>
              <a:lnSpc>
                <a:spcPct val="100000"/>
              </a:lnSpc>
            </a:pPr>
            <a:r>
              <a:rPr lang="en-US" sz="3100" dirty="0"/>
              <a:t>Step 2: Call a function</a:t>
            </a:r>
          </a:p>
          <a:p>
            <a:pPr lvl="1">
              <a:lnSpc>
                <a:spcPct val="100000"/>
              </a:lnSpc>
            </a:pPr>
            <a:r>
              <a:rPr lang="en-US" sz="2700" dirty="0" err="1"/>
              <a:t>my_function</a:t>
            </a:r>
            <a:r>
              <a:rPr lang="en-US" sz="2700" dirty="0"/>
              <a:t>()</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9778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9E59-3C00-409B-AC58-178CF50AD886}"/>
              </a:ext>
            </a:extLst>
          </p:cNvPr>
          <p:cNvSpPr>
            <a:spLocks noGrp="1"/>
          </p:cNvSpPr>
          <p:nvPr>
            <p:ph type="title"/>
          </p:nvPr>
        </p:nvSpPr>
        <p:spPr/>
        <p:txBody>
          <a:bodyPr>
            <a:normAutofit/>
          </a:bodyPr>
          <a:lstStyle/>
          <a:p>
            <a:r>
              <a:rPr lang="en-US" sz="4400" dirty="0">
                <a:latin typeface="Rockwell" panose="02060603020205020403" pitchFamily="18" charset="0"/>
              </a:rPr>
              <a:t>Working with functions </a:t>
            </a:r>
            <a:r>
              <a:rPr lang="en-US" sz="4400" dirty="0">
                <a:solidFill>
                  <a:srgbClr val="FFFF00"/>
                </a:solidFill>
                <a:latin typeface="Rockwell" panose="02060603020205020403" pitchFamily="18" charset="0"/>
              </a:rPr>
              <a:t>(practice)</a:t>
            </a:r>
            <a:endParaRPr lang="en-US" sz="4400" dirty="0">
              <a:solidFill>
                <a:srgbClr val="FFFF00"/>
              </a:solidFill>
            </a:endParaRPr>
          </a:p>
        </p:txBody>
      </p:sp>
      <p:sp>
        <p:nvSpPr>
          <p:cNvPr id="3" name="Content Placeholder 2">
            <a:extLst>
              <a:ext uri="{FF2B5EF4-FFF2-40B4-BE49-F238E27FC236}">
                <a16:creationId xmlns:a16="http://schemas.microsoft.com/office/drawing/2014/main" id="{7909E878-2054-4DD1-963A-19A3B0BAC175}"/>
              </a:ext>
            </a:extLst>
          </p:cNvPr>
          <p:cNvSpPr>
            <a:spLocks noGrp="1"/>
          </p:cNvSpPr>
          <p:nvPr>
            <p:ph idx="1"/>
          </p:nvPr>
        </p:nvSpPr>
        <p:spPr>
          <a:xfrm>
            <a:off x="1141413" y="2249487"/>
            <a:ext cx="4954588" cy="3541714"/>
          </a:xfrm>
        </p:spPr>
        <p:txBody>
          <a:bodyPr/>
          <a:lstStyle/>
          <a:p>
            <a:r>
              <a:rPr lang="en-US" dirty="0"/>
              <a:t>Before</a:t>
            </a:r>
          </a:p>
          <a:p>
            <a:pPr lvl="1"/>
            <a:r>
              <a:rPr lang="en-US" dirty="0"/>
              <a:t>print(“roadrunners are the best”)</a:t>
            </a:r>
          </a:p>
          <a:p>
            <a:pPr lvl="1"/>
            <a:r>
              <a:rPr lang="en-US" dirty="0"/>
              <a:t>print(“roadrunners are the best”)</a:t>
            </a:r>
          </a:p>
          <a:p>
            <a:pPr lvl="1"/>
            <a:r>
              <a:rPr lang="en-US" dirty="0"/>
              <a:t>print(“roadrunners are the best”)</a:t>
            </a:r>
          </a:p>
          <a:p>
            <a:endParaRPr lang="en-US" dirty="0"/>
          </a:p>
          <a:p>
            <a:endParaRPr lang="en-US" dirty="0"/>
          </a:p>
        </p:txBody>
      </p:sp>
      <p:sp>
        <p:nvSpPr>
          <p:cNvPr id="4" name="Content Placeholder 2">
            <a:extLst>
              <a:ext uri="{FF2B5EF4-FFF2-40B4-BE49-F238E27FC236}">
                <a16:creationId xmlns:a16="http://schemas.microsoft.com/office/drawing/2014/main" id="{E82031F2-FFEC-46A4-8538-58FEEBFB066B}"/>
              </a:ext>
            </a:extLst>
          </p:cNvPr>
          <p:cNvSpPr txBox="1">
            <a:spLocks/>
          </p:cNvSpPr>
          <p:nvPr/>
        </p:nvSpPr>
        <p:spPr>
          <a:xfrm>
            <a:off x="6094412" y="2249487"/>
            <a:ext cx="4954588" cy="35417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After: Define and Call </a:t>
            </a:r>
          </a:p>
          <a:p>
            <a:r>
              <a:rPr lang="en-US" dirty="0"/>
              <a:t>Define the function first</a:t>
            </a:r>
          </a:p>
          <a:p>
            <a:pPr lvl="1"/>
            <a:r>
              <a:rPr lang="en-US" dirty="0"/>
              <a:t>Def </a:t>
            </a:r>
            <a:r>
              <a:rPr lang="en-US" dirty="0" err="1"/>
              <a:t>my_function</a:t>
            </a:r>
            <a:r>
              <a:rPr lang="en-US" dirty="0"/>
              <a:t>():</a:t>
            </a:r>
          </a:p>
          <a:p>
            <a:pPr lvl="2"/>
            <a:r>
              <a:rPr lang="en-US" dirty="0"/>
              <a:t>text = “Roadrunners are the best”</a:t>
            </a:r>
          </a:p>
          <a:p>
            <a:pPr lvl="2"/>
            <a:r>
              <a:rPr lang="en-US" dirty="0"/>
              <a:t>Print(text)</a:t>
            </a:r>
          </a:p>
          <a:p>
            <a:pPr lvl="2"/>
            <a:r>
              <a:rPr lang="en-US" dirty="0"/>
              <a:t>Print(text)</a:t>
            </a:r>
          </a:p>
          <a:p>
            <a:pPr lvl="2"/>
            <a:r>
              <a:rPr lang="en-US" dirty="0"/>
              <a:t>Print(text)</a:t>
            </a:r>
          </a:p>
          <a:p>
            <a:r>
              <a:rPr lang="en-US" dirty="0"/>
              <a:t>Call the function second</a:t>
            </a:r>
          </a:p>
          <a:p>
            <a:pPr lvl="1"/>
            <a:r>
              <a:rPr lang="en-US" dirty="0" err="1"/>
              <a:t>my_function</a:t>
            </a:r>
            <a:r>
              <a:rPr lang="en-US" dirty="0"/>
              <a:t>() </a:t>
            </a:r>
          </a:p>
          <a:p>
            <a:endParaRPr lang="en-US" dirty="0"/>
          </a:p>
        </p:txBody>
      </p:sp>
    </p:spTree>
    <p:extLst>
      <p:ext uri="{BB962C8B-B14F-4D97-AF65-F5344CB8AC3E}">
        <p14:creationId xmlns:p14="http://schemas.microsoft.com/office/powerpoint/2010/main" val="3955349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9E59-3C00-409B-AC58-178CF50AD886}"/>
              </a:ext>
            </a:extLst>
          </p:cNvPr>
          <p:cNvSpPr>
            <a:spLocks noGrp="1"/>
          </p:cNvSpPr>
          <p:nvPr>
            <p:ph type="title"/>
          </p:nvPr>
        </p:nvSpPr>
        <p:spPr/>
        <p:txBody>
          <a:bodyPr/>
          <a:lstStyle/>
          <a:p>
            <a:r>
              <a:rPr lang="en-US" dirty="0">
                <a:latin typeface="Rockwell" panose="02060603020205020403" pitchFamily="18" charset="0"/>
              </a:rPr>
              <a:t>Working with functions </a:t>
            </a:r>
            <a:r>
              <a:rPr lang="en-US" dirty="0">
                <a:solidFill>
                  <a:srgbClr val="FFFF00"/>
                </a:solidFill>
                <a:latin typeface="Rockwell" panose="02060603020205020403" pitchFamily="18" charset="0"/>
              </a:rPr>
              <a:t>(Practice)</a:t>
            </a:r>
            <a:endParaRPr lang="en-US" dirty="0">
              <a:solidFill>
                <a:srgbClr val="FFFF00"/>
              </a:solidFill>
            </a:endParaRPr>
          </a:p>
        </p:txBody>
      </p:sp>
      <p:sp>
        <p:nvSpPr>
          <p:cNvPr id="3" name="Content Placeholder 2">
            <a:extLst>
              <a:ext uri="{FF2B5EF4-FFF2-40B4-BE49-F238E27FC236}">
                <a16:creationId xmlns:a16="http://schemas.microsoft.com/office/drawing/2014/main" id="{7909E878-2054-4DD1-963A-19A3B0BAC175}"/>
              </a:ext>
            </a:extLst>
          </p:cNvPr>
          <p:cNvSpPr>
            <a:spLocks noGrp="1"/>
          </p:cNvSpPr>
          <p:nvPr>
            <p:ph idx="1"/>
          </p:nvPr>
        </p:nvSpPr>
        <p:spPr>
          <a:xfrm>
            <a:off x="1141413" y="2249487"/>
            <a:ext cx="4954588" cy="3541714"/>
          </a:xfrm>
        </p:spPr>
        <p:txBody>
          <a:bodyPr/>
          <a:lstStyle/>
          <a:p>
            <a:r>
              <a:rPr lang="en-US" dirty="0"/>
              <a:t>Before</a:t>
            </a:r>
          </a:p>
          <a:p>
            <a:r>
              <a:rPr lang="en-US" dirty="0"/>
              <a:t>Def </a:t>
            </a:r>
            <a:r>
              <a:rPr lang="en-US" dirty="0" err="1"/>
              <a:t>my_function</a:t>
            </a:r>
            <a:r>
              <a:rPr lang="en-US" dirty="0"/>
              <a:t>():</a:t>
            </a:r>
          </a:p>
          <a:p>
            <a:pPr lvl="1"/>
            <a:r>
              <a:rPr lang="en-US" dirty="0"/>
              <a:t>text = (“roadrunners are the best”)</a:t>
            </a:r>
          </a:p>
          <a:p>
            <a:pPr lvl="1"/>
            <a:r>
              <a:rPr lang="en-US" dirty="0"/>
              <a:t>Print(text)</a:t>
            </a:r>
          </a:p>
          <a:p>
            <a:pPr lvl="1"/>
            <a:r>
              <a:rPr lang="en-US" dirty="0"/>
              <a:t>Print(text)</a:t>
            </a:r>
          </a:p>
          <a:p>
            <a:pPr lvl="1"/>
            <a:r>
              <a:rPr lang="en-US" dirty="0"/>
              <a:t>Print(text)</a:t>
            </a:r>
          </a:p>
          <a:p>
            <a:r>
              <a:rPr lang="en-US" dirty="0" err="1"/>
              <a:t>my_function</a:t>
            </a:r>
            <a:r>
              <a:rPr lang="en-US" dirty="0"/>
              <a:t>()</a:t>
            </a:r>
          </a:p>
          <a:p>
            <a:endParaRPr lang="en-US" dirty="0"/>
          </a:p>
        </p:txBody>
      </p:sp>
      <p:sp>
        <p:nvSpPr>
          <p:cNvPr id="4" name="Content Placeholder 2">
            <a:extLst>
              <a:ext uri="{FF2B5EF4-FFF2-40B4-BE49-F238E27FC236}">
                <a16:creationId xmlns:a16="http://schemas.microsoft.com/office/drawing/2014/main" id="{E82031F2-FFEC-46A4-8538-58FEEBFB066B}"/>
              </a:ext>
            </a:extLst>
          </p:cNvPr>
          <p:cNvSpPr txBox="1">
            <a:spLocks/>
          </p:cNvSpPr>
          <p:nvPr/>
        </p:nvSpPr>
        <p:spPr>
          <a:xfrm>
            <a:off x="6094412" y="2249487"/>
            <a:ext cx="4954588"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After: Passing values for arguments</a:t>
            </a:r>
          </a:p>
          <a:p>
            <a:r>
              <a:rPr lang="en-US" dirty="0"/>
              <a:t>Def </a:t>
            </a:r>
            <a:r>
              <a:rPr lang="en-US" dirty="0" err="1"/>
              <a:t>my_function</a:t>
            </a:r>
            <a:r>
              <a:rPr lang="en-US" dirty="0"/>
              <a:t>(</a:t>
            </a:r>
            <a:r>
              <a:rPr lang="en-US" dirty="0">
                <a:solidFill>
                  <a:srgbClr val="FFC000"/>
                </a:solidFill>
              </a:rPr>
              <a:t>text</a:t>
            </a:r>
            <a:r>
              <a:rPr lang="en-US" dirty="0"/>
              <a:t>):</a:t>
            </a:r>
          </a:p>
          <a:p>
            <a:pPr lvl="1"/>
            <a:r>
              <a:rPr lang="en-US" dirty="0"/>
              <a:t>Print(</a:t>
            </a:r>
            <a:r>
              <a:rPr lang="en-US" dirty="0">
                <a:solidFill>
                  <a:srgbClr val="FFC000"/>
                </a:solidFill>
              </a:rPr>
              <a:t>text</a:t>
            </a:r>
            <a:r>
              <a:rPr lang="en-US" dirty="0"/>
              <a:t>)</a:t>
            </a:r>
          </a:p>
          <a:p>
            <a:pPr lvl="1"/>
            <a:r>
              <a:rPr lang="en-US" dirty="0"/>
              <a:t>Print(</a:t>
            </a:r>
            <a:r>
              <a:rPr lang="en-US" dirty="0">
                <a:solidFill>
                  <a:srgbClr val="FFC000"/>
                </a:solidFill>
              </a:rPr>
              <a:t>text</a:t>
            </a:r>
            <a:r>
              <a:rPr lang="en-US" dirty="0"/>
              <a:t>)</a:t>
            </a:r>
          </a:p>
          <a:p>
            <a:pPr lvl="1"/>
            <a:r>
              <a:rPr lang="en-US" dirty="0"/>
              <a:t>Print(</a:t>
            </a:r>
            <a:r>
              <a:rPr lang="en-US" dirty="0">
                <a:solidFill>
                  <a:srgbClr val="FFC000"/>
                </a:solidFill>
              </a:rPr>
              <a:t>text</a:t>
            </a:r>
            <a:r>
              <a:rPr lang="en-US" dirty="0"/>
              <a:t>)</a:t>
            </a:r>
          </a:p>
          <a:p>
            <a:r>
              <a:rPr lang="en-US" dirty="0" err="1"/>
              <a:t>my_function</a:t>
            </a:r>
            <a:r>
              <a:rPr lang="en-US" dirty="0">
                <a:solidFill>
                  <a:srgbClr val="FFC000"/>
                </a:solidFill>
              </a:rPr>
              <a:t>(“Roadrunners beat the </a:t>
            </a:r>
            <a:r>
              <a:rPr lang="en-US" dirty="0" err="1">
                <a:solidFill>
                  <a:srgbClr val="FFC000"/>
                </a:solidFill>
              </a:rPr>
              <a:t>Redhawks</a:t>
            </a:r>
            <a:r>
              <a:rPr lang="en-US" dirty="0">
                <a:solidFill>
                  <a:srgbClr val="FFC000"/>
                </a:solidFill>
              </a:rPr>
              <a:t>!”</a:t>
            </a:r>
            <a:r>
              <a:rPr lang="en-US" dirty="0"/>
              <a:t>) </a:t>
            </a:r>
          </a:p>
          <a:p>
            <a:endParaRPr lang="en-US" dirty="0"/>
          </a:p>
        </p:txBody>
      </p:sp>
    </p:spTree>
    <p:extLst>
      <p:ext uri="{BB962C8B-B14F-4D97-AF65-F5344CB8AC3E}">
        <p14:creationId xmlns:p14="http://schemas.microsoft.com/office/powerpoint/2010/main" val="772951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9E59-3C00-409B-AC58-178CF50AD886}"/>
              </a:ext>
            </a:extLst>
          </p:cNvPr>
          <p:cNvSpPr>
            <a:spLocks noGrp="1"/>
          </p:cNvSpPr>
          <p:nvPr>
            <p:ph type="title"/>
          </p:nvPr>
        </p:nvSpPr>
        <p:spPr/>
        <p:txBody>
          <a:bodyPr/>
          <a:lstStyle/>
          <a:p>
            <a:r>
              <a:rPr lang="en-US" dirty="0">
                <a:latin typeface="Rockwell" panose="02060603020205020403" pitchFamily="18" charset="0"/>
              </a:rPr>
              <a:t>Working with functions </a:t>
            </a:r>
            <a:r>
              <a:rPr lang="en-US" dirty="0">
                <a:solidFill>
                  <a:srgbClr val="FFFF00"/>
                </a:solidFill>
                <a:latin typeface="Rockwell" panose="02060603020205020403" pitchFamily="18" charset="0"/>
              </a:rPr>
              <a:t>(Practice)</a:t>
            </a:r>
            <a:endParaRPr lang="en-US" dirty="0">
              <a:solidFill>
                <a:srgbClr val="FFFF00"/>
              </a:solidFill>
            </a:endParaRPr>
          </a:p>
        </p:txBody>
      </p:sp>
      <p:sp>
        <p:nvSpPr>
          <p:cNvPr id="3" name="Content Placeholder 2">
            <a:extLst>
              <a:ext uri="{FF2B5EF4-FFF2-40B4-BE49-F238E27FC236}">
                <a16:creationId xmlns:a16="http://schemas.microsoft.com/office/drawing/2014/main" id="{7909E878-2054-4DD1-963A-19A3B0BAC175}"/>
              </a:ext>
            </a:extLst>
          </p:cNvPr>
          <p:cNvSpPr>
            <a:spLocks noGrp="1"/>
          </p:cNvSpPr>
          <p:nvPr>
            <p:ph idx="1"/>
          </p:nvPr>
        </p:nvSpPr>
        <p:spPr>
          <a:xfrm>
            <a:off x="1141413" y="1959340"/>
            <a:ext cx="4954588" cy="3541714"/>
          </a:xfrm>
        </p:spPr>
        <p:txBody>
          <a:bodyPr/>
          <a:lstStyle/>
          <a:p>
            <a:r>
              <a:rPr lang="en-US" dirty="0"/>
              <a:t>Before</a:t>
            </a:r>
          </a:p>
          <a:p>
            <a:r>
              <a:rPr lang="en-US" dirty="0"/>
              <a:t>Def </a:t>
            </a:r>
            <a:r>
              <a:rPr lang="en-US" dirty="0" err="1"/>
              <a:t>my_function</a:t>
            </a:r>
            <a:r>
              <a:rPr lang="en-US" dirty="0"/>
              <a:t>(text):</a:t>
            </a:r>
          </a:p>
          <a:p>
            <a:pPr lvl="1"/>
            <a:r>
              <a:rPr lang="en-US" dirty="0"/>
              <a:t>Print(text)</a:t>
            </a:r>
          </a:p>
          <a:p>
            <a:pPr lvl="1"/>
            <a:r>
              <a:rPr lang="en-US" dirty="0"/>
              <a:t>Print(text)</a:t>
            </a:r>
          </a:p>
          <a:p>
            <a:pPr lvl="1"/>
            <a:r>
              <a:rPr lang="en-US" dirty="0"/>
              <a:t>Print(text)</a:t>
            </a:r>
          </a:p>
          <a:p>
            <a:r>
              <a:rPr lang="en-US" dirty="0" err="1"/>
              <a:t>my_function</a:t>
            </a:r>
            <a:r>
              <a:rPr lang="en-US" dirty="0"/>
              <a:t>(“Roadrunners beat the </a:t>
            </a:r>
            <a:r>
              <a:rPr lang="en-US" dirty="0" err="1"/>
              <a:t>Redhawks</a:t>
            </a:r>
            <a:r>
              <a:rPr lang="en-US" dirty="0"/>
              <a:t>!”)</a:t>
            </a:r>
          </a:p>
          <a:p>
            <a:endParaRPr lang="en-US" dirty="0"/>
          </a:p>
        </p:txBody>
      </p:sp>
      <p:sp>
        <p:nvSpPr>
          <p:cNvPr id="4" name="Content Placeholder 2">
            <a:extLst>
              <a:ext uri="{FF2B5EF4-FFF2-40B4-BE49-F238E27FC236}">
                <a16:creationId xmlns:a16="http://schemas.microsoft.com/office/drawing/2014/main" id="{E82031F2-FFEC-46A4-8538-58FEEBFB066B}"/>
              </a:ext>
            </a:extLst>
          </p:cNvPr>
          <p:cNvSpPr txBox="1">
            <a:spLocks/>
          </p:cNvSpPr>
          <p:nvPr/>
        </p:nvSpPr>
        <p:spPr>
          <a:xfrm>
            <a:off x="6155957" y="1779094"/>
            <a:ext cx="5467473" cy="477996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After: Returning Values</a:t>
            </a:r>
          </a:p>
          <a:p>
            <a:r>
              <a:rPr lang="en-US" sz="2600" dirty="0">
                <a:solidFill>
                  <a:srgbClr val="FFC000"/>
                </a:solidFill>
              </a:rPr>
              <a:t>Age = input("How old are you? ")</a:t>
            </a:r>
          </a:p>
          <a:p>
            <a:r>
              <a:rPr lang="en-US" sz="2600" dirty="0" err="1">
                <a:solidFill>
                  <a:srgbClr val="FFC000"/>
                </a:solidFill>
              </a:rPr>
              <a:t>driving_Age</a:t>
            </a:r>
            <a:r>
              <a:rPr lang="en-US" sz="2600" dirty="0">
                <a:solidFill>
                  <a:srgbClr val="FFC000"/>
                </a:solidFill>
              </a:rPr>
              <a:t> = 16</a:t>
            </a:r>
          </a:p>
          <a:p>
            <a:endParaRPr lang="en-US" sz="2600" dirty="0">
              <a:solidFill>
                <a:srgbClr val="FFC000"/>
              </a:solidFill>
            </a:endParaRPr>
          </a:p>
          <a:p>
            <a:r>
              <a:rPr lang="en-US" sz="2600" dirty="0">
                <a:solidFill>
                  <a:srgbClr val="FFC000"/>
                </a:solidFill>
              </a:rPr>
              <a:t>def </a:t>
            </a:r>
            <a:r>
              <a:rPr lang="en-US" sz="2600" dirty="0" err="1">
                <a:solidFill>
                  <a:srgbClr val="FFC000"/>
                </a:solidFill>
              </a:rPr>
              <a:t>my_function</a:t>
            </a:r>
            <a:r>
              <a:rPr lang="en-US" sz="2600" dirty="0">
                <a:solidFill>
                  <a:srgbClr val="FFC000"/>
                </a:solidFill>
              </a:rPr>
              <a:t>(Age):</a:t>
            </a:r>
          </a:p>
          <a:p>
            <a:r>
              <a:rPr lang="en-US" sz="2600" dirty="0">
                <a:solidFill>
                  <a:srgbClr val="FFC000"/>
                </a:solidFill>
              </a:rPr>
              <a:t>   </a:t>
            </a:r>
            <a:r>
              <a:rPr lang="en-US" sz="2600" dirty="0" err="1">
                <a:solidFill>
                  <a:srgbClr val="FFC000"/>
                </a:solidFill>
              </a:rPr>
              <a:t>age_diff</a:t>
            </a:r>
            <a:r>
              <a:rPr lang="en-US" sz="2600" dirty="0">
                <a:solidFill>
                  <a:srgbClr val="FFC000"/>
                </a:solidFill>
              </a:rPr>
              <a:t> = </a:t>
            </a:r>
            <a:r>
              <a:rPr lang="en-US" sz="2600" dirty="0" err="1">
                <a:solidFill>
                  <a:srgbClr val="FFC000"/>
                </a:solidFill>
              </a:rPr>
              <a:t>driving_Age</a:t>
            </a:r>
            <a:r>
              <a:rPr lang="en-US" sz="2600" dirty="0">
                <a:solidFill>
                  <a:srgbClr val="FFC000"/>
                </a:solidFill>
              </a:rPr>
              <a:t> - int(Age)</a:t>
            </a:r>
          </a:p>
          <a:p>
            <a:r>
              <a:rPr lang="en-US" sz="2600" dirty="0">
                <a:solidFill>
                  <a:srgbClr val="FFC000"/>
                </a:solidFill>
              </a:rPr>
              <a:t>   return </a:t>
            </a:r>
            <a:r>
              <a:rPr lang="en-US" sz="2600" dirty="0" err="1">
                <a:solidFill>
                  <a:srgbClr val="FFC000"/>
                </a:solidFill>
              </a:rPr>
              <a:t>age_diff</a:t>
            </a:r>
            <a:endParaRPr lang="en-US" sz="2600" dirty="0">
              <a:solidFill>
                <a:srgbClr val="FFC000"/>
              </a:solidFill>
            </a:endParaRPr>
          </a:p>
          <a:p>
            <a:endParaRPr lang="en-US" sz="2600" dirty="0">
              <a:solidFill>
                <a:srgbClr val="FFC000"/>
              </a:solidFill>
            </a:endParaRPr>
          </a:p>
          <a:p>
            <a:r>
              <a:rPr lang="en-US" sz="2600" dirty="0" err="1">
                <a:solidFill>
                  <a:srgbClr val="FFC000"/>
                </a:solidFill>
              </a:rPr>
              <a:t>Num_of_years</a:t>
            </a:r>
            <a:r>
              <a:rPr lang="en-US" sz="2600" dirty="0">
                <a:solidFill>
                  <a:srgbClr val="FFC000"/>
                </a:solidFill>
              </a:rPr>
              <a:t> = </a:t>
            </a:r>
            <a:r>
              <a:rPr lang="en-US" sz="2600" dirty="0" err="1">
                <a:solidFill>
                  <a:srgbClr val="FFC000"/>
                </a:solidFill>
              </a:rPr>
              <a:t>my_function</a:t>
            </a:r>
            <a:r>
              <a:rPr lang="en-US" sz="2600" dirty="0">
                <a:solidFill>
                  <a:srgbClr val="FFC000"/>
                </a:solidFill>
              </a:rPr>
              <a:t>(Age)</a:t>
            </a:r>
          </a:p>
          <a:p>
            <a:r>
              <a:rPr lang="en-US" sz="2600" dirty="0">
                <a:solidFill>
                  <a:srgbClr val="FFC000"/>
                </a:solidFill>
              </a:rPr>
              <a:t>print(</a:t>
            </a:r>
            <a:r>
              <a:rPr lang="en-US" sz="2600" dirty="0" err="1">
                <a:solidFill>
                  <a:srgbClr val="FFC000"/>
                </a:solidFill>
              </a:rPr>
              <a:t>f"Number</a:t>
            </a:r>
            <a:r>
              <a:rPr lang="en-US" sz="2600" dirty="0">
                <a:solidFill>
                  <a:srgbClr val="FFC000"/>
                </a:solidFill>
              </a:rPr>
              <a:t> of {</a:t>
            </a:r>
            <a:r>
              <a:rPr lang="en-US" sz="2600" dirty="0" err="1">
                <a:solidFill>
                  <a:srgbClr val="FFC000"/>
                </a:solidFill>
              </a:rPr>
              <a:t>Num_of_years</a:t>
            </a:r>
            <a:r>
              <a:rPr lang="en-US" sz="2600" dirty="0">
                <a:solidFill>
                  <a:srgbClr val="FFC000"/>
                </a:solidFill>
              </a:rPr>
              <a:t>} to wait until you can drive")</a:t>
            </a:r>
            <a:endParaRPr lang="en-US" sz="2600" dirty="0"/>
          </a:p>
        </p:txBody>
      </p:sp>
    </p:spTree>
    <p:extLst>
      <p:ext uri="{BB962C8B-B14F-4D97-AF65-F5344CB8AC3E}">
        <p14:creationId xmlns:p14="http://schemas.microsoft.com/office/powerpoint/2010/main" val="11707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loops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For Loop: A for loop in Python is used to iterate over a sequence (list, tuple, set, dictionary, and string). </a:t>
            </a:r>
          </a:p>
          <a:p>
            <a:r>
              <a:rPr lang="en-US" dirty="0">
                <a:latin typeface="Tahoma" panose="020B0604030504040204" pitchFamily="34" charset="0"/>
                <a:ea typeface="Tahoma" panose="020B0604030504040204" pitchFamily="34" charset="0"/>
                <a:cs typeface="Tahoma" panose="020B0604030504040204" pitchFamily="34" charset="0"/>
              </a:rPr>
              <a:t>While Loop: The while loop is used to execute a set of statements as long as a condition is true. </a:t>
            </a:r>
          </a:p>
          <a:p>
            <a:r>
              <a:rPr lang="en-US" dirty="0">
                <a:latin typeface="Tahoma" panose="020B0604030504040204" pitchFamily="34" charset="0"/>
                <a:ea typeface="Tahoma" panose="020B0604030504040204" pitchFamily="34" charset="0"/>
                <a:cs typeface="Tahoma" panose="020B0604030504040204" pitchFamily="34" charset="0"/>
              </a:rPr>
              <a:t>Nested Loop: If a loop exists inside the body of another loop, it is called a nested loop</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22485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loops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While Loop:</a:t>
            </a:r>
          </a:p>
          <a:p>
            <a:pPr lvl="1"/>
            <a:r>
              <a:rPr lang="en-US" dirty="0">
                <a:latin typeface="Tahoma" panose="020B0604030504040204" pitchFamily="34" charset="0"/>
                <a:ea typeface="Tahoma" panose="020B0604030504040204" pitchFamily="34" charset="0"/>
                <a:cs typeface="Tahoma" panose="020B0604030504040204" pitchFamily="34" charset="0"/>
              </a:rPr>
              <a:t>X = 0</a:t>
            </a:r>
          </a:p>
          <a:p>
            <a:pPr lvl="1"/>
            <a:r>
              <a:rPr lang="en-US" dirty="0">
                <a:latin typeface="Tahoma" panose="020B0604030504040204" pitchFamily="34" charset="0"/>
                <a:ea typeface="Tahoma" panose="020B0604030504040204" pitchFamily="34" charset="0"/>
                <a:cs typeface="Tahoma" panose="020B0604030504040204" pitchFamily="34" charset="0"/>
              </a:rPr>
              <a:t>while (X&lt;5):</a:t>
            </a:r>
          </a:p>
          <a:p>
            <a:pPr lvl="2"/>
            <a:r>
              <a:rPr lang="en-US" dirty="0">
                <a:latin typeface="Tahoma" panose="020B0604030504040204" pitchFamily="34" charset="0"/>
                <a:ea typeface="Tahoma" panose="020B0604030504040204" pitchFamily="34" charset="0"/>
                <a:cs typeface="Tahoma" panose="020B0604030504040204" pitchFamily="34" charset="0"/>
              </a:rPr>
              <a:t>print(X) </a:t>
            </a:r>
          </a:p>
          <a:p>
            <a:pPr lvl="2"/>
            <a:r>
              <a:rPr lang="en-US" dirty="0">
                <a:latin typeface="Tahoma" panose="020B0604030504040204" pitchFamily="34" charset="0"/>
                <a:ea typeface="Tahoma" panose="020B0604030504040204" pitchFamily="34" charset="0"/>
                <a:cs typeface="Tahoma" panose="020B0604030504040204" pitchFamily="34" charset="0"/>
              </a:rPr>
              <a:t>X = X + 1</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1220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numbers and operators (</a:t>
            </a:r>
            <a:r>
              <a:rPr lang="en-US" sz="4400" dirty="0">
                <a:solidFill>
                  <a:srgbClr val="FFFF00"/>
                </a:solidFill>
                <a:latin typeface="Rockwell" panose="02060603020205020403" pitchFamily="18" charset="0"/>
              </a:rPr>
              <a:t>Practice</a:t>
            </a:r>
            <a:r>
              <a:rPr lang="en-US" sz="4400" dirty="0">
                <a:latin typeface="Rockwell" panose="02060603020205020403" pitchFamily="18" charset="0"/>
              </a:rPr>
              <a: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7"/>
            <a:ext cx="4046050" cy="3541714"/>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print(5+2) = ?</a:t>
            </a:r>
          </a:p>
          <a:p>
            <a:r>
              <a:rPr lang="en-US" dirty="0">
                <a:latin typeface="Tahoma" panose="020B0604030504040204" pitchFamily="34" charset="0"/>
                <a:ea typeface="Tahoma" panose="020B0604030504040204" pitchFamily="34" charset="0"/>
                <a:cs typeface="Tahoma" panose="020B0604030504040204" pitchFamily="34" charset="0"/>
              </a:rPr>
              <a:t>print(5*2) = ?</a:t>
            </a:r>
          </a:p>
          <a:p>
            <a:r>
              <a:rPr lang="en-US" dirty="0">
                <a:latin typeface="Tahoma" panose="020B0604030504040204" pitchFamily="34" charset="0"/>
                <a:ea typeface="Tahoma" panose="020B0604030504040204" pitchFamily="34" charset="0"/>
                <a:cs typeface="Tahoma" panose="020B0604030504040204" pitchFamily="34" charset="0"/>
              </a:rPr>
              <a:t>print(5**2) = ?</a:t>
            </a:r>
          </a:p>
          <a:p>
            <a:r>
              <a:rPr lang="en-US" dirty="0">
                <a:latin typeface="Tahoma" panose="020B0604030504040204" pitchFamily="34" charset="0"/>
                <a:ea typeface="Tahoma" panose="020B0604030504040204" pitchFamily="34" charset="0"/>
                <a:cs typeface="Tahoma" panose="020B0604030504040204" pitchFamily="34" charset="0"/>
              </a:rPr>
              <a:t>print(5/2) = ?</a:t>
            </a:r>
          </a:p>
          <a:p>
            <a:r>
              <a:rPr lang="en-US" dirty="0">
                <a:latin typeface="Tahoma" panose="020B0604030504040204" pitchFamily="34" charset="0"/>
                <a:ea typeface="Tahoma" panose="020B0604030504040204" pitchFamily="34" charset="0"/>
                <a:cs typeface="Tahoma" panose="020B0604030504040204" pitchFamily="34" charset="0"/>
              </a:rPr>
              <a:t>print(5+2) = ?</a:t>
            </a:r>
          </a:p>
          <a:p>
            <a:r>
              <a:rPr lang="en-US" dirty="0">
                <a:latin typeface="Tahoma" panose="020B0604030504040204" pitchFamily="34" charset="0"/>
                <a:ea typeface="Tahoma" panose="020B0604030504040204" pitchFamily="34" charset="0"/>
                <a:cs typeface="Tahoma" panose="020B0604030504040204" pitchFamily="34" charset="0"/>
              </a:rPr>
              <a:t>print(5–2) = ?</a:t>
            </a: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a16="http://schemas.microsoft.com/office/drawing/2014/main" id="{06E8DA50-D21B-4A02-A522-2DDED928BC8A}"/>
              </a:ext>
            </a:extLst>
          </p:cNvPr>
          <p:cNvSpPr txBox="1">
            <a:spLocks/>
          </p:cNvSpPr>
          <p:nvPr/>
        </p:nvSpPr>
        <p:spPr>
          <a:xfrm>
            <a:off x="6233746" y="2249487"/>
            <a:ext cx="4941277" cy="35417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atin typeface="Tahoma" panose="020B0604030504040204" pitchFamily="34" charset="0"/>
                <a:ea typeface="Tahoma" panose="020B0604030504040204" pitchFamily="34" charset="0"/>
                <a:cs typeface="Tahoma" panose="020B0604030504040204" pitchFamily="34" charset="0"/>
              </a:rPr>
              <a:t>print(5//2) = ?</a:t>
            </a:r>
          </a:p>
          <a:p>
            <a:pPr lvl="1"/>
            <a:r>
              <a:rPr lang="en-US" dirty="0">
                <a:latin typeface="Tahoma" panose="020B0604030504040204" pitchFamily="34" charset="0"/>
                <a:ea typeface="Tahoma" panose="020B0604030504040204" pitchFamily="34" charset="0"/>
                <a:cs typeface="Tahoma" panose="020B0604030504040204" pitchFamily="34" charset="0"/>
              </a:rPr>
              <a:t>Floor: does not provide the remainder</a:t>
            </a:r>
          </a:p>
          <a:p>
            <a:r>
              <a:rPr lang="en-US" dirty="0">
                <a:latin typeface="Tahoma" panose="020B0604030504040204" pitchFamily="34" charset="0"/>
                <a:ea typeface="Tahoma" panose="020B0604030504040204" pitchFamily="34" charset="0"/>
                <a:cs typeface="Tahoma" panose="020B0604030504040204" pitchFamily="34" charset="0"/>
              </a:rPr>
              <a:t>print(5%2) = ?</a:t>
            </a:r>
          </a:p>
          <a:p>
            <a:pPr lvl="1"/>
            <a:r>
              <a:rPr lang="en-US" dirty="0">
                <a:latin typeface="Tahoma" panose="020B0604030504040204" pitchFamily="34" charset="0"/>
                <a:ea typeface="Tahoma" panose="020B0604030504040204" pitchFamily="34" charset="0"/>
                <a:cs typeface="Tahoma" panose="020B0604030504040204" pitchFamily="34" charset="0"/>
              </a:rPr>
              <a:t>Modulus: provides the remainder</a:t>
            </a:r>
          </a:p>
          <a:p>
            <a:r>
              <a:rPr lang="en-US" dirty="0">
                <a:latin typeface="Tahoma" panose="020B0604030504040204" pitchFamily="34" charset="0"/>
                <a:ea typeface="Tahoma" panose="020B0604030504040204" pitchFamily="34" charset="0"/>
                <a:cs typeface="Tahoma" panose="020B0604030504040204" pitchFamily="34" charset="0"/>
              </a:rPr>
              <a:t>Working with large numbers:</a:t>
            </a:r>
          </a:p>
          <a:p>
            <a:pPr lvl="1"/>
            <a:r>
              <a:rPr lang="en-US" dirty="0">
                <a:latin typeface="Tahoma" panose="020B0604030504040204" pitchFamily="34" charset="0"/>
                <a:ea typeface="Tahoma" panose="020B0604030504040204" pitchFamily="34" charset="0"/>
                <a:cs typeface="Tahoma" panose="020B0604030504040204" pitchFamily="34" charset="0"/>
              </a:rPr>
              <a:t>print(1,000,000)</a:t>
            </a:r>
          </a:p>
          <a:p>
            <a:pPr lvl="1"/>
            <a:r>
              <a:rPr lang="en-US" dirty="0">
                <a:latin typeface="Tahoma" panose="020B0604030504040204" pitchFamily="34" charset="0"/>
                <a:ea typeface="Tahoma" panose="020B0604030504040204" pitchFamily="34" charset="0"/>
                <a:cs typeface="Tahoma" panose="020B0604030504040204" pitchFamily="34" charset="0"/>
              </a:rPr>
              <a:t>print(1000000) instead</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4344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loops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2249487"/>
            <a:ext cx="4954588" cy="3541714"/>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While Loop:</a:t>
            </a:r>
          </a:p>
          <a:p>
            <a:pPr lvl="1"/>
            <a:r>
              <a:rPr lang="en-US" dirty="0">
                <a:latin typeface="Tahoma" panose="020B0604030504040204" pitchFamily="34" charset="0"/>
                <a:ea typeface="Tahoma" panose="020B0604030504040204" pitchFamily="34" charset="0"/>
                <a:cs typeface="Tahoma" panose="020B0604030504040204" pitchFamily="34" charset="0"/>
              </a:rPr>
              <a:t>X = 0</a:t>
            </a:r>
          </a:p>
          <a:p>
            <a:pPr lvl="1"/>
            <a:r>
              <a:rPr lang="en-US" dirty="0">
                <a:latin typeface="Tahoma" panose="020B0604030504040204" pitchFamily="34" charset="0"/>
                <a:ea typeface="Tahoma" panose="020B0604030504040204" pitchFamily="34" charset="0"/>
                <a:cs typeface="Tahoma" panose="020B0604030504040204" pitchFamily="34" charset="0"/>
              </a:rPr>
              <a:t>while (X&lt;5):</a:t>
            </a:r>
          </a:p>
          <a:p>
            <a:pPr lvl="2"/>
            <a:r>
              <a:rPr lang="en-US" dirty="0">
                <a:latin typeface="Tahoma" panose="020B0604030504040204" pitchFamily="34" charset="0"/>
                <a:ea typeface="Tahoma" panose="020B0604030504040204" pitchFamily="34" charset="0"/>
                <a:cs typeface="Tahoma" panose="020B0604030504040204" pitchFamily="34" charset="0"/>
              </a:rPr>
              <a:t>print(X) </a:t>
            </a:r>
          </a:p>
          <a:p>
            <a:pPr lvl="2"/>
            <a:r>
              <a:rPr lang="en-US" dirty="0">
                <a:latin typeface="Tahoma" panose="020B0604030504040204" pitchFamily="34" charset="0"/>
                <a:ea typeface="Tahoma" panose="020B0604030504040204" pitchFamily="34" charset="0"/>
                <a:cs typeface="Tahoma" panose="020B0604030504040204" pitchFamily="34" charset="0"/>
              </a:rPr>
              <a:t>X = X + 1</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a16="http://schemas.microsoft.com/office/drawing/2014/main" id="{C9868374-84A7-478F-8F59-F7634A066438}"/>
              </a:ext>
            </a:extLst>
          </p:cNvPr>
          <p:cNvSpPr txBox="1">
            <a:spLocks/>
          </p:cNvSpPr>
          <p:nvPr/>
        </p:nvSpPr>
        <p:spPr>
          <a:xfrm>
            <a:off x="6094412" y="2097088"/>
            <a:ext cx="4954588" cy="35417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atin typeface="Tahoma" panose="020B0604030504040204" pitchFamily="34" charset="0"/>
                <a:ea typeface="Tahoma" panose="020B0604030504040204" pitchFamily="34" charset="0"/>
                <a:cs typeface="Tahoma" panose="020B0604030504040204" pitchFamily="34" charset="0"/>
              </a:rPr>
              <a:t>For Loop:</a:t>
            </a:r>
          </a:p>
          <a:p>
            <a:pPr lvl="1"/>
            <a:r>
              <a:rPr lang="en-US" dirty="0">
                <a:latin typeface="Tahoma" panose="020B0604030504040204" pitchFamily="34" charset="0"/>
                <a:ea typeface="Tahoma" panose="020B0604030504040204" pitchFamily="34" charset="0"/>
                <a:cs typeface="Tahoma" panose="020B0604030504040204" pitchFamily="34" charset="0"/>
              </a:rPr>
              <a:t>Range(start, stop, increment)</a:t>
            </a: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for X in range(10, 25)</a:t>
            </a:r>
          </a:p>
          <a:p>
            <a:pPr lvl="2"/>
            <a:r>
              <a:rPr lang="en-US" dirty="0">
                <a:latin typeface="Tahoma" panose="020B0604030504040204" pitchFamily="34" charset="0"/>
                <a:ea typeface="Tahoma" panose="020B0604030504040204" pitchFamily="34" charset="0"/>
                <a:cs typeface="Tahoma" panose="020B0604030504040204" pitchFamily="34" charset="0"/>
              </a:rPr>
              <a:t>print(X) </a:t>
            </a:r>
          </a:p>
          <a:p>
            <a:pPr lvl="1"/>
            <a:r>
              <a:rPr lang="en-US" dirty="0">
                <a:latin typeface="Tahoma" panose="020B0604030504040204" pitchFamily="34" charset="0"/>
                <a:ea typeface="Tahoma" panose="020B0604030504040204" pitchFamily="34" charset="0"/>
                <a:cs typeface="Tahoma" panose="020B0604030504040204" pitchFamily="34" charset="0"/>
              </a:rPr>
              <a:t>for X in range(10, 25)</a:t>
            </a:r>
          </a:p>
          <a:p>
            <a:pPr lvl="2"/>
            <a:r>
              <a:rPr lang="en-US" dirty="0">
                <a:latin typeface="Tahoma" panose="020B0604030504040204" pitchFamily="34" charset="0"/>
                <a:ea typeface="Tahoma" panose="020B0604030504040204" pitchFamily="34" charset="0"/>
                <a:cs typeface="Tahoma" panose="020B0604030504040204" pitchFamily="34" charset="0"/>
              </a:rPr>
              <a:t>print(X + 1)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to include last one</a:t>
            </a: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for X in range(10, 25, 5)</a:t>
            </a:r>
          </a:p>
          <a:p>
            <a:pPr lvl="2"/>
            <a:r>
              <a:rPr lang="en-US" dirty="0">
                <a:latin typeface="Tahoma" panose="020B0604030504040204" pitchFamily="34" charset="0"/>
                <a:ea typeface="Tahoma" panose="020B0604030504040204" pitchFamily="34" charset="0"/>
                <a:cs typeface="Tahoma" panose="020B0604030504040204" pitchFamily="34" charset="0"/>
              </a:rPr>
              <a:t>print(x)</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67077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loops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2249487"/>
            <a:ext cx="4954588" cy="3541714"/>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For Loop Integers:</a:t>
            </a:r>
          </a:p>
          <a:p>
            <a:pPr lvl="1"/>
            <a:r>
              <a:rPr lang="en-US" dirty="0">
                <a:latin typeface="Tahoma" panose="020B0604030504040204" pitchFamily="34" charset="0"/>
                <a:ea typeface="Tahoma" panose="020B0604030504040204" pitchFamily="34" charset="0"/>
                <a:cs typeface="Tahoma" panose="020B0604030504040204" pitchFamily="34" charset="0"/>
              </a:rPr>
              <a:t>Range(start, stop, increment)</a:t>
            </a: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for X in range(10, 25)</a:t>
            </a:r>
          </a:p>
          <a:p>
            <a:pPr lvl="2"/>
            <a:r>
              <a:rPr lang="en-US" dirty="0">
                <a:latin typeface="Tahoma" panose="020B0604030504040204" pitchFamily="34" charset="0"/>
                <a:ea typeface="Tahoma" panose="020B0604030504040204" pitchFamily="34" charset="0"/>
                <a:cs typeface="Tahoma" panose="020B0604030504040204" pitchFamily="34" charset="0"/>
              </a:rPr>
              <a:t>print(X) </a:t>
            </a: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for X in range(10, 25, 5)</a:t>
            </a:r>
          </a:p>
          <a:p>
            <a:pPr lvl="2"/>
            <a:r>
              <a:rPr lang="en-US" dirty="0">
                <a:latin typeface="Tahoma" panose="020B0604030504040204" pitchFamily="34" charset="0"/>
                <a:ea typeface="Tahoma" panose="020B0604030504040204" pitchFamily="34" charset="0"/>
                <a:cs typeface="Tahoma" panose="020B0604030504040204" pitchFamily="34" charset="0"/>
              </a:rPr>
              <a:t>print(x)</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a16="http://schemas.microsoft.com/office/drawing/2014/main" id="{C9868374-84A7-478F-8F59-F7634A066438}"/>
              </a:ext>
            </a:extLst>
          </p:cNvPr>
          <p:cNvSpPr txBox="1">
            <a:spLocks/>
          </p:cNvSpPr>
          <p:nvPr/>
        </p:nvSpPr>
        <p:spPr>
          <a:xfrm>
            <a:off x="6094412" y="2097088"/>
            <a:ext cx="5335588"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atin typeface="Tahoma" panose="020B0604030504040204" pitchFamily="34" charset="0"/>
                <a:ea typeface="Tahoma" panose="020B0604030504040204" pitchFamily="34" charset="0"/>
                <a:cs typeface="Tahoma" panose="020B0604030504040204" pitchFamily="34" charset="0"/>
              </a:rPr>
              <a:t>For Loop Strings:</a:t>
            </a:r>
          </a:p>
          <a:p>
            <a:pPr lvl="1">
              <a:lnSpc>
                <a:spcPct val="130000"/>
              </a:lnSpc>
            </a:pPr>
            <a:r>
              <a:rPr lang="en-US" dirty="0">
                <a:latin typeface="Tahoma" panose="020B0604030504040204" pitchFamily="34" charset="0"/>
                <a:ea typeface="Tahoma" panose="020B0604030504040204" pitchFamily="34" charset="0"/>
                <a:cs typeface="Tahoma" panose="020B0604030504040204" pitchFamily="34" charset="0"/>
              </a:rPr>
              <a:t>fruits = ["apple", "banana", “grapes"]</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for x in fruits:</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  print(x)</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86900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import statements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7"/>
            <a:ext cx="9905999" cy="4467836"/>
          </a:xfrm>
        </p:spPr>
        <p:txBody>
          <a:bodyPr>
            <a:normAutofit fontScale="925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In Python, you use the “import” keyword to make code in one module available in another</a:t>
            </a:r>
          </a:p>
          <a:p>
            <a:r>
              <a:rPr lang="en-US" dirty="0">
                <a:latin typeface="Tahoma" panose="020B0604030504040204" pitchFamily="34" charset="0"/>
                <a:ea typeface="Tahoma" panose="020B0604030504040204" pitchFamily="34" charset="0"/>
                <a:cs typeface="Tahoma" panose="020B0604030504040204" pitchFamily="34" charset="0"/>
              </a:rPr>
              <a:t>Using imports properly will make you more productive, allowing you to reuse code while keeping your projects maintainable</a:t>
            </a:r>
          </a:p>
          <a:p>
            <a:r>
              <a:rPr lang="en-US" dirty="0">
                <a:latin typeface="Tahoma" panose="020B0604030504040204" pitchFamily="34" charset="0"/>
                <a:ea typeface="Tahoma" panose="020B0604030504040204" pitchFamily="34" charset="0"/>
                <a:cs typeface="Tahoma" panose="020B0604030504040204" pitchFamily="34" charset="0"/>
              </a:rPr>
              <a:t>You need to use the import keyword along with the desired module name. When interpreter comes across an import statement, it imports the module to your current program. You can use the functions inside a module by using a dot(.) operator along with the module name</a:t>
            </a:r>
            <a:r>
              <a:rPr lang="en-US" dirty="0"/>
              <a:t>.</a:t>
            </a:r>
          </a:p>
          <a:p>
            <a:r>
              <a:rPr lang="en-US" dirty="0">
                <a:latin typeface="Tahoma" panose="020B0604030504040204" pitchFamily="34" charset="0"/>
                <a:ea typeface="Tahoma" panose="020B0604030504040204" pitchFamily="34" charset="0"/>
                <a:cs typeface="Tahoma" panose="020B0604030504040204" pitchFamily="34" charset="0"/>
              </a:rPr>
              <a:t>The import statement allows you to import all the functions from a module into your code. Often, though, you'll only want to import a few functions, or just one. If this is the case, you can use the from statement</a:t>
            </a:r>
          </a:p>
          <a:p>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59554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import statements </a:t>
            </a:r>
            <a:r>
              <a:rPr lang="en-US" sz="4400" dirty="0">
                <a:solidFill>
                  <a:srgbClr val="FFFF00"/>
                </a:solidFill>
                <a:latin typeface="Rockwell" panose="02060603020205020403" pitchFamily="18" charset="0"/>
              </a:rPr>
              <a:t>(practice)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Example:</a:t>
            </a:r>
          </a:p>
          <a:p>
            <a:pPr lvl="2"/>
            <a:r>
              <a:rPr lang="en-US" sz="2400" dirty="0">
                <a:latin typeface="Tahoma" panose="020B0604030504040204" pitchFamily="34" charset="0"/>
                <a:ea typeface="Tahoma" panose="020B0604030504040204" pitchFamily="34" charset="0"/>
                <a:cs typeface="Tahoma" panose="020B0604030504040204" pitchFamily="34" charset="0"/>
              </a:rPr>
              <a:t>import math</a:t>
            </a:r>
          </a:p>
          <a:p>
            <a:pPr lvl="2"/>
            <a:r>
              <a:rPr lang="en-US" sz="2400" dirty="0">
                <a:latin typeface="Tahoma" panose="020B0604030504040204" pitchFamily="34" charset="0"/>
                <a:ea typeface="Tahoma" panose="020B0604030504040204" pitchFamily="34" charset="0"/>
                <a:cs typeface="Tahoma" panose="020B0604030504040204" pitchFamily="34" charset="0"/>
              </a:rPr>
              <a:t>Print(“Pi is”, </a:t>
            </a:r>
            <a:r>
              <a:rPr lang="en-US" sz="2400" dirty="0" err="1">
                <a:latin typeface="Tahoma" panose="020B0604030504040204" pitchFamily="34" charset="0"/>
                <a:ea typeface="Tahoma" panose="020B0604030504040204" pitchFamily="34" charset="0"/>
                <a:cs typeface="Tahoma" panose="020B0604030504040204" pitchFamily="34" charset="0"/>
              </a:rPr>
              <a:t>math.pi</a:t>
            </a:r>
            <a:r>
              <a:rPr lang="en-US"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176881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import statements </a:t>
            </a:r>
            <a:r>
              <a:rPr lang="en-US" sz="4400" dirty="0">
                <a:solidFill>
                  <a:srgbClr val="FFFF00"/>
                </a:solidFill>
                <a:latin typeface="Rockwell" panose="02060603020205020403" pitchFamily="18" charset="0"/>
              </a:rPr>
              <a:t>(practice)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Example:</a:t>
            </a:r>
          </a:p>
          <a:p>
            <a:pPr lvl="1"/>
            <a:r>
              <a:rPr lang="en-US" sz="2400" dirty="0">
                <a:latin typeface="Tahoma" panose="020B0604030504040204" pitchFamily="34" charset="0"/>
                <a:ea typeface="Tahoma" panose="020B0604030504040204" pitchFamily="34" charset="0"/>
                <a:cs typeface="Tahoma" panose="020B0604030504040204" pitchFamily="34" charset="0"/>
              </a:rPr>
              <a:t>import math</a:t>
            </a:r>
          </a:p>
          <a:p>
            <a:pPr lvl="1"/>
            <a:r>
              <a:rPr lang="en-US" sz="2400" dirty="0">
                <a:latin typeface="Tahoma" panose="020B0604030504040204" pitchFamily="34" charset="0"/>
                <a:ea typeface="Tahoma" panose="020B0604030504040204" pitchFamily="34" charset="0"/>
                <a:cs typeface="Tahoma" panose="020B0604030504040204" pitchFamily="34" charset="0"/>
              </a:rPr>
              <a:t>from datetime import date</a:t>
            </a:r>
          </a:p>
          <a:p>
            <a:pPr lvl="2"/>
            <a:r>
              <a:rPr lang="en-US" sz="2400" dirty="0">
                <a:latin typeface="Tahoma" panose="020B0604030504040204" pitchFamily="34" charset="0"/>
                <a:ea typeface="Tahoma" panose="020B0604030504040204" pitchFamily="34" charset="0"/>
                <a:cs typeface="Tahoma" panose="020B0604030504040204" pitchFamily="34" charset="0"/>
              </a:rPr>
              <a:t>Print(“Pi is”, </a:t>
            </a:r>
            <a:r>
              <a:rPr lang="en-US" sz="2400" dirty="0" err="1">
                <a:latin typeface="Tahoma" panose="020B0604030504040204" pitchFamily="34" charset="0"/>
                <a:ea typeface="Tahoma" panose="020B0604030504040204" pitchFamily="34" charset="0"/>
                <a:cs typeface="Tahoma" panose="020B0604030504040204" pitchFamily="34" charset="0"/>
              </a:rPr>
              <a:t>math.pi</a:t>
            </a:r>
            <a:r>
              <a:rPr lang="en-US" sz="2400" dirty="0">
                <a:latin typeface="Tahoma" panose="020B0604030504040204" pitchFamily="34" charset="0"/>
                <a:ea typeface="Tahoma" panose="020B0604030504040204" pitchFamily="34" charset="0"/>
                <a:cs typeface="Tahoma" panose="020B0604030504040204" pitchFamily="34" charset="0"/>
              </a:rPr>
              <a:t>)</a:t>
            </a:r>
          </a:p>
          <a:p>
            <a:pPr lvl="2"/>
            <a:r>
              <a:rPr lang="en-US" sz="2400" dirty="0">
                <a:latin typeface="Tahoma" panose="020B0604030504040204" pitchFamily="34" charset="0"/>
                <a:ea typeface="Tahoma" panose="020B0604030504040204" pitchFamily="34" charset="0"/>
                <a:cs typeface="Tahoma" panose="020B0604030504040204" pitchFamily="34" charset="0"/>
              </a:rPr>
              <a:t>Print(“Today’s date is”, </a:t>
            </a:r>
            <a:r>
              <a:rPr lang="en-US" sz="2400" dirty="0" err="1">
                <a:latin typeface="Tahoma" panose="020B0604030504040204" pitchFamily="34" charset="0"/>
                <a:ea typeface="Tahoma" panose="020B0604030504040204" pitchFamily="34" charset="0"/>
                <a:cs typeface="Tahoma" panose="020B0604030504040204" pitchFamily="34" charset="0"/>
              </a:rPr>
              <a:t>date.today</a:t>
            </a:r>
            <a:r>
              <a:rPr lang="en-US" sz="2400" dirty="0">
                <a:latin typeface="Tahoma" panose="020B0604030504040204" pitchFamily="34" charset="0"/>
                <a:ea typeface="Tahoma" panose="020B0604030504040204" pitchFamily="34" charset="0"/>
                <a:cs typeface="Tahoma" panose="020B0604030504040204" pitchFamily="34" charset="0"/>
              </a:rPr>
              <a:t>()) #get system date </a:t>
            </a:r>
          </a:p>
        </p:txBody>
      </p:sp>
    </p:spTree>
    <p:extLst>
      <p:ext uri="{BB962C8B-B14F-4D97-AF65-F5344CB8AC3E}">
        <p14:creationId xmlns:p14="http://schemas.microsoft.com/office/powerpoint/2010/main" val="928246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import statements </a:t>
            </a:r>
            <a:r>
              <a:rPr lang="en-US" sz="4400" dirty="0">
                <a:solidFill>
                  <a:srgbClr val="FFFF00"/>
                </a:solidFill>
                <a:latin typeface="Rockwell" panose="02060603020205020403" pitchFamily="18" charset="0"/>
              </a:rPr>
              <a:t>(practice)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Example:</a:t>
            </a:r>
          </a:p>
          <a:p>
            <a:pPr lvl="1"/>
            <a:r>
              <a:rPr lang="en-US" sz="2400" dirty="0">
                <a:latin typeface="Tahoma" panose="020B0604030504040204" pitchFamily="34" charset="0"/>
                <a:ea typeface="Tahoma" panose="020B0604030504040204" pitchFamily="34" charset="0"/>
                <a:cs typeface="Tahoma" panose="020B0604030504040204" pitchFamily="34" charset="0"/>
              </a:rPr>
              <a:t>import socket</a:t>
            </a:r>
          </a:p>
          <a:p>
            <a:pPr lvl="1"/>
            <a:r>
              <a:rPr lang="en-US" sz="2400" dirty="0">
                <a:latin typeface="Tahoma" panose="020B0604030504040204" pitchFamily="34" charset="0"/>
                <a:ea typeface="Tahoma" panose="020B0604030504040204" pitchFamily="34" charset="0"/>
                <a:cs typeface="Tahoma" panose="020B0604030504040204" pitchFamily="34" charset="0"/>
              </a:rPr>
              <a:t>hostname = </a:t>
            </a:r>
            <a:r>
              <a:rPr lang="en-US" sz="2400" dirty="0" err="1">
                <a:latin typeface="Tahoma" panose="020B0604030504040204" pitchFamily="34" charset="0"/>
                <a:ea typeface="Tahoma" panose="020B0604030504040204" pitchFamily="34" charset="0"/>
                <a:cs typeface="Tahoma" panose="020B0604030504040204" pitchFamily="34" charset="0"/>
              </a:rPr>
              <a:t>socket.gethostname</a:t>
            </a:r>
            <a:r>
              <a:rPr lang="en-US" sz="2400" dirty="0">
                <a:latin typeface="Tahoma" panose="020B0604030504040204" pitchFamily="34" charset="0"/>
                <a:ea typeface="Tahoma" panose="020B0604030504040204" pitchFamily="34" charset="0"/>
                <a:cs typeface="Tahoma" panose="020B0604030504040204" pitchFamily="34" charset="0"/>
              </a:rPr>
              <a:t>()</a:t>
            </a:r>
          </a:p>
          <a:p>
            <a:pPr lvl="1"/>
            <a:r>
              <a:rPr lang="en-US" sz="2400" dirty="0" err="1">
                <a:latin typeface="Tahoma" panose="020B0604030504040204" pitchFamily="34" charset="0"/>
                <a:ea typeface="Tahoma" panose="020B0604030504040204" pitchFamily="34" charset="0"/>
                <a:cs typeface="Tahoma" panose="020B0604030504040204" pitchFamily="34" charset="0"/>
              </a:rPr>
              <a:t>MyIP</a:t>
            </a:r>
            <a:r>
              <a:rPr lang="en-US" sz="2400" dirty="0">
                <a:latin typeface="Tahoma" panose="020B0604030504040204" pitchFamily="34" charset="0"/>
                <a:ea typeface="Tahoma" panose="020B0604030504040204" pitchFamily="34" charset="0"/>
                <a:cs typeface="Tahoma" panose="020B0604030504040204" pitchFamily="34" charset="0"/>
              </a:rPr>
              <a:t> = </a:t>
            </a:r>
            <a:r>
              <a:rPr lang="en-US" sz="2400" dirty="0" err="1">
                <a:latin typeface="Tahoma" panose="020B0604030504040204" pitchFamily="34" charset="0"/>
                <a:ea typeface="Tahoma" panose="020B0604030504040204" pitchFamily="34" charset="0"/>
                <a:cs typeface="Tahoma" panose="020B0604030504040204" pitchFamily="34" charset="0"/>
              </a:rPr>
              <a:t>socket.gethostbyname</a:t>
            </a:r>
            <a:r>
              <a:rPr lang="en-US" sz="2400" dirty="0">
                <a:latin typeface="Tahoma" panose="020B0604030504040204" pitchFamily="34" charset="0"/>
                <a:ea typeface="Tahoma" panose="020B0604030504040204" pitchFamily="34" charset="0"/>
                <a:cs typeface="Tahoma" panose="020B0604030504040204" pitchFamily="34" charset="0"/>
              </a:rPr>
              <a:t>(hostname)</a:t>
            </a:r>
          </a:p>
          <a:p>
            <a:pPr lvl="1"/>
            <a:r>
              <a:rPr lang="en-US" sz="2400" dirty="0">
                <a:latin typeface="Tahoma" panose="020B0604030504040204" pitchFamily="34" charset="0"/>
                <a:ea typeface="Tahoma" panose="020B0604030504040204" pitchFamily="34" charset="0"/>
                <a:cs typeface="Tahoma" panose="020B0604030504040204" pitchFamily="34" charset="0"/>
              </a:rPr>
              <a:t>print(</a:t>
            </a:r>
            <a:r>
              <a:rPr lang="en-US" sz="2400" dirty="0" err="1">
                <a:latin typeface="Tahoma" panose="020B0604030504040204" pitchFamily="34" charset="0"/>
                <a:ea typeface="Tahoma" panose="020B0604030504040204" pitchFamily="34" charset="0"/>
                <a:cs typeface="Tahoma" panose="020B0604030504040204" pitchFamily="34" charset="0"/>
              </a:rPr>
              <a:t>f"My</a:t>
            </a:r>
            <a:r>
              <a:rPr lang="en-US" sz="2400" dirty="0">
                <a:latin typeface="Tahoma" panose="020B0604030504040204" pitchFamily="34" charset="0"/>
                <a:ea typeface="Tahoma" panose="020B0604030504040204" pitchFamily="34" charset="0"/>
                <a:cs typeface="Tahoma" panose="020B0604030504040204" pitchFamily="34" charset="0"/>
              </a:rPr>
              <a:t> IP address is {</a:t>
            </a:r>
            <a:r>
              <a:rPr lang="en-US" sz="2400" dirty="0" err="1">
                <a:latin typeface="Tahoma" panose="020B0604030504040204" pitchFamily="34" charset="0"/>
                <a:ea typeface="Tahoma" panose="020B0604030504040204" pitchFamily="34" charset="0"/>
                <a:cs typeface="Tahoma" panose="020B0604030504040204" pitchFamily="34" charset="0"/>
              </a:rPr>
              <a:t>MyIP</a:t>
            </a:r>
            <a:r>
              <a:rPr lang="en-US" sz="2400" dirty="0">
                <a:latin typeface="Tahoma" panose="020B0604030504040204" pitchFamily="34" charset="0"/>
                <a:ea typeface="Tahoma" panose="020B0604030504040204" pitchFamily="34" charset="0"/>
                <a:cs typeface="Tahoma" panose="020B0604030504040204" pitchFamily="34" charset="0"/>
              </a:rPr>
              <a:t>} and my computer name is {hostname}")</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47376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First Program Attempt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dirty="0">
                <a:latin typeface="Tahoma" panose="020B0604030504040204" pitchFamily="34" charset="0"/>
                <a:ea typeface="Tahoma" panose="020B0604030504040204" pitchFamily="34" charset="0"/>
                <a:cs typeface="Tahoma" panose="020B0604030504040204" pitchFamily="34" charset="0"/>
              </a:rPr>
              <a:t>Next Steps:</a:t>
            </a:r>
          </a:p>
          <a:p>
            <a:pPr lvl="2"/>
            <a:r>
              <a:rPr lang="en-US" dirty="0">
                <a:latin typeface="Tahoma" panose="020B0604030504040204" pitchFamily="34" charset="0"/>
                <a:ea typeface="Tahoma" panose="020B0604030504040204" pitchFamily="34" charset="0"/>
                <a:cs typeface="Tahoma" panose="020B0604030504040204" pitchFamily="34" charset="0"/>
              </a:rPr>
              <a:t>Look to Moodle for your first program assignment</a:t>
            </a:r>
          </a:p>
        </p:txBody>
      </p:sp>
    </p:spTree>
    <p:extLst>
      <p:ext uri="{BB962C8B-B14F-4D97-AF65-F5344CB8AC3E}">
        <p14:creationId xmlns:p14="http://schemas.microsoft.com/office/powerpoint/2010/main" val="128314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texts and strings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You may use single or double quotes</a:t>
            </a:r>
          </a:p>
          <a:p>
            <a:r>
              <a:rPr lang="en-US" dirty="0">
                <a:latin typeface="Tahoma" panose="020B0604030504040204" pitchFamily="34" charset="0"/>
                <a:ea typeface="Tahoma" panose="020B0604030504040204" pitchFamily="34" charset="0"/>
                <a:cs typeface="Tahoma" panose="020B0604030504040204" pitchFamily="34" charset="0"/>
              </a:rPr>
              <a:t>Example:</a:t>
            </a:r>
          </a:p>
          <a:p>
            <a:pPr lvl="1"/>
            <a:r>
              <a:rPr lang="en-US" dirty="0">
                <a:latin typeface="Tahoma" panose="020B0604030504040204" pitchFamily="34" charset="0"/>
                <a:ea typeface="Tahoma" panose="020B0604030504040204" pitchFamily="34" charset="0"/>
                <a:cs typeface="Tahoma" panose="020B0604030504040204" pitchFamily="34" charset="0"/>
              </a:rPr>
              <a:t>“” or ‘’</a:t>
            </a:r>
          </a:p>
          <a:p>
            <a:r>
              <a:rPr lang="en-US" dirty="0">
                <a:solidFill>
                  <a:srgbClr val="FFFF00"/>
                </a:solidFill>
                <a:latin typeface="Tahoma" panose="020B0604030504040204" pitchFamily="34" charset="0"/>
                <a:ea typeface="Tahoma" panose="020B0604030504040204" pitchFamily="34" charset="0"/>
                <a:cs typeface="Tahoma" panose="020B0604030504040204" pitchFamily="34" charset="0"/>
              </a:rPr>
              <a:t>Practice</a:t>
            </a:r>
          </a:p>
          <a:p>
            <a:pPr lvl="1"/>
            <a: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t>print(‘whats up?’): Use of single quotes</a:t>
            </a:r>
          </a:p>
          <a:p>
            <a:pPr lvl="1"/>
            <a: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t>print(“What’s Up?”): Use of double quotes</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750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comments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Use # in order to comment out lines of code</a:t>
            </a:r>
          </a:p>
          <a:p>
            <a:r>
              <a:rPr lang="en-US" dirty="0">
                <a:latin typeface="Tahoma" panose="020B0604030504040204" pitchFamily="34" charset="0"/>
                <a:ea typeface="Tahoma" panose="020B0604030504040204" pitchFamily="34" charset="0"/>
                <a:cs typeface="Tahoma" panose="020B0604030504040204" pitchFamily="34" charset="0"/>
              </a:rPr>
              <a:t>Python does not execute commented lines</a:t>
            </a:r>
          </a:p>
          <a:p>
            <a:r>
              <a:rPr lang="en-US" dirty="0">
                <a:solidFill>
                  <a:srgbClr val="FFFF00"/>
                </a:solidFill>
                <a:latin typeface="Tahoma" panose="020B0604030504040204" pitchFamily="34" charset="0"/>
                <a:ea typeface="Tahoma" panose="020B0604030504040204" pitchFamily="34" charset="0"/>
                <a:cs typeface="Tahoma" panose="020B0604030504040204" pitchFamily="34" charset="0"/>
              </a:rPr>
              <a:t>Practice</a:t>
            </a:r>
          </a:p>
          <a:p>
            <a:pPr lvl="1"/>
            <a: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t>print(“What’s Up? “) #comment to describe code</a:t>
            </a:r>
          </a:p>
          <a:p>
            <a:pPr lvl="1"/>
            <a: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t>Comment out lines of code</a:t>
            </a:r>
          </a:p>
          <a:p>
            <a:pPr lvl="2"/>
            <a:r>
              <a:rPr lang="en-US" sz="2200" dirty="0">
                <a:solidFill>
                  <a:srgbClr val="FFFF00"/>
                </a:solidFill>
                <a:latin typeface="Tahoma" panose="020B0604030504040204" pitchFamily="34" charset="0"/>
                <a:ea typeface="Tahoma" panose="020B0604030504040204" pitchFamily="34" charset="0"/>
                <a:cs typeface="Tahoma" panose="020B0604030504040204" pitchFamily="34" charset="0"/>
              </a:rPr>
              <a:t># print(“What’s up? “)</a:t>
            </a:r>
          </a:p>
          <a:p>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2026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4882-6D4C-45FE-9F50-149F221B3A55}"/>
              </a:ext>
            </a:extLst>
          </p:cNvPr>
          <p:cNvSpPr>
            <a:spLocks noGrp="1"/>
          </p:cNvSpPr>
          <p:nvPr>
            <p:ph type="title"/>
          </p:nvPr>
        </p:nvSpPr>
        <p:spPr/>
        <p:txBody>
          <a:bodyPr>
            <a:normAutofit/>
          </a:bodyPr>
          <a:lstStyle/>
          <a:p>
            <a:r>
              <a:rPr lang="en-US" sz="4400" dirty="0">
                <a:latin typeface="Rockwell" panose="02060603020205020403" pitchFamily="18" charset="0"/>
              </a:rPr>
              <a:t>Working with variables</a:t>
            </a:r>
            <a:endParaRPr lang="en-US" sz="4400" dirty="0"/>
          </a:p>
        </p:txBody>
      </p:sp>
      <p:sp>
        <p:nvSpPr>
          <p:cNvPr id="3" name="Content Placeholder 2">
            <a:extLst>
              <a:ext uri="{FF2B5EF4-FFF2-40B4-BE49-F238E27FC236}">
                <a16:creationId xmlns:a16="http://schemas.microsoft.com/office/drawing/2014/main" id="{CBD474CF-679E-4280-923E-C2E981C5B1C5}"/>
              </a:ext>
            </a:extLst>
          </p:cNvPr>
          <p:cNvSpPr>
            <a:spLocks noGrp="1"/>
          </p:cNvSpPr>
          <p:nvPr>
            <p:ph idx="1"/>
          </p:nvPr>
        </p:nvSpPr>
        <p:spPr/>
        <p:txBody>
          <a:bodyPr>
            <a:normAutofit fontScale="92500" lnSpcReduction="20000"/>
          </a:bodyPr>
          <a:lstStyle/>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Variable: a variable is a value that can change, depending on conditions or on information passed to the program</a:t>
            </a:r>
          </a:p>
          <a:p>
            <a:pPr marL="685800" lvl="2">
              <a:spcBef>
                <a:spcPts val="1000"/>
              </a:spcBef>
            </a:pPr>
            <a:r>
              <a:rPr lang="en-US" sz="2200" dirty="0">
                <a:latin typeface="Tahoma" panose="020B0604030504040204" pitchFamily="34" charset="0"/>
                <a:ea typeface="Tahoma" panose="020B0604030504040204" pitchFamily="34" charset="0"/>
                <a:cs typeface="Tahoma" panose="020B0604030504040204" pitchFamily="34" charset="0"/>
              </a:rPr>
              <a:t>Must contain letters, numbers, or underscores</a:t>
            </a:r>
          </a:p>
          <a:p>
            <a:pPr marL="685800" lvl="2">
              <a:spcBef>
                <a:spcPts val="1000"/>
              </a:spcBef>
            </a:pPr>
            <a:r>
              <a:rPr lang="en-US" sz="2200" dirty="0">
                <a:latin typeface="Tahoma" panose="020B0604030504040204" pitchFamily="34" charset="0"/>
                <a:ea typeface="Tahoma" panose="020B0604030504040204" pitchFamily="34" charset="0"/>
                <a:cs typeface="Tahoma" panose="020B0604030504040204" pitchFamily="34" charset="0"/>
              </a:rPr>
              <a:t>Should not start with a number</a:t>
            </a:r>
          </a:p>
          <a:p>
            <a:pPr marL="685800" lvl="2">
              <a:spcBef>
                <a:spcPts val="1000"/>
              </a:spcBef>
            </a:pPr>
            <a:r>
              <a:rPr lang="en-US" sz="2200" dirty="0">
                <a:latin typeface="Tahoma" panose="020B0604030504040204" pitchFamily="34" charset="0"/>
                <a:ea typeface="Tahoma" panose="020B0604030504040204" pitchFamily="34" charset="0"/>
                <a:cs typeface="Tahoma" panose="020B0604030504040204" pitchFamily="34" charset="0"/>
              </a:rPr>
              <a:t>Spaces are not allowed</a:t>
            </a:r>
          </a:p>
          <a:p>
            <a:pPr marL="685800" lvl="2">
              <a:spcBef>
                <a:spcPts val="1000"/>
              </a:spcBef>
            </a:pPr>
            <a:r>
              <a:rPr lang="en-US" sz="2200" dirty="0">
                <a:latin typeface="Tahoma" panose="020B0604030504040204" pitchFamily="34" charset="0"/>
                <a:ea typeface="Tahoma" panose="020B0604030504040204" pitchFamily="34" charset="0"/>
                <a:cs typeface="Tahoma" panose="020B0604030504040204" pitchFamily="34" charset="0"/>
              </a:rPr>
              <a:t>Cannot be keywords (</a:t>
            </a:r>
            <a:r>
              <a:rPr lang="en-US" sz="2200" dirty="0" err="1">
                <a:latin typeface="Tahoma" panose="020B0604030504040204" pitchFamily="34" charset="0"/>
                <a:ea typeface="Tahoma" panose="020B0604030504040204" pitchFamily="34" charset="0"/>
                <a:cs typeface="Tahoma" panose="020B0604030504040204" pitchFamily="34" charset="0"/>
              </a:rPr>
              <a:t>e.g</a:t>
            </a:r>
            <a:r>
              <a:rPr lang="en-US" sz="2200" dirty="0">
                <a:latin typeface="Tahoma" panose="020B0604030504040204" pitchFamily="34" charset="0"/>
                <a:ea typeface="Tahoma" panose="020B0604030504040204" pitchFamily="34" charset="0"/>
                <a:cs typeface="Tahoma" panose="020B0604030504040204" pitchFamily="34" charset="0"/>
              </a:rPr>
              <a:t>, print, try, break)</a:t>
            </a:r>
          </a:p>
          <a:p>
            <a:pPr marL="685800" lvl="2">
              <a:spcBef>
                <a:spcPts val="1000"/>
              </a:spcBef>
            </a:pPr>
            <a:r>
              <a:rPr lang="en-US" sz="2200" dirty="0">
                <a:latin typeface="Tahoma" panose="020B0604030504040204" pitchFamily="34" charset="0"/>
                <a:ea typeface="Tahoma" panose="020B0604030504040204" pitchFamily="34" charset="0"/>
                <a:cs typeface="Tahoma" panose="020B0604030504040204" pitchFamily="34" charset="0"/>
              </a:rPr>
              <a:t>Short &amp; descriptive are best (e.g., </a:t>
            </a:r>
            <a:r>
              <a:rPr lang="en-US" sz="2200" dirty="0" err="1">
                <a:latin typeface="Tahoma" panose="020B0604030504040204" pitchFamily="34" charset="0"/>
                <a:ea typeface="Tahoma" panose="020B0604030504040204" pitchFamily="34" charset="0"/>
                <a:cs typeface="Tahoma" panose="020B0604030504040204" pitchFamily="34" charset="0"/>
              </a:rPr>
              <a:t>first_Name</a:t>
            </a:r>
            <a:r>
              <a:rPr lang="en-US" sz="2200" dirty="0">
                <a:latin typeface="Tahoma" panose="020B0604030504040204" pitchFamily="34" charset="0"/>
                <a:ea typeface="Tahoma" panose="020B0604030504040204" pitchFamily="34" charset="0"/>
                <a:cs typeface="Tahoma" panose="020B0604030504040204" pitchFamily="34" charset="0"/>
              </a:rPr>
              <a:t>)</a:t>
            </a:r>
          </a:p>
          <a:p>
            <a:pPr marL="685800" lvl="2">
              <a:spcBef>
                <a:spcPts val="1000"/>
              </a:spcBef>
            </a:pPr>
            <a:r>
              <a:rPr lang="en-US" sz="2200" dirty="0">
                <a:latin typeface="Tahoma" panose="020B0604030504040204" pitchFamily="34" charset="0"/>
                <a:ea typeface="Tahoma" panose="020B0604030504040204" pitchFamily="34" charset="0"/>
                <a:cs typeface="Tahoma" panose="020B0604030504040204" pitchFamily="34" charset="0"/>
              </a:rPr>
              <a:t>Case sensitive</a:t>
            </a:r>
          </a:p>
          <a:p>
            <a:endParaRPr lang="en-US" dirty="0"/>
          </a:p>
        </p:txBody>
      </p:sp>
    </p:spTree>
    <p:extLst>
      <p:ext uri="{BB962C8B-B14F-4D97-AF65-F5344CB8AC3E}">
        <p14:creationId xmlns:p14="http://schemas.microsoft.com/office/powerpoint/2010/main" val="121394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with variables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Algebra: X = 24</a:t>
            </a:r>
          </a:p>
          <a:p>
            <a:pPr lvl="1"/>
            <a:r>
              <a:rPr lang="en-US" dirty="0">
                <a:latin typeface="Tahoma" panose="020B0604030504040204" pitchFamily="34" charset="0"/>
                <a:ea typeface="Tahoma" panose="020B0604030504040204" pitchFamily="34" charset="0"/>
                <a:cs typeface="Tahoma" panose="020B0604030504040204" pitchFamily="34" charset="0"/>
              </a:rPr>
              <a:t>X = “String”</a:t>
            </a:r>
          </a:p>
          <a:p>
            <a:pPr lvl="1"/>
            <a:r>
              <a:rPr lang="en-US" dirty="0">
                <a:latin typeface="Tahoma" panose="020B0604030504040204" pitchFamily="34" charset="0"/>
                <a:ea typeface="Tahoma" panose="020B0604030504040204" pitchFamily="34" charset="0"/>
                <a:cs typeface="Tahoma" panose="020B0604030504040204" pitchFamily="34" charset="0"/>
              </a:rPr>
              <a:t>X = Integer</a:t>
            </a:r>
          </a:p>
        </p:txBody>
      </p:sp>
      <p:pic>
        <p:nvPicPr>
          <p:cNvPr id="5" name="Picture 4">
            <a:extLst>
              <a:ext uri="{FF2B5EF4-FFF2-40B4-BE49-F238E27FC236}">
                <a16:creationId xmlns:a16="http://schemas.microsoft.com/office/drawing/2014/main" id="{E9DDA519-939C-4293-8ECE-8F937233AB02}"/>
              </a:ext>
            </a:extLst>
          </p:cNvPr>
          <p:cNvPicPr>
            <a:picLocks noChangeAspect="1"/>
          </p:cNvPicPr>
          <p:nvPr/>
        </p:nvPicPr>
        <p:blipFill>
          <a:blip r:embed="rId2"/>
          <a:stretch>
            <a:fillRect/>
          </a:stretch>
        </p:blipFill>
        <p:spPr>
          <a:xfrm>
            <a:off x="6301390" y="3429000"/>
            <a:ext cx="3809524" cy="3304762"/>
          </a:xfrm>
          <a:prstGeom prst="rect">
            <a:avLst/>
          </a:prstGeom>
        </p:spPr>
      </p:pic>
    </p:spTree>
    <p:extLst>
      <p:ext uri="{BB962C8B-B14F-4D97-AF65-F5344CB8AC3E}">
        <p14:creationId xmlns:p14="http://schemas.microsoft.com/office/powerpoint/2010/main" val="58738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4882-6D4C-45FE-9F50-149F221B3A55}"/>
              </a:ext>
            </a:extLst>
          </p:cNvPr>
          <p:cNvSpPr>
            <a:spLocks noGrp="1"/>
          </p:cNvSpPr>
          <p:nvPr>
            <p:ph type="title"/>
          </p:nvPr>
        </p:nvSpPr>
        <p:spPr/>
        <p:txBody>
          <a:bodyPr>
            <a:normAutofit/>
          </a:bodyPr>
          <a:lstStyle/>
          <a:p>
            <a:r>
              <a:rPr lang="en-US" sz="4400" dirty="0">
                <a:latin typeface="Rockwell" panose="02060603020205020403" pitchFamily="18" charset="0"/>
              </a:rPr>
              <a:t>Working with variables </a:t>
            </a:r>
            <a:r>
              <a:rPr lang="en-US" sz="4400" dirty="0">
                <a:solidFill>
                  <a:srgbClr val="FFFF00"/>
                </a:solidFill>
                <a:latin typeface="Rockwell" panose="02060603020205020403" pitchFamily="18" charset="0"/>
              </a:rPr>
              <a:t>(Practice)</a:t>
            </a:r>
            <a:endParaRPr lang="en-US" sz="4400" dirty="0">
              <a:solidFill>
                <a:srgbClr val="FFFF00"/>
              </a:solidFill>
            </a:endParaRPr>
          </a:p>
        </p:txBody>
      </p:sp>
      <p:sp>
        <p:nvSpPr>
          <p:cNvPr id="3" name="Content Placeholder 2">
            <a:extLst>
              <a:ext uri="{FF2B5EF4-FFF2-40B4-BE49-F238E27FC236}">
                <a16:creationId xmlns:a16="http://schemas.microsoft.com/office/drawing/2014/main" id="{CBD474CF-679E-4280-923E-C2E981C5B1C5}"/>
              </a:ext>
            </a:extLst>
          </p:cNvPr>
          <p:cNvSpPr>
            <a:spLocks noGrp="1"/>
          </p:cNvSpPr>
          <p:nvPr>
            <p:ph idx="1"/>
          </p:nvPr>
        </p:nvSpPr>
        <p:spPr/>
        <p:txBody>
          <a:bodyPr/>
          <a:lstStyle/>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bucket = “Eric”</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print(Bucket)</a:t>
            </a:r>
          </a:p>
          <a:p>
            <a:endParaRPr lang="en-US" dirty="0"/>
          </a:p>
        </p:txBody>
      </p:sp>
    </p:spTree>
    <p:extLst>
      <p:ext uri="{BB962C8B-B14F-4D97-AF65-F5344CB8AC3E}">
        <p14:creationId xmlns:p14="http://schemas.microsoft.com/office/powerpoint/2010/main" val="15345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4882-6D4C-45FE-9F50-149F221B3A55}"/>
              </a:ext>
            </a:extLst>
          </p:cNvPr>
          <p:cNvSpPr>
            <a:spLocks noGrp="1"/>
          </p:cNvSpPr>
          <p:nvPr>
            <p:ph type="title"/>
          </p:nvPr>
        </p:nvSpPr>
        <p:spPr/>
        <p:txBody>
          <a:bodyPr>
            <a:normAutofit/>
          </a:bodyPr>
          <a:lstStyle/>
          <a:p>
            <a:r>
              <a:rPr lang="en-US" sz="4400" dirty="0">
                <a:latin typeface="Rockwell" panose="02060603020205020403" pitchFamily="18" charset="0"/>
              </a:rPr>
              <a:t>Working with variables </a:t>
            </a:r>
            <a:r>
              <a:rPr lang="en-US" sz="4400" dirty="0">
                <a:solidFill>
                  <a:srgbClr val="FFFF00"/>
                </a:solidFill>
                <a:latin typeface="Rockwell" panose="02060603020205020403" pitchFamily="18" charset="0"/>
              </a:rPr>
              <a:t>(Practice)</a:t>
            </a:r>
            <a:endParaRPr lang="en-US" sz="4400" dirty="0">
              <a:solidFill>
                <a:srgbClr val="FFFF00"/>
              </a:solidFill>
            </a:endParaRPr>
          </a:p>
        </p:txBody>
      </p:sp>
      <p:sp>
        <p:nvSpPr>
          <p:cNvPr id="3" name="Content Placeholder 2">
            <a:extLst>
              <a:ext uri="{FF2B5EF4-FFF2-40B4-BE49-F238E27FC236}">
                <a16:creationId xmlns:a16="http://schemas.microsoft.com/office/drawing/2014/main" id="{CBD474CF-679E-4280-923E-C2E981C5B1C5}"/>
              </a:ext>
            </a:extLst>
          </p:cNvPr>
          <p:cNvSpPr>
            <a:spLocks noGrp="1"/>
          </p:cNvSpPr>
          <p:nvPr>
            <p:ph idx="1"/>
          </p:nvPr>
        </p:nvSpPr>
        <p:spPr/>
        <p:txBody>
          <a:bodyPr/>
          <a:lstStyle/>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bucket = “Eric”</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bucket = 10</a:t>
            </a:r>
          </a:p>
          <a:p>
            <a:pPr marL="228600" lvl="1">
              <a:spcBef>
                <a:spcPts val="1000"/>
              </a:spcBef>
            </a:pPr>
            <a:r>
              <a:rPr lang="en-US" sz="2400" dirty="0">
                <a:latin typeface="Tahoma" panose="020B0604030504040204" pitchFamily="34" charset="0"/>
                <a:ea typeface="Tahoma" panose="020B0604030504040204" pitchFamily="34" charset="0"/>
                <a:cs typeface="Tahoma" panose="020B0604030504040204" pitchFamily="34" charset="0"/>
              </a:rPr>
              <a:t>print(Bucket)</a:t>
            </a:r>
          </a:p>
          <a:p>
            <a:endParaRPr lang="en-US" dirty="0"/>
          </a:p>
        </p:txBody>
      </p:sp>
    </p:spTree>
    <p:extLst>
      <p:ext uri="{BB962C8B-B14F-4D97-AF65-F5344CB8AC3E}">
        <p14:creationId xmlns:p14="http://schemas.microsoft.com/office/powerpoint/2010/main" val="2803149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openxmlformats.org/package/2006/metadata/core-properties"/>
    <ds:schemaRef ds:uri="http://purl.org/dc/elements/1.1/"/>
    <ds:schemaRef ds:uri="16c05727-aa75-4e4a-9b5f-8a80a1165891"/>
    <ds:schemaRef ds:uri="71af3243-3dd4-4a8d-8c0d-dd76da1f02a5"/>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1933</Words>
  <Application>Microsoft Office PowerPoint</Application>
  <PresentationFormat>Widescreen</PresentationFormat>
  <Paragraphs>263</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Roboto</vt:lpstr>
      <vt:lpstr>Rockwell</vt:lpstr>
      <vt:lpstr>Tahoma</vt:lpstr>
      <vt:lpstr>Trebuchet MS</vt:lpstr>
      <vt:lpstr>Tw Cen MT</vt:lpstr>
      <vt:lpstr>Wingdings</vt:lpstr>
      <vt:lpstr>Circuit</vt:lpstr>
      <vt:lpstr>Python samples</vt:lpstr>
      <vt:lpstr>Working with numbers and operators</vt:lpstr>
      <vt:lpstr>Working with numbers and operators (Practice)</vt:lpstr>
      <vt:lpstr>Working with texts and strings</vt:lpstr>
      <vt:lpstr>Working with comments</vt:lpstr>
      <vt:lpstr>Working with variables</vt:lpstr>
      <vt:lpstr>Working with variables</vt:lpstr>
      <vt:lpstr>Working with variables (Practice)</vt:lpstr>
      <vt:lpstr>Working with variables (Practice)</vt:lpstr>
      <vt:lpstr>Working with variables (Practice)</vt:lpstr>
      <vt:lpstr>Working with variables (Practice)</vt:lpstr>
      <vt:lpstr>Working with variables (Practice)</vt:lpstr>
      <vt:lpstr>Working with variables (Practice)</vt:lpstr>
      <vt:lpstr>Working with variables (Practice)</vt:lpstr>
      <vt:lpstr>Working with conditional logic</vt:lpstr>
      <vt:lpstr>Working with conditional logic (Practice)</vt:lpstr>
      <vt:lpstr>Working with conditional logic (Practice)</vt:lpstr>
      <vt:lpstr>Working with if statements</vt:lpstr>
      <vt:lpstr>Working with if statements (Practice)</vt:lpstr>
      <vt:lpstr>Working with if statements (Practice)</vt:lpstr>
      <vt:lpstr>Working with if statements (Practice)</vt:lpstr>
      <vt:lpstr>Working with functions</vt:lpstr>
      <vt:lpstr>Working with functions</vt:lpstr>
      <vt:lpstr>Working with functions</vt:lpstr>
      <vt:lpstr>Working with functions (practice)</vt:lpstr>
      <vt:lpstr>Working with functions (Practice)</vt:lpstr>
      <vt:lpstr>Working with functions (Practice)</vt:lpstr>
      <vt:lpstr>Working with loops</vt:lpstr>
      <vt:lpstr>Working with loops</vt:lpstr>
      <vt:lpstr>Working with loops</vt:lpstr>
      <vt:lpstr>Working with loops</vt:lpstr>
      <vt:lpstr>Working with import statements</vt:lpstr>
      <vt:lpstr>Working with import statements (practice)</vt:lpstr>
      <vt:lpstr>Working with import statements (practice)</vt:lpstr>
      <vt:lpstr>Working with import statements (practice)</vt:lpstr>
      <vt:lpstr>First Program Attempt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2023-01-15T19:40:05Z</dcterms:created>
  <dcterms:modified xsi:type="dcterms:W3CDTF">2023-01-18T00:13:24Z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