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64" r:id="rId2"/>
    <p:sldId id="381" r:id="rId3"/>
    <p:sldId id="364" r:id="rId4"/>
    <p:sldId id="372" r:id="rId5"/>
    <p:sldId id="382" r:id="rId6"/>
    <p:sldId id="365" r:id="rId7"/>
    <p:sldId id="383" r:id="rId8"/>
    <p:sldId id="373" r:id="rId9"/>
    <p:sldId id="366" r:id="rId10"/>
    <p:sldId id="397" r:id="rId11"/>
    <p:sldId id="384" r:id="rId12"/>
    <p:sldId id="379" r:id="rId13"/>
    <p:sldId id="374"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80" autoAdjust="0"/>
    <p:restoredTop sz="72161" autoAdjust="0"/>
  </p:normalViewPr>
  <p:slideViewPr>
    <p:cSldViewPr snapToGrid="0" snapToObjects="1">
      <p:cViewPr varScale="1">
        <p:scale>
          <a:sx n="79" d="100"/>
          <a:sy n="79" d="100"/>
        </p:scale>
        <p:origin x="103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5" d="100"/>
          <a:sy n="65" d="100"/>
        </p:scale>
        <p:origin x="239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242930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McMullen/Matthews/Parsons, Programming with Python, 1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4CF366C-AFEC-4782-95B2-DC2FFC0F7116}"/>
              </a:ext>
            </a:extLst>
          </p:cNvPr>
          <p:cNvPicPr>
            <a:picLocks noChangeAspect="1"/>
          </p:cNvPicPr>
          <p:nvPr userDrawn="1"/>
        </p:nvPicPr>
        <p:blipFill>
          <a:blip r:embed="rId4"/>
          <a:stretch>
            <a:fillRect/>
          </a:stretch>
        </p:blipFill>
        <p:spPr>
          <a:xfrm>
            <a:off x="325054" y="337909"/>
            <a:ext cx="3346994" cy="4316342"/>
          </a:xfrm>
          <a:prstGeom prst="rect">
            <a:avLst/>
          </a:prstGeom>
        </p:spPr>
      </p:pic>
      <p:sp>
        <p:nvSpPr>
          <p:cNvPr id="7" name="TextBox 6">
            <a:extLst>
              <a:ext uri="{FF2B5EF4-FFF2-40B4-BE49-F238E27FC236}">
                <a16:creationId xmlns:a16="http://schemas.microsoft.com/office/drawing/2014/main" id="{9F46C568-7FDE-4316-92D1-EDE49418CC13}"/>
              </a:ext>
            </a:extLst>
          </p:cNvPr>
          <p:cNvSpPr txBox="1"/>
          <p:nvPr userDrawn="1"/>
        </p:nvSpPr>
        <p:spPr>
          <a:xfrm>
            <a:off x="3996909" y="3190012"/>
            <a:ext cx="6402683" cy="538609"/>
          </a:xfrm>
          <a:prstGeom prst="rect">
            <a:avLst/>
          </a:prstGeom>
          <a:noFill/>
          <a:effectLst/>
        </p:spPr>
        <p:txBody>
          <a:bodyPr wrap="square" lIns="0" tIns="0" rIns="0" rtlCol="0" anchor="b">
            <a:spAutoFit/>
          </a:bodyPr>
          <a:lstStyle/>
          <a:p>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Programming with Python</a:t>
            </a:r>
          </a:p>
        </p:txBody>
      </p:sp>
      <p:sp>
        <p:nvSpPr>
          <p:cNvPr id="13" name="TextBox 12">
            <a:extLst>
              <a:ext uri="{FF2B5EF4-FFF2-40B4-BE49-F238E27FC236}">
                <a16:creationId xmlns:a16="http://schemas.microsoft.com/office/drawing/2014/main" id="{462F089D-702E-4C53-9A16-4D7AD075C45E}"/>
              </a:ext>
            </a:extLst>
          </p:cNvPr>
          <p:cNvSpPr txBox="1"/>
          <p:nvPr userDrawn="1"/>
        </p:nvSpPr>
        <p:spPr>
          <a:xfrm>
            <a:off x="2548955" y="6216994"/>
            <a:ext cx="8803908" cy="523220"/>
          </a:xfrm>
          <a:prstGeom prst="rect">
            <a:avLst/>
          </a:prstGeom>
          <a:noFill/>
          <a:effectLst/>
        </p:spPr>
        <p:txBody>
          <a:bodyPr wrap="square">
            <a:spAutoFit/>
          </a:bodyPr>
          <a:lstStyle/>
          <a:p>
            <a:r>
              <a:rPr lang="en-US" sz="1400" dirty="0">
                <a:solidFill>
                  <a:schemeClr val="bg1"/>
                </a:solidFill>
                <a:latin typeface="Arial" panose="020B0604020202020204" pitchFamily="34" charset="0"/>
                <a:cs typeface="Arial" panose="020B0604020202020204" pitchFamily="34" charset="0"/>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6910" y="4035474"/>
            <a:ext cx="6402684" cy="672105"/>
          </a:xfrm>
        </p:spPr>
        <p:txBody>
          <a:bodyPr/>
          <a:lstStyle/>
          <a:p>
            <a:r>
              <a:rPr lang="en-US" dirty="0"/>
              <a:t>Software Development Methodologies</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0783-C035-4F10-A585-8E906150D2D5}"/>
              </a:ext>
            </a:extLst>
          </p:cNvPr>
          <p:cNvSpPr>
            <a:spLocks noGrp="1"/>
          </p:cNvSpPr>
          <p:nvPr>
            <p:ph type="title"/>
          </p:nvPr>
        </p:nvSpPr>
        <p:spPr/>
        <p:txBody>
          <a:bodyPr/>
          <a:lstStyle/>
          <a:p>
            <a:r>
              <a:rPr lang="en-US" dirty="0"/>
              <a:t>The Agile Model (2 of 5)</a:t>
            </a:r>
          </a:p>
        </p:txBody>
      </p:sp>
      <p:sp>
        <p:nvSpPr>
          <p:cNvPr id="3" name="Text Placeholder 2">
            <a:extLst>
              <a:ext uri="{FF2B5EF4-FFF2-40B4-BE49-F238E27FC236}">
                <a16:creationId xmlns:a16="http://schemas.microsoft.com/office/drawing/2014/main" id="{F56FC9DE-9C91-42A6-B2AF-4222385FE39F}"/>
              </a:ext>
            </a:extLst>
          </p:cNvPr>
          <p:cNvSpPr>
            <a:spLocks noGrp="1"/>
          </p:cNvSpPr>
          <p:nvPr>
            <p:ph type="body" sz="quarter" idx="17"/>
          </p:nvPr>
        </p:nvSpPr>
        <p:spPr/>
        <p:txBody>
          <a:bodyPr>
            <a:noAutofit/>
          </a:bodyPr>
          <a:lstStyle/>
          <a:p>
            <a:pPr lvl="1"/>
            <a:r>
              <a:rPr lang="en-US" dirty="0"/>
              <a:t>Four important principles of the Agile philosophy:</a:t>
            </a:r>
          </a:p>
          <a:p>
            <a:pPr lvl="2"/>
            <a:r>
              <a:rPr lang="en-US" dirty="0"/>
              <a:t>Interacting with users and team members rather than following a set process</a:t>
            </a:r>
          </a:p>
          <a:p>
            <a:pPr lvl="2"/>
            <a:r>
              <a:rPr lang="en-US" dirty="0"/>
              <a:t>Focusing on coding and testing rather than maintaining documentation</a:t>
            </a:r>
          </a:p>
          <a:p>
            <a:pPr lvl="2"/>
            <a:r>
              <a:rPr lang="en-US" dirty="0"/>
              <a:t>Getting feedback from users throughout the development process</a:t>
            </a:r>
          </a:p>
          <a:p>
            <a:pPr lvl="2"/>
            <a:r>
              <a:rPr lang="en-US" dirty="0"/>
              <a:t>Allowing specifications to change as developers respond to feedback</a:t>
            </a:r>
          </a:p>
        </p:txBody>
      </p:sp>
    </p:spTree>
    <p:extLst>
      <p:ext uri="{BB962C8B-B14F-4D97-AF65-F5344CB8AC3E}">
        <p14:creationId xmlns:p14="http://schemas.microsoft.com/office/powerpoint/2010/main" val="19946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54AD-C533-0848-8C64-B0DF5251375D}"/>
              </a:ext>
            </a:extLst>
          </p:cNvPr>
          <p:cNvSpPr>
            <a:spLocks noGrp="1"/>
          </p:cNvSpPr>
          <p:nvPr>
            <p:ph type="title"/>
          </p:nvPr>
        </p:nvSpPr>
        <p:spPr/>
        <p:txBody>
          <a:bodyPr/>
          <a:lstStyle/>
          <a:p>
            <a:r>
              <a:rPr lang="en-US" dirty="0"/>
              <a:t>The Agile Model (3 of 5)</a:t>
            </a:r>
          </a:p>
        </p:txBody>
      </p:sp>
      <p:pic>
        <p:nvPicPr>
          <p:cNvPr id="6" name="Picture Placeholder 5" descr="The steps in the incremental iterative design approach. This approach is depicted by an illustration that has a series of loops that contain the same steps. The steps in this model are listed further. Plan: Determine the scope and focus of the iteration. Design: Create specifications for coding an instance of a module. Code: Write the code for the module. Test: Test the module. Release: Circulate the module to get user feedback. Review: Analyze user feedback. Iterate: Launch the next iteration to improve and extend the feature set and functionality.&#10;">
            <a:extLst>
              <a:ext uri="{FF2B5EF4-FFF2-40B4-BE49-F238E27FC236}">
                <a16:creationId xmlns:a16="http://schemas.microsoft.com/office/drawing/2014/main" id="{D327BC97-0147-0C4D-BDDD-DE66C045E26B}"/>
              </a:ext>
            </a:extLst>
          </p:cNvPr>
          <p:cNvPicPr>
            <a:picLocks noGrp="1" noChangeAspect="1"/>
          </p:cNvPicPr>
          <p:nvPr>
            <p:ph type="pic" sz="quarter" idx="10"/>
          </p:nvPr>
        </p:nvPicPr>
        <p:blipFill>
          <a:blip r:embed="rId2"/>
          <a:stretch>
            <a:fillRect/>
          </a:stretch>
        </p:blipFill>
        <p:spPr>
          <a:xfrm>
            <a:off x="731520" y="1619557"/>
            <a:ext cx="8869680" cy="3823138"/>
          </a:xfrm>
        </p:spPr>
      </p:pic>
      <p:sp>
        <p:nvSpPr>
          <p:cNvPr id="4" name="Text Placeholder 3">
            <a:extLst>
              <a:ext uri="{FF2B5EF4-FFF2-40B4-BE49-F238E27FC236}">
                <a16:creationId xmlns:a16="http://schemas.microsoft.com/office/drawing/2014/main" id="{EF1CBEF8-BC32-7F43-95C0-E9DFB4B51DC8}"/>
              </a:ext>
            </a:extLst>
          </p:cNvPr>
          <p:cNvSpPr>
            <a:spLocks noGrp="1"/>
          </p:cNvSpPr>
          <p:nvPr>
            <p:ph type="body" sz="quarter" idx="11"/>
          </p:nvPr>
        </p:nvSpPr>
        <p:spPr>
          <a:xfrm>
            <a:off x="9601200" y="3744802"/>
            <a:ext cx="2133600" cy="1808163"/>
          </a:xfrm>
        </p:spPr>
        <p:txBody>
          <a:bodyPr/>
          <a:lstStyle/>
          <a:p>
            <a:endParaRPr lang="en-US" dirty="0"/>
          </a:p>
        </p:txBody>
      </p:sp>
    </p:spTree>
    <p:extLst>
      <p:ext uri="{BB962C8B-B14F-4D97-AF65-F5344CB8AC3E}">
        <p14:creationId xmlns:p14="http://schemas.microsoft.com/office/powerpoint/2010/main" val="270892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0783-C035-4F10-A585-8E906150D2D5}"/>
              </a:ext>
            </a:extLst>
          </p:cNvPr>
          <p:cNvSpPr>
            <a:spLocks noGrp="1"/>
          </p:cNvSpPr>
          <p:nvPr>
            <p:ph type="title"/>
          </p:nvPr>
        </p:nvSpPr>
        <p:spPr/>
        <p:txBody>
          <a:bodyPr/>
          <a:lstStyle/>
          <a:p>
            <a:r>
              <a:rPr lang="en-US" dirty="0"/>
              <a:t>The Agile Model (4 of 5)</a:t>
            </a:r>
          </a:p>
        </p:txBody>
      </p:sp>
      <p:sp>
        <p:nvSpPr>
          <p:cNvPr id="3" name="Text Placeholder 2">
            <a:extLst>
              <a:ext uri="{FF2B5EF4-FFF2-40B4-BE49-F238E27FC236}">
                <a16:creationId xmlns:a16="http://schemas.microsoft.com/office/drawing/2014/main" id="{F56FC9DE-9C91-42A6-B2AF-4222385FE39F}"/>
              </a:ext>
            </a:extLst>
          </p:cNvPr>
          <p:cNvSpPr>
            <a:spLocks noGrp="1"/>
          </p:cNvSpPr>
          <p:nvPr>
            <p:ph type="body" sz="quarter" idx="17"/>
          </p:nvPr>
        </p:nvSpPr>
        <p:spPr/>
        <p:txBody>
          <a:bodyPr>
            <a:normAutofit/>
          </a:bodyPr>
          <a:lstStyle/>
          <a:p>
            <a:r>
              <a:rPr lang="en-US" dirty="0"/>
              <a:t>Agile advantages and disadvantages</a:t>
            </a:r>
          </a:p>
          <a:p>
            <a:pPr lvl="1"/>
            <a:r>
              <a:rPr lang="en-US" dirty="0"/>
              <a:t>Advantages:</a:t>
            </a:r>
          </a:p>
          <a:p>
            <a:pPr lvl="2"/>
            <a:r>
              <a:rPr lang="en-US" dirty="0"/>
              <a:t>More flexible</a:t>
            </a:r>
          </a:p>
          <a:p>
            <a:pPr lvl="2"/>
            <a:r>
              <a:rPr lang="en-US" dirty="0"/>
              <a:t>Functional software is released at the end of each iteration</a:t>
            </a:r>
          </a:p>
          <a:p>
            <a:pPr lvl="2"/>
            <a:r>
              <a:rPr lang="en-US" dirty="0"/>
              <a:t>Each release is thoroughly tested to ensure software quality</a:t>
            </a:r>
          </a:p>
          <a:p>
            <a:pPr lvl="2"/>
            <a:r>
              <a:rPr lang="en-US" dirty="0"/>
              <a:t>User interaction during multiple deployment and review phases provides developers with continuous feedback</a:t>
            </a:r>
          </a:p>
          <a:p>
            <a:pPr lvl="2"/>
            <a:r>
              <a:rPr lang="en-US" dirty="0"/>
              <a:t>Because of feedback during each iteration, the final product tends to satisfy user needs</a:t>
            </a:r>
          </a:p>
        </p:txBody>
      </p:sp>
    </p:spTree>
    <p:extLst>
      <p:ext uri="{BB962C8B-B14F-4D97-AF65-F5344CB8AC3E}">
        <p14:creationId xmlns:p14="http://schemas.microsoft.com/office/powerpoint/2010/main" val="380344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0783-C035-4F10-A585-8E906150D2D5}"/>
              </a:ext>
            </a:extLst>
          </p:cNvPr>
          <p:cNvSpPr>
            <a:spLocks noGrp="1"/>
          </p:cNvSpPr>
          <p:nvPr>
            <p:ph type="title"/>
          </p:nvPr>
        </p:nvSpPr>
        <p:spPr/>
        <p:txBody>
          <a:bodyPr/>
          <a:lstStyle/>
          <a:p>
            <a:r>
              <a:rPr lang="en-US" dirty="0"/>
              <a:t>The Agile Model (5 of 5)</a:t>
            </a:r>
            <a:br>
              <a:rPr lang="en-US" dirty="0"/>
            </a:br>
            <a:endParaRPr lang="en-US" dirty="0"/>
          </a:p>
        </p:txBody>
      </p:sp>
      <p:sp>
        <p:nvSpPr>
          <p:cNvPr id="3" name="Text Placeholder 2">
            <a:extLst>
              <a:ext uri="{FF2B5EF4-FFF2-40B4-BE49-F238E27FC236}">
                <a16:creationId xmlns:a16="http://schemas.microsoft.com/office/drawing/2014/main" id="{F56FC9DE-9C91-42A6-B2AF-4222385FE39F}"/>
              </a:ext>
            </a:extLst>
          </p:cNvPr>
          <p:cNvSpPr>
            <a:spLocks noGrp="1"/>
          </p:cNvSpPr>
          <p:nvPr>
            <p:ph type="body" sz="quarter" idx="17"/>
          </p:nvPr>
        </p:nvSpPr>
        <p:spPr/>
        <p:txBody>
          <a:bodyPr>
            <a:normAutofit/>
          </a:bodyPr>
          <a:lstStyle/>
          <a:p>
            <a:r>
              <a:rPr lang="en-US" dirty="0"/>
              <a:t>Agile advantages and disadvantages (continued)</a:t>
            </a:r>
          </a:p>
          <a:p>
            <a:pPr lvl="1"/>
            <a:r>
              <a:rPr lang="en-US" dirty="0"/>
              <a:t>Disadvantages:</a:t>
            </a:r>
          </a:p>
          <a:p>
            <a:pPr lvl="2"/>
            <a:r>
              <a:rPr lang="en-US" dirty="0"/>
              <a:t>Measuring progress is difficult</a:t>
            </a:r>
          </a:p>
          <a:p>
            <a:pPr lvl="2"/>
            <a:r>
              <a:rPr lang="en-US" dirty="0">
                <a:highlight>
                  <a:srgbClr val="FFFF00"/>
                </a:highlight>
              </a:rPr>
              <a:t>Number of iterations that will be required for the final product is unknown</a:t>
            </a:r>
          </a:p>
          <a:p>
            <a:pPr lvl="2"/>
            <a:r>
              <a:rPr lang="en-US" dirty="0"/>
              <a:t>Developers can get sidetracked by requests to add features that are not essential to the software functionality</a:t>
            </a:r>
          </a:p>
          <a:p>
            <a:pPr lvl="2"/>
            <a:r>
              <a:rPr lang="en-US" dirty="0"/>
              <a:t>The lack of a comprehensive design plan tends to be reflected in haphazard documentation</a:t>
            </a:r>
          </a:p>
          <a:p>
            <a:pPr lvl="1"/>
            <a:r>
              <a:rPr lang="en-US" dirty="0"/>
              <a:t>Appropriate for projects where:</a:t>
            </a:r>
          </a:p>
          <a:p>
            <a:pPr lvl="2"/>
            <a:r>
              <a:rPr lang="en-US" dirty="0">
                <a:highlight>
                  <a:srgbClr val="FFFF00"/>
                </a:highlight>
              </a:rPr>
              <a:t>Requirements are not obvious when the project begins</a:t>
            </a:r>
          </a:p>
          <a:p>
            <a:pPr lvl="2"/>
            <a:r>
              <a:rPr lang="en-US" dirty="0"/>
              <a:t>It is acceptable for the design to emerge through prototyping</a:t>
            </a:r>
          </a:p>
          <a:p>
            <a:pPr lvl="2"/>
            <a:r>
              <a:rPr lang="en-US" dirty="0"/>
              <a:t>User involvement in the development process is important</a:t>
            </a:r>
          </a:p>
        </p:txBody>
      </p:sp>
    </p:spTree>
    <p:extLst>
      <p:ext uri="{BB962C8B-B14F-4D97-AF65-F5344CB8AC3E}">
        <p14:creationId xmlns:p14="http://schemas.microsoft.com/office/powerpoint/2010/main" val="89448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3E3E-D322-D940-92A6-E879D53EC638}"/>
              </a:ext>
            </a:extLst>
          </p:cNvPr>
          <p:cNvSpPr>
            <a:spLocks noGrp="1"/>
          </p:cNvSpPr>
          <p:nvPr>
            <p:ph type="title"/>
          </p:nvPr>
        </p:nvSpPr>
        <p:spPr/>
        <p:txBody>
          <a:bodyPr/>
          <a:lstStyle/>
          <a:p>
            <a:r>
              <a:rPr lang="en-US" dirty="0"/>
              <a:t>Software Development (1 of 4)</a:t>
            </a:r>
          </a:p>
        </p:txBody>
      </p:sp>
      <p:pic>
        <p:nvPicPr>
          <p:cNvPr id="6" name="Picture Placeholder 5" descr="An illustration showing the steps in the software development lifecycle in a circle. The steps are Conception, Design, Implementation, Verification, Maintenance, and Retirement.&#10;">
            <a:extLst>
              <a:ext uri="{FF2B5EF4-FFF2-40B4-BE49-F238E27FC236}">
                <a16:creationId xmlns:a16="http://schemas.microsoft.com/office/drawing/2014/main" id="{D90688D3-3009-2049-ACC2-0973166EAE3D}"/>
              </a:ext>
            </a:extLst>
          </p:cNvPr>
          <p:cNvPicPr>
            <a:picLocks noGrp="1" noChangeAspect="1"/>
          </p:cNvPicPr>
          <p:nvPr>
            <p:ph type="pic" sz="quarter" idx="10"/>
          </p:nvPr>
        </p:nvPicPr>
        <p:blipFill>
          <a:blip r:embed="rId2"/>
          <a:stretch>
            <a:fillRect/>
          </a:stretch>
        </p:blipFill>
        <p:spPr>
          <a:xfrm>
            <a:off x="733117" y="1037230"/>
            <a:ext cx="5096677" cy="5179214"/>
          </a:xfrm>
        </p:spPr>
      </p:pic>
      <p:sp>
        <p:nvSpPr>
          <p:cNvPr id="4" name="Text Placeholder 3">
            <a:extLst>
              <a:ext uri="{FF2B5EF4-FFF2-40B4-BE49-F238E27FC236}">
                <a16:creationId xmlns:a16="http://schemas.microsoft.com/office/drawing/2014/main" id="{FC98DA7F-0066-BB49-A92F-3DA1C5B602D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8783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EDA-DB51-48BC-9B21-3EA5E3DFF42C}"/>
              </a:ext>
            </a:extLst>
          </p:cNvPr>
          <p:cNvSpPr>
            <a:spLocks noGrp="1"/>
          </p:cNvSpPr>
          <p:nvPr>
            <p:ph type="title"/>
          </p:nvPr>
        </p:nvSpPr>
        <p:spPr/>
        <p:txBody>
          <a:bodyPr/>
          <a:lstStyle/>
          <a:p>
            <a:r>
              <a:rPr lang="en-US" dirty="0"/>
              <a:t>Software Development (2 of 4)</a:t>
            </a:r>
          </a:p>
        </p:txBody>
      </p:sp>
      <p:sp>
        <p:nvSpPr>
          <p:cNvPr id="3" name="Text Placeholder 2">
            <a:extLst>
              <a:ext uri="{FF2B5EF4-FFF2-40B4-BE49-F238E27FC236}">
                <a16:creationId xmlns:a16="http://schemas.microsoft.com/office/drawing/2014/main" id="{C5950DDB-0348-401F-80E7-6379AB201989}"/>
              </a:ext>
            </a:extLst>
          </p:cNvPr>
          <p:cNvSpPr>
            <a:spLocks noGrp="1"/>
          </p:cNvSpPr>
          <p:nvPr>
            <p:ph type="body" sz="quarter" idx="17"/>
          </p:nvPr>
        </p:nvSpPr>
        <p:spPr/>
        <p:txBody>
          <a:bodyPr/>
          <a:lstStyle/>
          <a:p>
            <a:r>
              <a:rPr lang="en-US" dirty="0"/>
              <a:t>The software development life cycle</a:t>
            </a:r>
          </a:p>
          <a:p>
            <a:pPr lvl="1"/>
            <a:r>
              <a:rPr lang="en-US" b="1" dirty="0"/>
              <a:t>Software development life cycle</a:t>
            </a:r>
            <a:r>
              <a:rPr lang="en-US" dirty="0"/>
              <a:t>: the phases of software development: conception/planning, design, implementation, verification, maintenance, and retirement</a:t>
            </a:r>
          </a:p>
          <a:p>
            <a:pPr lvl="1"/>
            <a:r>
              <a:rPr lang="en-US" dirty="0"/>
              <a:t>Key events occur during each phase</a:t>
            </a:r>
          </a:p>
          <a:p>
            <a:pPr lvl="2"/>
            <a:r>
              <a:rPr lang="en-US" dirty="0"/>
              <a:t>Conception and planning: requirements for what the software is expected to do are created by various stakeholders and combined into a plan</a:t>
            </a:r>
          </a:p>
          <a:p>
            <a:pPr lvl="2"/>
            <a:r>
              <a:rPr lang="en-US" dirty="0">
                <a:highlight>
                  <a:srgbClr val="FFFF00"/>
                </a:highlight>
              </a:rPr>
              <a:t>Design: developers formulate a model of the software using algorithms and data structures that specify how the software will meet the requirements</a:t>
            </a:r>
          </a:p>
          <a:p>
            <a:pPr lvl="2"/>
            <a:r>
              <a:rPr lang="en-US" dirty="0">
                <a:highlight>
                  <a:srgbClr val="FFFF00"/>
                </a:highlight>
              </a:rPr>
              <a:t>Implementation: code is written and data structures are populated</a:t>
            </a:r>
          </a:p>
          <a:p>
            <a:pPr lvl="2"/>
            <a:r>
              <a:rPr lang="en-US" dirty="0"/>
              <a:t>Verification: the software is tested, debugged, and optimized for deployment</a:t>
            </a:r>
          </a:p>
          <a:p>
            <a:pPr lvl="2"/>
            <a:r>
              <a:rPr lang="en-US" dirty="0">
                <a:highlight>
                  <a:srgbClr val="FFFF00"/>
                </a:highlight>
              </a:rPr>
              <a:t>Maintenance: the deployed software is incrementally improved</a:t>
            </a:r>
          </a:p>
          <a:p>
            <a:pPr lvl="2"/>
            <a:r>
              <a:rPr lang="en-US" dirty="0"/>
              <a:t>Retirement: support is discontinued</a:t>
            </a:r>
          </a:p>
          <a:p>
            <a:pPr lvl="1"/>
            <a:r>
              <a:rPr lang="en-US" dirty="0"/>
              <a:t>The cycle may begin again for a new edition of the software</a:t>
            </a:r>
          </a:p>
        </p:txBody>
      </p:sp>
    </p:spTree>
    <p:extLst>
      <p:ext uri="{BB962C8B-B14F-4D97-AF65-F5344CB8AC3E}">
        <p14:creationId xmlns:p14="http://schemas.microsoft.com/office/powerpoint/2010/main" val="260844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EDA-DB51-48BC-9B21-3EA5E3DFF42C}"/>
              </a:ext>
            </a:extLst>
          </p:cNvPr>
          <p:cNvSpPr>
            <a:spLocks noGrp="1"/>
          </p:cNvSpPr>
          <p:nvPr>
            <p:ph type="title"/>
          </p:nvPr>
        </p:nvSpPr>
        <p:spPr/>
        <p:txBody>
          <a:bodyPr/>
          <a:lstStyle/>
          <a:p>
            <a:r>
              <a:rPr lang="en-US" dirty="0"/>
              <a:t>Software Development (3 of 4)</a:t>
            </a:r>
          </a:p>
        </p:txBody>
      </p:sp>
      <p:sp>
        <p:nvSpPr>
          <p:cNvPr id="3" name="Text Placeholder 2">
            <a:extLst>
              <a:ext uri="{FF2B5EF4-FFF2-40B4-BE49-F238E27FC236}">
                <a16:creationId xmlns:a16="http://schemas.microsoft.com/office/drawing/2014/main" id="{C5950DDB-0348-401F-80E7-6379AB201989}"/>
              </a:ext>
            </a:extLst>
          </p:cNvPr>
          <p:cNvSpPr>
            <a:spLocks noGrp="1"/>
          </p:cNvSpPr>
          <p:nvPr>
            <p:ph type="body" sz="quarter" idx="17"/>
          </p:nvPr>
        </p:nvSpPr>
        <p:spPr/>
        <p:txBody>
          <a:bodyPr/>
          <a:lstStyle/>
          <a:p>
            <a:r>
              <a:rPr lang="en-US" dirty="0"/>
              <a:t>The software development life cycle (continued)</a:t>
            </a:r>
          </a:p>
          <a:p>
            <a:pPr lvl="1"/>
            <a:r>
              <a:rPr lang="en-US" dirty="0"/>
              <a:t>Plan before you code, accounting for what the software should do and how</a:t>
            </a:r>
          </a:p>
          <a:p>
            <a:pPr lvl="1"/>
            <a:r>
              <a:rPr lang="en-US" dirty="0"/>
              <a:t>Testing is mandatory</a:t>
            </a:r>
          </a:p>
          <a:p>
            <a:pPr lvl="1"/>
            <a:r>
              <a:rPr lang="en-US" dirty="0"/>
              <a:t>Be prepared to revise and improve code with a long lifespan</a:t>
            </a:r>
          </a:p>
          <a:p>
            <a:r>
              <a:rPr lang="en-US" dirty="0"/>
              <a:t>Efficiency, quality, and security</a:t>
            </a:r>
          </a:p>
          <a:p>
            <a:pPr lvl="1"/>
            <a:r>
              <a:rPr lang="en-US" dirty="0"/>
              <a:t>Efficiency: combining a smaller hardware footprint with better response time</a:t>
            </a:r>
          </a:p>
          <a:p>
            <a:pPr lvl="1"/>
            <a:r>
              <a:rPr lang="en-US" dirty="0"/>
              <a:t>Security: protecting self, users, underlying hardware, and the communication system from unauthorized activities</a:t>
            </a:r>
          </a:p>
          <a:p>
            <a:pPr lvl="1"/>
            <a:r>
              <a:rPr lang="en-US" dirty="0"/>
              <a:t>Quality: correctness, reliability, ease of use, flexibility, testability, and maintainability</a:t>
            </a:r>
          </a:p>
        </p:txBody>
      </p:sp>
    </p:spTree>
    <p:extLst>
      <p:ext uri="{BB962C8B-B14F-4D97-AF65-F5344CB8AC3E}">
        <p14:creationId xmlns:p14="http://schemas.microsoft.com/office/powerpoint/2010/main" val="402392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4607-D563-AA4F-8066-5BD6ABDAF200}"/>
              </a:ext>
            </a:extLst>
          </p:cNvPr>
          <p:cNvSpPr>
            <a:spLocks noGrp="1"/>
          </p:cNvSpPr>
          <p:nvPr>
            <p:ph type="title"/>
          </p:nvPr>
        </p:nvSpPr>
        <p:spPr/>
        <p:txBody>
          <a:bodyPr/>
          <a:lstStyle/>
          <a:p>
            <a:r>
              <a:rPr lang="en-US" dirty="0"/>
              <a:t>Software Development (4 of 4)</a:t>
            </a:r>
          </a:p>
        </p:txBody>
      </p:sp>
      <p:pic>
        <p:nvPicPr>
          <p:cNvPr id="6" name="Picture Placeholder 5" descr="A checklist of best practices for software efficiency, quality, and security in each phase of software development. The checklist is given for each phase. Conception: Make sure the list of requirements is targeted to essential tasks. Include a list of security concerns in the requirements document. Gather factors that define usage expectations. Design: Decompose the software scope into modules, functions, and classes that perform specific tasks. Ensure that the design incudes all of the required tasks. Include directives for secure coding practices in the software specifications. Implementation: Follow secure coding practices. Write code that can be easily understood and modified. Walk through code to identify potential inefficiencies and security vulnerabilities.&#10;">
            <a:extLst>
              <a:ext uri="{FF2B5EF4-FFF2-40B4-BE49-F238E27FC236}">
                <a16:creationId xmlns:a16="http://schemas.microsoft.com/office/drawing/2014/main" id="{7F35070C-BA9D-3A4D-A1C1-2F0E57BBE765}"/>
              </a:ext>
            </a:extLst>
          </p:cNvPr>
          <p:cNvPicPr>
            <a:picLocks noGrp="1" noChangeAspect="1"/>
          </p:cNvPicPr>
          <p:nvPr>
            <p:ph type="pic" sz="quarter" idx="10"/>
          </p:nvPr>
        </p:nvPicPr>
        <p:blipFill rotWithShape="1">
          <a:blip r:embed="rId2"/>
          <a:srcRect b="40891"/>
          <a:stretch/>
        </p:blipFill>
        <p:spPr>
          <a:xfrm>
            <a:off x="733117" y="1618488"/>
            <a:ext cx="5222649" cy="3829812"/>
          </a:xfrm>
        </p:spPr>
      </p:pic>
      <p:sp>
        <p:nvSpPr>
          <p:cNvPr id="4" name="Text Placeholder 3">
            <a:extLst>
              <a:ext uri="{FF2B5EF4-FFF2-40B4-BE49-F238E27FC236}">
                <a16:creationId xmlns:a16="http://schemas.microsoft.com/office/drawing/2014/main" id="{90B54661-D748-B547-8AD8-7864A84EC628}"/>
              </a:ext>
            </a:extLst>
          </p:cNvPr>
          <p:cNvSpPr>
            <a:spLocks noGrp="1"/>
          </p:cNvSpPr>
          <p:nvPr>
            <p:ph type="body" sz="quarter" idx="11"/>
          </p:nvPr>
        </p:nvSpPr>
        <p:spPr>
          <a:xfrm>
            <a:off x="6236236" y="5067300"/>
            <a:ext cx="5498564" cy="914400"/>
          </a:xfrm>
        </p:spPr>
        <p:txBody>
          <a:bodyPr/>
          <a:lstStyle/>
          <a:p>
            <a:endParaRPr lang="en-US" dirty="0"/>
          </a:p>
        </p:txBody>
      </p:sp>
      <p:pic>
        <p:nvPicPr>
          <p:cNvPr id="7" name="Picture Placeholder 5" descr=" Verification: Follow a testing plan that verifies correct operation for all branches of the program. Include tests that attempt to gain unauthorized access to the software code or data. Maintenance: Provide ways to monitor the software’s performance throughout its life. Provide monitoring routines to log attempted security breaches. Retirement: Have a plan for gracefully decommissioning the software.">
            <a:extLst>
              <a:ext uri="{FF2B5EF4-FFF2-40B4-BE49-F238E27FC236}">
                <a16:creationId xmlns:a16="http://schemas.microsoft.com/office/drawing/2014/main" id="{F6181FCE-A11A-8C46-ADAA-78D70632D98C}"/>
              </a:ext>
            </a:extLst>
          </p:cNvPr>
          <p:cNvPicPr>
            <a:picLocks noChangeAspect="1"/>
          </p:cNvPicPr>
          <p:nvPr/>
        </p:nvPicPr>
        <p:blipFill rotWithShape="1">
          <a:blip r:embed="rId2"/>
          <a:srcRect t="59109"/>
          <a:stretch/>
        </p:blipFill>
        <p:spPr bwMode="auto">
          <a:xfrm>
            <a:off x="6000750" y="1618487"/>
            <a:ext cx="5222650" cy="264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70884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9225-246C-4026-A601-09BBD7A134B4}"/>
              </a:ext>
            </a:extLst>
          </p:cNvPr>
          <p:cNvSpPr>
            <a:spLocks noGrp="1"/>
          </p:cNvSpPr>
          <p:nvPr>
            <p:ph type="title"/>
          </p:nvPr>
        </p:nvSpPr>
        <p:spPr/>
        <p:txBody>
          <a:bodyPr/>
          <a:lstStyle/>
          <a:p>
            <a:r>
              <a:rPr lang="en-US" dirty="0"/>
              <a:t>The Waterfall Model (1 of 3)</a:t>
            </a:r>
          </a:p>
        </p:txBody>
      </p:sp>
      <p:sp>
        <p:nvSpPr>
          <p:cNvPr id="3" name="Text Placeholder 2">
            <a:extLst>
              <a:ext uri="{FF2B5EF4-FFF2-40B4-BE49-F238E27FC236}">
                <a16:creationId xmlns:a16="http://schemas.microsoft.com/office/drawing/2014/main" id="{B7A70B58-4970-4E00-9473-1806160DDCF5}"/>
              </a:ext>
            </a:extLst>
          </p:cNvPr>
          <p:cNvSpPr>
            <a:spLocks noGrp="1"/>
          </p:cNvSpPr>
          <p:nvPr>
            <p:ph type="body" sz="quarter" idx="17"/>
          </p:nvPr>
        </p:nvSpPr>
        <p:spPr/>
        <p:txBody>
          <a:bodyPr>
            <a:noAutofit/>
          </a:bodyPr>
          <a:lstStyle/>
          <a:p>
            <a:r>
              <a:rPr lang="en-US" dirty="0"/>
              <a:t>Structured analysis and design</a:t>
            </a:r>
          </a:p>
          <a:p>
            <a:pPr lvl="1"/>
            <a:r>
              <a:rPr lang="en-US" b="1" dirty="0"/>
              <a:t>Waterfall model</a:t>
            </a:r>
            <a:r>
              <a:rPr lang="en-US" dirty="0"/>
              <a:t>: a model that divides software development into a series of cascading tasks that are performed one after the other</a:t>
            </a:r>
          </a:p>
          <a:p>
            <a:r>
              <a:rPr lang="en-US" dirty="0"/>
              <a:t>Waterfall advantages and disadvantages</a:t>
            </a:r>
          </a:p>
          <a:p>
            <a:pPr lvl="1"/>
            <a:r>
              <a:rPr lang="en-US" dirty="0">
                <a:highlight>
                  <a:srgbClr val="FFFF00"/>
                </a:highlight>
              </a:rPr>
              <a:t>Advantages:</a:t>
            </a:r>
          </a:p>
          <a:p>
            <a:pPr lvl="2"/>
            <a:r>
              <a:rPr lang="en-US" dirty="0">
                <a:highlight>
                  <a:srgbClr val="FFFF00"/>
                </a:highlight>
              </a:rPr>
              <a:t>Emphasis on planning during the analysis and design phases</a:t>
            </a:r>
          </a:p>
          <a:p>
            <a:pPr lvl="2"/>
            <a:r>
              <a:rPr lang="en-US" dirty="0">
                <a:highlight>
                  <a:srgbClr val="FFFF00"/>
                </a:highlight>
              </a:rPr>
              <a:t>Programmers have a clear mandate and don’t need to be concerned with last-minute change orders</a:t>
            </a:r>
          </a:p>
          <a:p>
            <a:pPr lvl="2"/>
            <a:r>
              <a:rPr lang="en-US" dirty="0">
                <a:highlight>
                  <a:srgbClr val="FFFF00"/>
                </a:highlight>
              </a:rPr>
              <a:t>Documentation created during the analysis and design phases needs only minor edits to become documentation for the final software product</a:t>
            </a:r>
          </a:p>
          <a:p>
            <a:pPr lvl="1"/>
            <a:r>
              <a:rPr lang="en-US" dirty="0">
                <a:highlight>
                  <a:srgbClr val="FFFF00"/>
                </a:highlight>
              </a:rPr>
              <a:t>The major criticism is lack of flexibility</a:t>
            </a:r>
          </a:p>
        </p:txBody>
      </p:sp>
    </p:spTree>
    <p:extLst>
      <p:ext uri="{BB962C8B-B14F-4D97-AF65-F5344CB8AC3E}">
        <p14:creationId xmlns:p14="http://schemas.microsoft.com/office/powerpoint/2010/main" val="313132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EA94-E39E-1345-9B00-8FAB3E35B399}"/>
              </a:ext>
            </a:extLst>
          </p:cNvPr>
          <p:cNvSpPr>
            <a:spLocks noGrp="1"/>
          </p:cNvSpPr>
          <p:nvPr>
            <p:ph type="title"/>
          </p:nvPr>
        </p:nvSpPr>
        <p:spPr/>
        <p:txBody>
          <a:bodyPr/>
          <a:lstStyle/>
          <a:p>
            <a:r>
              <a:rPr lang="en-US" dirty="0"/>
              <a:t>The Waterfall Model (2 of 3)</a:t>
            </a:r>
          </a:p>
        </p:txBody>
      </p:sp>
      <p:pic>
        <p:nvPicPr>
          <p:cNvPr id="6" name="Picture Placeholder 5" descr="An illustration listing the phases in the waterfall development model. The diagram has steps with the process flowing down from one step to the other like a waterfall. Step 1: Analysis. This step leads to the list of requirements. Step 2: Design. In this step, software specifications are created. Step 3: Coding. The alpha version of the software is made ready in this step. Step 4: Testing. In this step, the beta version of the software is created. Step 5: Deployment. The production version of the software is ready in this step. Analysis: Analyze what the software is supposed to accomplish. Design: Develop algorithms and data structures that specify how the requirements should be implemented. Coding: Create working modules that fulfill all of the specifications. Testing: Test the modules to make sure they work as specified. Deployment: Deliver and distribute the final product.&#10;">
            <a:extLst>
              <a:ext uri="{FF2B5EF4-FFF2-40B4-BE49-F238E27FC236}">
                <a16:creationId xmlns:a16="http://schemas.microsoft.com/office/drawing/2014/main" id="{76B21FC4-C951-D54E-863D-1ED337F50E27}"/>
              </a:ext>
            </a:extLst>
          </p:cNvPr>
          <p:cNvPicPr>
            <a:picLocks noGrp="1" noChangeAspect="1"/>
          </p:cNvPicPr>
          <p:nvPr>
            <p:ph type="pic" sz="quarter" idx="10"/>
          </p:nvPr>
        </p:nvPicPr>
        <p:blipFill>
          <a:blip r:embed="rId2"/>
          <a:stretch>
            <a:fillRect/>
          </a:stretch>
        </p:blipFill>
        <p:spPr>
          <a:xfrm>
            <a:off x="731519" y="1037230"/>
            <a:ext cx="8301090" cy="5134969"/>
          </a:xfrm>
        </p:spPr>
      </p:pic>
      <p:sp>
        <p:nvSpPr>
          <p:cNvPr id="4" name="Text Placeholder 3">
            <a:extLst>
              <a:ext uri="{FF2B5EF4-FFF2-40B4-BE49-F238E27FC236}">
                <a16:creationId xmlns:a16="http://schemas.microsoft.com/office/drawing/2014/main" id="{36CCE2A8-D7C2-5A4D-8924-474F0E06565B}"/>
              </a:ext>
            </a:extLst>
          </p:cNvPr>
          <p:cNvSpPr>
            <a:spLocks noGrp="1"/>
          </p:cNvSpPr>
          <p:nvPr>
            <p:ph type="body" sz="quarter" idx="11"/>
          </p:nvPr>
        </p:nvSpPr>
        <p:spPr>
          <a:xfrm>
            <a:off x="9410700" y="3744802"/>
            <a:ext cx="2051576" cy="1808163"/>
          </a:xfrm>
        </p:spPr>
        <p:txBody>
          <a:bodyPr/>
          <a:lstStyle/>
          <a:p>
            <a:endParaRPr lang="en-US" dirty="0"/>
          </a:p>
        </p:txBody>
      </p:sp>
    </p:spTree>
    <p:extLst>
      <p:ext uri="{BB962C8B-B14F-4D97-AF65-F5344CB8AC3E}">
        <p14:creationId xmlns:p14="http://schemas.microsoft.com/office/powerpoint/2010/main" val="421936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9225-246C-4026-A601-09BBD7A134B4}"/>
              </a:ext>
            </a:extLst>
          </p:cNvPr>
          <p:cNvSpPr>
            <a:spLocks noGrp="1"/>
          </p:cNvSpPr>
          <p:nvPr>
            <p:ph type="title"/>
          </p:nvPr>
        </p:nvSpPr>
        <p:spPr/>
        <p:txBody>
          <a:bodyPr/>
          <a:lstStyle/>
          <a:p>
            <a:r>
              <a:rPr lang="en-US" dirty="0"/>
              <a:t>The Waterfall Model (3 of 3)</a:t>
            </a:r>
          </a:p>
        </p:txBody>
      </p:sp>
      <p:sp>
        <p:nvSpPr>
          <p:cNvPr id="3" name="Text Placeholder 2">
            <a:extLst>
              <a:ext uri="{FF2B5EF4-FFF2-40B4-BE49-F238E27FC236}">
                <a16:creationId xmlns:a16="http://schemas.microsoft.com/office/drawing/2014/main" id="{B7A70B58-4970-4E00-9473-1806160DDCF5}"/>
              </a:ext>
            </a:extLst>
          </p:cNvPr>
          <p:cNvSpPr>
            <a:spLocks noGrp="1"/>
          </p:cNvSpPr>
          <p:nvPr>
            <p:ph type="body" sz="quarter" idx="17"/>
          </p:nvPr>
        </p:nvSpPr>
        <p:spPr/>
        <p:txBody>
          <a:bodyPr>
            <a:noAutofit/>
          </a:bodyPr>
          <a:lstStyle/>
          <a:p>
            <a:r>
              <a:rPr lang="en-US" dirty="0"/>
              <a:t>Waterfall advantages and disadvantages (continued)</a:t>
            </a:r>
          </a:p>
          <a:p>
            <a:pPr lvl="1"/>
            <a:r>
              <a:rPr lang="en-US" dirty="0"/>
              <a:t>Appropriate for development projects when:</a:t>
            </a:r>
          </a:p>
          <a:p>
            <a:pPr lvl="2"/>
            <a:r>
              <a:rPr lang="en-US" dirty="0"/>
              <a:t>Scope and size of the project are well defined</a:t>
            </a:r>
          </a:p>
          <a:p>
            <a:pPr lvl="2"/>
            <a:r>
              <a:rPr lang="en-US" dirty="0"/>
              <a:t>Requirements are clear at the beginning of the project</a:t>
            </a:r>
          </a:p>
          <a:p>
            <a:pPr lvl="2"/>
            <a:r>
              <a:rPr lang="en-US" dirty="0"/>
              <a:t>Underlying system and use cases are stable</a:t>
            </a:r>
          </a:p>
          <a:p>
            <a:pPr lvl="2"/>
            <a:r>
              <a:rPr lang="en-US" dirty="0">
                <a:highlight>
                  <a:srgbClr val="FFFF00"/>
                </a:highlight>
              </a:rPr>
              <a:t>Project has a defined completion period during which requirements are not likely to change</a:t>
            </a:r>
          </a:p>
        </p:txBody>
      </p:sp>
    </p:spTree>
    <p:extLst>
      <p:ext uri="{BB962C8B-B14F-4D97-AF65-F5344CB8AC3E}">
        <p14:creationId xmlns:p14="http://schemas.microsoft.com/office/powerpoint/2010/main" val="277021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0783-C035-4F10-A585-8E906150D2D5}"/>
              </a:ext>
            </a:extLst>
          </p:cNvPr>
          <p:cNvSpPr>
            <a:spLocks noGrp="1"/>
          </p:cNvSpPr>
          <p:nvPr>
            <p:ph type="title"/>
          </p:nvPr>
        </p:nvSpPr>
        <p:spPr/>
        <p:txBody>
          <a:bodyPr/>
          <a:lstStyle/>
          <a:p>
            <a:r>
              <a:rPr lang="en-US" dirty="0"/>
              <a:t>The Agile Model (1 of 5)</a:t>
            </a:r>
          </a:p>
        </p:txBody>
      </p:sp>
      <p:sp>
        <p:nvSpPr>
          <p:cNvPr id="3" name="Text Placeholder 2">
            <a:extLst>
              <a:ext uri="{FF2B5EF4-FFF2-40B4-BE49-F238E27FC236}">
                <a16:creationId xmlns:a16="http://schemas.microsoft.com/office/drawing/2014/main" id="{F56FC9DE-9C91-42A6-B2AF-4222385FE39F}"/>
              </a:ext>
            </a:extLst>
          </p:cNvPr>
          <p:cNvSpPr>
            <a:spLocks noGrp="1"/>
          </p:cNvSpPr>
          <p:nvPr>
            <p:ph type="body" sz="quarter" idx="17"/>
          </p:nvPr>
        </p:nvSpPr>
        <p:spPr/>
        <p:txBody>
          <a:bodyPr>
            <a:noAutofit/>
          </a:bodyPr>
          <a:lstStyle/>
          <a:p>
            <a:r>
              <a:rPr lang="en-US" dirty="0"/>
              <a:t>Incremental development</a:t>
            </a:r>
          </a:p>
          <a:p>
            <a:pPr lvl="1"/>
            <a:r>
              <a:rPr lang="en-US" b="1" dirty="0"/>
              <a:t>Incremental development model</a:t>
            </a:r>
            <a:r>
              <a:rPr lang="en-US" dirty="0"/>
              <a:t>: model in which software is designed, coded, and tested in a succession of cycles</a:t>
            </a:r>
          </a:p>
          <a:p>
            <a:pPr lvl="1"/>
            <a:r>
              <a:rPr lang="en-US" dirty="0"/>
              <a:t>Each cycle produces a module that works and adds value to the project but is not necessarily feature complete</a:t>
            </a:r>
          </a:p>
          <a:p>
            <a:r>
              <a:rPr lang="en-US" dirty="0"/>
              <a:t>Agile methodologies</a:t>
            </a:r>
          </a:p>
          <a:p>
            <a:pPr lvl="1"/>
            <a:r>
              <a:rPr lang="en-US" b="1" dirty="0"/>
              <a:t>Agile developmental methodologies</a:t>
            </a:r>
            <a:r>
              <a:rPr lang="en-US" dirty="0"/>
              <a:t>: methodologies based on incremental, iterative development (e.g., Scrum)</a:t>
            </a:r>
          </a:p>
          <a:p>
            <a:pPr lvl="2"/>
            <a:r>
              <a:rPr lang="en-US" dirty="0">
                <a:highlight>
                  <a:srgbClr val="FFFF00"/>
                </a:highlight>
              </a:rPr>
              <a:t>A Scrum Master is a professional who </a:t>
            </a:r>
            <a:r>
              <a:rPr lang="en-US" b="1" dirty="0">
                <a:highlight>
                  <a:srgbClr val="FFFF00"/>
                </a:highlight>
              </a:rPr>
              <a:t>leads a team using Agile project management through the course of a project</a:t>
            </a:r>
            <a:r>
              <a:rPr lang="en-US" dirty="0"/>
              <a:t>. A Scrum Master facilitates all the communication and collaboration between leadership and team players to ensure a successful outcome.</a:t>
            </a:r>
          </a:p>
        </p:txBody>
      </p:sp>
    </p:spTree>
    <p:extLst>
      <p:ext uri="{BB962C8B-B14F-4D97-AF65-F5344CB8AC3E}">
        <p14:creationId xmlns:p14="http://schemas.microsoft.com/office/powerpoint/2010/main" val="1761495394"/>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Accessible_PPT_Template_Cengage</Template>
  <TotalTime>0</TotalTime>
  <Words>740</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Helvetica</vt:lpstr>
      <vt:lpstr>Open Sans</vt:lpstr>
      <vt:lpstr>Summer Font</vt:lpstr>
      <vt:lpstr>Office Theme</vt:lpstr>
      <vt:lpstr>Software Development Methodologies</vt:lpstr>
      <vt:lpstr>Software Development (1 of 4)</vt:lpstr>
      <vt:lpstr>Software Development (2 of 4)</vt:lpstr>
      <vt:lpstr>Software Development (3 of 4)</vt:lpstr>
      <vt:lpstr>Software Development (4 of 4)</vt:lpstr>
      <vt:lpstr>The Waterfall Model (1 of 3)</vt:lpstr>
      <vt:lpstr>The Waterfall Model (2 of 3)</vt:lpstr>
      <vt:lpstr>The Waterfall Model (3 of 3)</vt:lpstr>
      <vt:lpstr>The Agile Model (1 of 5)</vt:lpstr>
      <vt:lpstr>The Agile Model (2 of 5)</vt:lpstr>
      <vt:lpstr>The Agile Model (3 of 5)</vt:lpstr>
      <vt:lpstr>The Agile Model (4 of 5)</vt:lpstr>
      <vt:lpstr>The Agile Model (5 of 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2021-09-26T17:01:24Z</dcterms:created>
  <dcterms:modified xsi:type="dcterms:W3CDTF">2023-04-05T21:40:58Z</dcterms:modified>
</cp:coreProperties>
</file>