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37"/>
  </p:notesMasterIdLst>
  <p:handoutMasterIdLst>
    <p:handoutMasterId r:id="rId38"/>
  </p:handoutMasterIdLst>
  <p:sldIdLst>
    <p:sldId id="263" r:id="rId5"/>
    <p:sldId id="343" r:id="rId6"/>
    <p:sldId id="269" r:id="rId7"/>
    <p:sldId id="345" r:id="rId8"/>
    <p:sldId id="356" r:id="rId9"/>
    <p:sldId id="357" r:id="rId10"/>
    <p:sldId id="346" r:id="rId11"/>
    <p:sldId id="358" r:id="rId12"/>
    <p:sldId id="359" r:id="rId13"/>
    <p:sldId id="360" r:id="rId14"/>
    <p:sldId id="347" r:id="rId15"/>
    <p:sldId id="348" r:id="rId16"/>
    <p:sldId id="349" r:id="rId17"/>
    <p:sldId id="361" r:id="rId18"/>
    <p:sldId id="350" r:id="rId19"/>
    <p:sldId id="351" r:id="rId20"/>
    <p:sldId id="352" r:id="rId21"/>
    <p:sldId id="362" r:id="rId22"/>
    <p:sldId id="353" r:id="rId23"/>
    <p:sldId id="318" r:id="rId24"/>
    <p:sldId id="354" r:id="rId25"/>
    <p:sldId id="305" r:id="rId26"/>
    <p:sldId id="319" r:id="rId27"/>
    <p:sldId id="370" r:id="rId28"/>
    <p:sldId id="363" r:id="rId29"/>
    <p:sldId id="339" r:id="rId30"/>
    <p:sldId id="364" r:id="rId31"/>
    <p:sldId id="365" r:id="rId32"/>
    <p:sldId id="366" r:id="rId33"/>
    <p:sldId id="367" r:id="rId34"/>
    <p:sldId id="368" r:id="rId35"/>
    <p:sldId id="369" r:id="rId36"/>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Helvetica" panose="020B0604020202020204" pitchFamily="34" charset="0"/>
      <p:regular r:id="rId43"/>
      <p:bold r:id="rId44"/>
      <p:italic r:id="rId45"/>
      <p:boldItalic r:id="rId46"/>
    </p:embeddedFont>
    <p:embeddedFont>
      <p:font typeface="Open Sans" panose="020B0604020202020204" charset="0"/>
      <p:regular r:id="rId47"/>
      <p:bold r:id="rId48"/>
      <p:italic r:id="rId49"/>
      <p:boldItalic r:id="rId50"/>
    </p:embeddedFont>
  </p:embeddedFont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icole Spoto" initials="NS" lastIdx="0" clrIdx="1">
    <p:extLst>
      <p:ext uri="{19B8F6BF-5375-455C-9EA6-DF929625EA0E}">
        <p15:presenceInfo xmlns:p15="http://schemas.microsoft.com/office/powerpoint/2012/main" userId="Nicole Spoto" providerId="None"/>
      </p:ext>
    </p:extLst>
  </p:cmAuthor>
  <p:cmAuthor id="3" name="SPi" initials="SPi"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45" autoAdjust="0"/>
    <p:restoredTop sz="89737" autoAdjust="0"/>
  </p:normalViewPr>
  <p:slideViewPr>
    <p:cSldViewPr snapToGrid="0" snapToObjects="1">
      <p:cViewPr varScale="1">
        <p:scale>
          <a:sx n="98" d="100"/>
          <a:sy n="98" d="100"/>
        </p:scale>
        <p:origin x="552" y="78"/>
      </p:cViewPr>
      <p:guideLst>
        <p:guide orient="horz" pos="2160"/>
        <p:guide pos="3840"/>
      </p:guideLst>
    </p:cSldViewPr>
  </p:slideViewPr>
  <p:outlineViewPr>
    <p:cViewPr>
      <p:scale>
        <a:sx n="66" d="100"/>
        <a:sy n="66" d="100"/>
      </p:scale>
      <p:origin x="0" y="-42269"/>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3/4/2023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3/4/2023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266421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225115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4546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2134141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3537895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1056578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2438077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291600" indent="-291600">
              <a:buClr>
                <a:srgbClr val="004A78"/>
              </a:buClr>
              <a:buFont typeface="Arial" charset="0"/>
              <a:buChar char="•"/>
              <a:defRPr sz="2400">
                <a:solidFill>
                  <a:srgbClr val="000000"/>
                </a:solidFill>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baseline="0">
                <a:solidFill>
                  <a:srgbClr val="000000"/>
                </a:solidFill>
              </a:defRPr>
            </a:lvl2pPr>
            <a:lvl3pPr marL="1143000" indent="-228600">
              <a:spcBef>
                <a:spcPts val="1000"/>
              </a:spcBef>
              <a:buClr>
                <a:srgbClr val="000000"/>
              </a:buClr>
              <a:buFont typeface="Arial" charset="0"/>
              <a:buChar char="•"/>
              <a:defRPr sz="2000">
                <a:solidFill>
                  <a:srgbClr val="000000"/>
                </a:solidFill>
              </a:defRPr>
            </a:lvl3pPr>
            <a:lvl4pPr marL="1600200" indent="-228600">
              <a:buClr>
                <a:srgbClr val="000000"/>
              </a:buClr>
              <a:buSzPct val="50000"/>
              <a:buFont typeface="LucidaGrande" charset="0"/>
              <a:buChar char="▶"/>
              <a:defRPr sz="2000">
                <a:solidFill>
                  <a:srgbClr val="000000"/>
                </a:solidFill>
              </a:defRPr>
            </a:lvl4pPr>
            <a:lvl5pPr marL="2057400" indent="-228600">
              <a:buClr>
                <a:srgbClr val="000000"/>
              </a:buClr>
              <a:buFont typeface="Helvetica" charset="0"/>
              <a:buChar char="⁃"/>
              <a:defRPr sz="200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D3223CD-34A5-45F2-906F-1B6F8BD795BA}"/>
              </a:ext>
            </a:extLst>
          </p:cNvPr>
          <p:cNvSpPr>
            <a:spLocks noGrp="1"/>
          </p:cNvSpPr>
          <p:nvPr>
            <p:ph type="body" sz="quarter" idx="11"/>
          </p:nvPr>
        </p:nvSpPr>
        <p:spPr/>
        <p:txBody>
          <a:bodyPr/>
          <a:lstStyle/>
          <a:p>
            <a:r>
              <a:rPr lang="en-US" sz="3600" b="1" dirty="0"/>
              <a:t>Module 6</a:t>
            </a:r>
          </a:p>
        </p:txBody>
      </p:sp>
      <p:sp>
        <p:nvSpPr>
          <p:cNvPr id="3" name="Title 2">
            <a:extLst>
              <a:ext uri="{FF2B5EF4-FFF2-40B4-BE49-F238E27FC236}">
                <a16:creationId xmlns:a16="http://schemas.microsoft.com/office/drawing/2014/main" id="{FFB23C69-AE0E-4ABC-ADF2-5CEF372F4D43}"/>
              </a:ext>
            </a:extLst>
          </p:cNvPr>
          <p:cNvSpPr>
            <a:spLocks noGrp="1"/>
          </p:cNvSpPr>
          <p:nvPr>
            <p:ph type="title"/>
          </p:nvPr>
        </p:nvSpPr>
        <p:spPr/>
        <p:txBody>
          <a:bodyPr/>
          <a:lstStyle/>
          <a:p>
            <a:r>
              <a:rPr lang="en-US" dirty="0"/>
              <a:t>Dictionaries and Sets</a:t>
            </a:r>
          </a:p>
        </p:txBody>
      </p:sp>
      <p:sp>
        <p:nvSpPr>
          <p:cNvPr id="7" name="Footer Placeholder 6"/>
          <p:cNvSpPr>
            <a:spLocks noGrp="1"/>
          </p:cNvSpPr>
          <p:nvPr>
            <p:ph type="ftr" sz="quarter" idx="3"/>
          </p:nvPr>
        </p:nvSpPr>
        <p:spPr/>
        <p:txBody>
          <a:bodyPr/>
          <a:lstStyle/>
          <a:p>
            <a:r>
              <a:rPr lang="en-US" dirty="0"/>
              <a:t>Python Fundamentals, 1</a:t>
            </a:r>
            <a:r>
              <a:rPr lang="en-US" baseline="30000" dirty="0"/>
              <a:t>st</a:t>
            </a:r>
            <a:r>
              <a:rPr lang="en-US" dirty="0"/>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908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967286"/>
          </a:xfrm>
        </p:spPr>
        <p:txBody>
          <a:bodyPr/>
          <a:lstStyle/>
          <a:p>
            <a:r>
              <a:rPr lang="en-US" dirty="0"/>
              <a:t>Lesson 6.1.4: Checking for the Existence of Particular Keys </a:t>
            </a:r>
            <a:r>
              <a:rPr lang="en-US" sz="2400" b="0" dirty="0"/>
              <a:t>(2 of 2)</a:t>
            </a:r>
          </a:p>
        </p:txBody>
      </p:sp>
      <p:pic>
        <p:nvPicPr>
          <p:cNvPr id="7" name="Picture Placeholder 6" descr="Program code. In the code, the words in the variable names are merged. Line 1: a =, left brace. Line 2, Indented once, open quotes, size, close quotes, colon, open quotes, 10 feet, close quotes, comma. Line 3, Indented once, open quotes, weight, close quotes, colon, open quotes, 16 pounds, close quotes. Line 4: right brace. Line 5: print, left parenthesis, open quotes, size, close quotes, in a, right parenthesis. Line 6: print, left parenthesis, open quotes, length, close quotes, in a, right parenthesis.">
            <a:extLst>
              <a:ext uri="{FF2B5EF4-FFF2-40B4-BE49-F238E27FC236}">
                <a16:creationId xmlns:a16="http://schemas.microsoft.com/office/drawing/2014/main" id="{0783BC46-048D-49AB-9E3E-1C49378195CD}"/>
              </a:ext>
            </a:extLst>
          </p:cNvPr>
          <p:cNvPicPr>
            <a:picLocks noGrp="1" noChangeAspect="1"/>
          </p:cNvPicPr>
          <p:nvPr>
            <p:ph type="pic" sz="quarter" idx="10"/>
          </p:nvPr>
        </p:nvPicPr>
        <p:blipFill rotWithShape="1">
          <a:blip r:embed="rId2"/>
          <a:srcRect r="36746"/>
          <a:stretch/>
        </p:blipFill>
        <p:spPr>
          <a:xfrm>
            <a:off x="3949381" y="1976171"/>
            <a:ext cx="4289734" cy="228600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918253"/>
            <a:ext cx="10722260" cy="391502"/>
          </a:xfrm>
        </p:spPr>
        <p:txBody>
          <a:bodyPr/>
          <a:lstStyle/>
          <a:p>
            <a:pPr algn="ctr"/>
            <a:r>
              <a:rPr lang="en-US" i="1" dirty="0">
                <a:solidFill>
                  <a:srgbClr val="004A78"/>
                </a:solidFill>
              </a:rPr>
              <a:t>Snippet 6.44</a:t>
            </a:r>
            <a:endParaRPr lang="en-US" dirty="0">
              <a:solidFill>
                <a:srgbClr val="004A78"/>
              </a:solidFill>
            </a:endParaRPr>
          </a:p>
        </p:txBody>
      </p:sp>
    </p:spTree>
    <p:extLst>
      <p:ext uri="{BB962C8B-B14F-4D97-AF65-F5344CB8AC3E}">
        <p14:creationId xmlns:p14="http://schemas.microsoft.com/office/powerpoint/2010/main" val="351203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6.2.1: dict.update()</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642755"/>
          </a:xfrm>
        </p:spPr>
        <p:txBody>
          <a:bodyPr>
            <a:normAutofit/>
          </a:bodyPr>
          <a:lstStyle/>
          <a:p>
            <a:r>
              <a:rPr lang="en-US" dirty="0"/>
              <a:t>Inserts new key-value pairs or updates existing.</a:t>
            </a:r>
          </a:p>
          <a:p>
            <a:r>
              <a:rPr lang="en-US" dirty="0"/>
              <a:t>Syntax: </a:t>
            </a:r>
            <a:r>
              <a:rPr lang="en-US" dirty="0">
                <a:latin typeface="Courier New" panose="02070309020205020404" pitchFamily="49" charset="0"/>
                <a:cs typeface="Courier New" panose="02070309020205020404" pitchFamily="49" charset="0"/>
              </a:rPr>
              <a:t>dictionary.update({"key_name": "Value1"})</a:t>
            </a:r>
          </a:p>
        </p:txBody>
      </p:sp>
    </p:spTree>
    <p:extLst>
      <p:ext uri="{BB962C8B-B14F-4D97-AF65-F5344CB8AC3E}">
        <p14:creationId xmlns:p14="http://schemas.microsoft.com/office/powerpoint/2010/main" val="311714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6.2.2: dict.clear() and dict.pop()</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338945"/>
          </a:xfrm>
        </p:spPr>
        <p:txBody>
          <a:bodyPr/>
          <a:lstStyle/>
          <a:p>
            <a:r>
              <a:rPr lang="en-US" dirty="0">
                <a:latin typeface="Courier New" panose="02070309020205020404" pitchFamily="49" charset="0"/>
                <a:cs typeface="Courier New" panose="02070309020205020404" pitchFamily="49" charset="0"/>
              </a:rPr>
              <a:t>clear() </a:t>
            </a:r>
            <a:r>
              <a:rPr lang="en-US" dirty="0"/>
              <a:t>method removes all keys.</a:t>
            </a:r>
          </a:p>
          <a:p>
            <a:r>
              <a:rPr lang="en-US" dirty="0">
                <a:latin typeface="Courier New" panose="02070309020205020404" pitchFamily="49" charset="0"/>
                <a:cs typeface="Courier New" panose="02070309020205020404" pitchFamily="49" charset="0"/>
              </a:rPr>
              <a:t>del</a:t>
            </a:r>
            <a:r>
              <a:rPr lang="en-US" dirty="0"/>
              <a:t> keyword removes only one key-value pair.</a:t>
            </a:r>
          </a:p>
          <a:p>
            <a:pPr lvl="1"/>
            <a:r>
              <a:rPr lang="en-US" dirty="0">
                <a:solidFill>
                  <a:srgbClr val="004A78"/>
                </a:solidFill>
                <a:latin typeface="Arial" panose="020B0604020202020204" pitchFamily="34" charset="0"/>
                <a:cs typeface="Arial" panose="020B0604020202020204" pitchFamily="34" charset="0"/>
              </a:rPr>
              <a:t>Syntax: </a:t>
            </a:r>
            <a:r>
              <a:rPr lang="en-US" dirty="0">
                <a:solidFill>
                  <a:srgbClr val="004A78"/>
                </a:solidFill>
                <a:latin typeface="Courier New" panose="02070309020205020404" pitchFamily="49" charset="0"/>
                <a:cs typeface="Courier New" panose="02070309020205020404" pitchFamily="49" charset="0"/>
              </a:rPr>
              <a:t>del dictionary["key_name"]</a:t>
            </a:r>
          </a:p>
          <a:p>
            <a:r>
              <a:rPr lang="en-US" dirty="0">
                <a:latin typeface="Courier New" panose="02070309020205020404" pitchFamily="49" charset="0"/>
                <a:cs typeface="Courier New" panose="02070309020205020404" pitchFamily="49" charset="0"/>
              </a:rPr>
              <a:t>pop() </a:t>
            </a:r>
            <a:r>
              <a:rPr lang="en-US" dirty="0"/>
              <a:t>method removes key-value pair and returns the value.</a:t>
            </a:r>
          </a:p>
          <a:p>
            <a:pPr lvl="1"/>
            <a:r>
              <a:rPr lang="en-US" dirty="0">
                <a:solidFill>
                  <a:srgbClr val="004A78"/>
                </a:solidFill>
                <a:latin typeface="Arial" panose="020B0604020202020204" pitchFamily="34" charset="0"/>
                <a:cs typeface="Arial" panose="020B0604020202020204" pitchFamily="34" charset="0"/>
              </a:rPr>
              <a:t>Syntax: variable_name = </a:t>
            </a:r>
            <a:r>
              <a:rPr lang="en-US" dirty="0" err="1">
                <a:solidFill>
                  <a:srgbClr val="004A78"/>
                </a:solidFill>
                <a:latin typeface="Arial" panose="020B0604020202020204" pitchFamily="34" charset="0"/>
                <a:cs typeface="Arial" panose="020B0604020202020204" pitchFamily="34" charset="0"/>
              </a:rPr>
              <a:t>dictionary.pop</a:t>
            </a:r>
            <a:r>
              <a:rPr lang="en-US" dirty="0">
                <a:solidFill>
                  <a:srgbClr val="004A78"/>
                </a:solidFill>
                <a:latin typeface="Arial" panose="020B0604020202020204" pitchFamily="34" charset="0"/>
                <a:cs typeface="Arial" panose="020B0604020202020204" pitchFamily="34" charset="0"/>
              </a:rPr>
              <a:t>("</a:t>
            </a:r>
            <a:r>
              <a:rPr lang="en-US" dirty="0" err="1">
                <a:solidFill>
                  <a:srgbClr val="004A78"/>
                </a:solidFill>
                <a:latin typeface="Arial" panose="020B0604020202020204" pitchFamily="34" charset="0"/>
                <a:cs typeface="Arial" panose="020B0604020202020204" pitchFamily="34" charset="0"/>
              </a:rPr>
              <a:t>key_name</a:t>
            </a:r>
            <a:r>
              <a:rPr lang="en-US" dirty="0">
                <a:solidFill>
                  <a:srgbClr val="004A78"/>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64905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6.2.3: </a:t>
            </a:r>
            <a:r>
              <a:rPr lang="en-US" dirty="0" err="1"/>
              <a:t>dict.copy</a:t>
            </a:r>
            <a:r>
              <a:rPr lang="en-US" dirty="0"/>
              <a:t>()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401291"/>
          </a:xfrm>
        </p:spPr>
        <p:txBody>
          <a:bodyPr/>
          <a:lstStyle/>
          <a:p>
            <a:r>
              <a:rPr lang="en-US" dirty="0"/>
              <a:t>Creates shallow copy of dictionary.</a:t>
            </a:r>
          </a:p>
          <a:p>
            <a:pPr lvl="1"/>
            <a:r>
              <a:rPr lang="en-US" dirty="0">
                <a:solidFill>
                  <a:srgbClr val="004A78"/>
                </a:solidFill>
                <a:latin typeface="Arial" panose="020B0604020202020204" pitchFamily="34" charset="0"/>
                <a:cs typeface="Arial" panose="020B0604020202020204" pitchFamily="34" charset="0"/>
              </a:rPr>
              <a:t>Shallow copy is separate entity.</a:t>
            </a:r>
          </a:p>
          <a:p>
            <a:pPr lvl="1"/>
            <a:r>
              <a:rPr lang="en-US" dirty="0">
                <a:solidFill>
                  <a:srgbClr val="004A78"/>
                </a:solidFill>
                <a:latin typeface="Arial" panose="020B0604020202020204" pitchFamily="34" charset="0"/>
                <a:cs typeface="Arial" panose="020B0604020202020204" pitchFamily="34" charset="0"/>
              </a:rPr>
              <a:t>Deep copy refers to same object.</a:t>
            </a:r>
          </a:p>
          <a:p>
            <a:pPr lvl="2"/>
            <a:r>
              <a:rPr lang="en-US" dirty="0">
                <a:solidFill>
                  <a:srgbClr val="004A78"/>
                </a:solidFill>
                <a:latin typeface="Arial" panose="020B0604020202020204" pitchFamily="34" charset="0"/>
                <a:cs typeface="Arial" panose="020B0604020202020204" pitchFamily="34" charset="0"/>
              </a:rPr>
              <a:t>Make with </a:t>
            </a:r>
            <a:r>
              <a:rPr lang="en-US" dirty="0">
                <a:solidFill>
                  <a:srgbClr val="004A78"/>
                </a:solidFill>
                <a:latin typeface="Courier New" panose="02070309020205020404" pitchFamily="49" charset="0"/>
                <a:cs typeface="Courier New" panose="02070309020205020404" pitchFamily="49" charset="0"/>
              </a:rPr>
              <a:t>=</a:t>
            </a:r>
            <a:r>
              <a:rPr lang="en-US" dirty="0">
                <a:solidFill>
                  <a:srgbClr val="004A78"/>
                </a:solidFill>
                <a:latin typeface="Arial" panose="020B0604020202020204" pitchFamily="34" charset="0"/>
                <a:cs typeface="Arial" panose="020B0604020202020204" pitchFamily="34" charset="0"/>
              </a:rPr>
              <a:t> operator.</a:t>
            </a:r>
          </a:p>
          <a:p>
            <a:r>
              <a:rPr lang="en-US" dirty="0"/>
              <a:t>Example of </a:t>
            </a:r>
            <a:r>
              <a:rPr lang="en-US" dirty="0">
                <a:latin typeface="Courier New" panose="02070309020205020404" pitchFamily="49" charset="0"/>
                <a:cs typeface="Courier New" panose="02070309020205020404" pitchFamily="49" charset="0"/>
              </a:rPr>
              <a:t>copy() </a:t>
            </a:r>
            <a:r>
              <a:rPr lang="en-US" dirty="0"/>
              <a:t>shown in Snippet 6.54.</a:t>
            </a:r>
          </a:p>
        </p:txBody>
      </p:sp>
    </p:spTree>
    <p:extLst>
      <p:ext uri="{BB962C8B-B14F-4D97-AF65-F5344CB8AC3E}">
        <p14:creationId xmlns:p14="http://schemas.microsoft.com/office/powerpoint/2010/main" val="142729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6"/>
            <a:ext cx="10515600" cy="694748"/>
          </a:xfrm>
        </p:spPr>
        <p:txBody>
          <a:bodyPr/>
          <a:lstStyle/>
          <a:p>
            <a:r>
              <a:rPr lang="en-US" dirty="0"/>
              <a:t>Lesson 6.2.3: dict.copy() </a:t>
            </a:r>
            <a:r>
              <a:rPr lang="en-US" sz="2400" b="0" dirty="0"/>
              <a:t>(2 of 2)</a:t>
            </a:r>
          </a:p>
        </p:txBody>
      </p:sp>
      <p:pic>
        <p:nvPicPr>
          <p:cNvPr id="8" name="Picture Placeholder 7" descr="Program code. In the code, the words in the variable names are merged. Line 1: &gt; &gt; &gt; a =, left brace, open quotes, name, close quotes, colon, open quotes, Skandar Keynes, close quotes, comma, open quotes, age, close quotes, colon, open quotes, 24, close quotes, right brace. Line 2: &gt; &gt; &gt; b = a period copy, left parenthesis, right parenthesis. Line 3: &gt; &gt; &gt; b. Line 4: left brace, open single quote, name, close single quote colon, open single quote, Skandar Keynes, close single quote, comma, open single quote, age, close single quote, colon, open single quote, 24, close single quote, right brace. Line 5: &gt; &gt; &gt; a left bracket, open quotes, name, close quotes, right bracket =, open quotes, Janet Jackson, close quotes. Line 6: &gt; &gt; &gt; a. Line 7: left brace, open single quote, name, close single quote colon, open single quote, Janet Jackson, close single quote, comma, open single quote, age, open single quote, colon, open single quote, 24, open single quote, right brace. Line 8: &gt; &gt; &gt; b. Line 9: left brace, open single quote, name, close single quote, colon, open single quote, Skandar Keynes, close single quote, comma, open single quote, age, close single quote, colon, open single quote, 24, close single quote, right brace. ">
            <a:extLst>
              <a:ext uri="{FF2B5EF4-FFF2-40B4-BE49-F238E27FC236}">
                <a16:creationId xmlns:a16="http://schemas.microsoft.com/office/drawing/2014/main" id="{7F4C5E54-6079-4657-92E3-784CF851E364}"/>
              </a:ext>
            </a:extLst>
          </p:cNvPr>
          <p:cNvPicPr>
            <a:picLocks noGrp="1" noChangeAspect="1"/>
          </p:cNvPicPr>
          <p:nvPr>
            <p:ph type="pic" sz="quarter" idx="10"/>
          </p:nvPr>
        </p:nvPicPr>
        <p:blipFill>
          <a:blip r:embed="rId2"/>
          <a:stretch>
            <a:fillRect/>
          </a:stretch>
        </p:blipFill>
        <p:spPr>
          <a:xfrm>
            <a:off x="2038350" y="1633618"/>
            <a:ext cx="8115300" cy="288798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5103359"/>
            <a:ext cx="10722260" cy="507731"/>
          </a:xfrm>
        </p:spPr>
        <p:txBody>
          <a:bodyPr/>
          <a:lstStyle/>
          <a:p>
            <a:pPr algn="ctr"/>
            <a:r>
              <a:rPr lang="en-US" i="1" dirty="0">
                <a:solidFill>
                  <a:srgbClr val="004A78"/>
                </a:solidFill>
              </a:rPr>
              <a:t>Snippet 6.54</a:t>
            </a:r>
            <a:endParaRPr lang="en-US" dirty="0">
              <a:solidFill>
                <a:srgbClr val="004A78"/>
              </a:solidFill>
            </a:endParaRPr>
          </a:p>
        </p:txBody>
      </p:sp>
    </p:spTree>
    <p:extLst>
      <p:ext uri="{BB962C8B-B14F-4D97-AF65-F5344CB8AC3E}">
        <p14:creationId xmlns:p14="http://schemas.microsoft.com/office/powerpoint/2010/main" val="235113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6.2.4: dict.popitem()</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871355"/>
          </a:xfrm>
        </p:spPr>
        <p:txBody>
          <a:bodyPr/>
          <a:lstStyle/>
          <a:p>
            <a:r>
              <a:rPr lang="en-US" dirty="0"/>
              <a:t>Pops and returns random item from dictionary.</a:t>
            </a:r>
          </a:p>
          <a:p>
            <a:pPr lvl="1"/>
            <a:r>
              <a:rPr lang="en-US" dirty="0">
                <a:solidFill>
                  <a:srgbClr val="004A78"/>
                </a:solidFill>
                <a:latin typeface="Arial" panose="020B0604020202020204" pitchFamily="34" charset="0"/>
                <a:cs typeface="Arial" panose="020B0604020202020204" pitchFamily="34" charset="0"/>
              </a:rPr>
              <a:t>Item will no longer exist in dictionary.</a:t>
            </a:r>
          </a:p>
        </p:txBody>
      </p:sp>
    </p:spTree>
    <p:extLst>
      <p:ext uri="{BB962C8B-B14F-4D97-AF65-F5344CB8AC3E}">
        <p14:creationId xmlns:p14="http://schemas.microsoft.com/office/powerpoint/2010/main" val="352910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6.2.5: dict.setdefault()</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p:txBody>
          <a:bodyPr/>
          <a:lstStyle/>
          <a:p>
            <a:r>
              <a:rPr lang="en-US" dirty="0">
                <a:highlight>
                  <a:srgbClr val="FFFF00"/>
                </a:highlight>
              </a:rPr>
              <a:t>Takes two arguments: key to be searched and value</a:t>
            </a:r>
            <a:r>
              <a:rPr lang="en-US" dirty="0"/>
              <a:t>.</a:t>
            </a:r>
          </a:p>
          <a:p>
            <a:r>
              <a:rPr lang="en-US" dirty="0"/>
              <a:t>If key exists, value is returned.</a:t>
            </a:r>
            <a:endParaRPr lang="en-US" b="1" dirty="0"/>
          </a:p>
          <a:p>
            <a:pPr lvl="1"/>
            <a:r>
              <a:rPr lang="en-US" dirty="0">
                <a:solidFill>
                  <a:srgbClr val="004A78"/>
                </a:solidFill>
                <a:latin typeface="Arial" panose="020B0604020202020204" pitchFamily="34" charset="0"/>
                <a:cs typeface="Arial" panose="020B0604020202020204" pitchFamily="34" charset="0"/>
              </a:rPr>
              <a:t>Dictionary left untouched.</a:t>
            </a:r>
          </a:p>
          <a:p>
            <a:pPr lvl="1"/>
            <a:r>
              <a:rPr lang="en-US" dirty="0">
                <a:solidFill>
                  <a:srgbClr val="004A78"/>
                </a:solidFill>
                <a:latin typeface="Arial" panose="020B0604020202020204" pitchFamily="34" charset="0"/>
                <a:cs typeface="Arial" panose="020B0604020202020204" pitchFamily="34" charset="0"/>
              </a:rPr>
              <a:t>Value argument discarded.</a:t>
            </a:r>
          </a:p>
          <a:p>
            <a:r>
              <a:rPr lang="en-US" dirty="0"/>
              <a:t>If key doesn’t exist, it is inserted with given value.</a:t>
            </a:r>
          </a:p>
          <a:p>
            <a:pPr lvl="1"/>
            <a:r>
              <a:rPr lang="en-US" dirty="0">
                <a:solidFill>
                  <a:srgbClr val="004A78"/>
                </a:solidFill>
                <a:latin typeface="Arial" panose="020B0604020202020204" pitchFamily="34" charset="0"/>
                <a:cs typeface="Arial" panose="020B0604020202020204" pitchFamily="34" charset="0"/>
              </a:rPr>
              <a:t>If no value argument passed, </a:t>
            </a:r>
            <a:r>
              <a:rPr lang="en-US" dirty="0">
                <a:solidFill>
                  <a:srgbClr val="004A78"/>
                </a:solidFill>
                <a:latin typeface="Courier New" panose="02070309020205020404" pitchFamily="49" charset="0"/>
                <a:cs typeface="Courier New" panose="02070309020205020404" pitchFamily="49" charset="0"/>
              </a:rPr>
              <a:t>None</a:t>
            </a:r>
            <a:r>
              <a:rPr lang="en-US" dirty="0">
                <a:solidFill>
                  <a:srgbClr val="004A78"/>
                </a:solidFill>
                <a:latin typeface="Arial" panose="020B0604020202020204" pitchFamily="34" charset="0"/>
                <a:cs typeface="Arial" panose="020B0604020202020204" pitchFamily="34" charset="0"/>
              </a:rPr>
              <a:t> is inserted.</a:t>
            </a:r>
          </a:p>
        </p:txBody>
      </p:sp>
      <p:pic>
        <p:nvPicPr>
          <p:cNvPr id="4" name="Picture 3" descr="https://cnow.apps.ng.cengage.com/ilrn/books/ce3pf01h/Images/6-5.png">
            <a:extLst>
              <a:ext uri="{FF2B5EF4-FFF2-40B4-BE49-F238E27FC236}">
                <a16:creationId xmlns:a16="http://schemas.microsoft.com/office/drawing/2014/main" id="{2DFF5C21-2DB0-493F-8A53-A068DAED16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31953" y="4040094"/>
            <a:ext cx="4458446" cy="1406683"/>
          </a:xfrm>
          <a:prstGeom prst="rect">
            <a:avLst/>
          </a:prstGeom>
          <a:noFill/>
          <a:ln>
            <a:noFill/>
          </a:ln>
        </p:spPr>
      </p:pic>
      <p:pic>
        <p:nvPicPr>
          <p:cNvPr id="6" name="Picture 5">
            <a:extLst>
              <a:ext uri="{FF2B5EF4-FFF2-40B4-BE49-F238E27FC236}">
                <a16:creationId xmlns:a16="http://schemas.microsoft.com/office/drawing/2014/main" id="{4DE41058-F532-4187-B9DF-77E9D3FDC1E4}"/>
              </a:ext>
            </a:extLst>
          </p:cNvPr>
          <p:cNvPicPr>
            <a:picLocks noChangeAspect="1"/>
          </p:cNvPicPr>
          <p:nvPr/>
        </p:nvPicPr>
        <p:blipFill>
          <a:blip r:embed="rId3"/>
          <a:stretch>
            <a:fillRect/>
          </a:stretch>
        </p:blipFill>
        <p:spPr>
          <a:xfrm>
            <a:off x="7794157" y="5693568"/>
            <a:ext cx="1636713" cy="373425"/>
          </a:xfrm>
          <a:prstGeom prst="rect">
            <a:avLst/>
          </a:prstGeom>
        </p:spPr>
      </p:pic>
    </p:spTree>
    <p:extLst>
      <p:ext uri="{BB962C8B-B14F-4D97-AF65-F5344CB8AC3E}">
        <p14:creationId xmlns:p14="http://schemas.microsoft.com/office/powerpoint/2010/main" val="260912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6.2.6: dict.fromkeys()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362200"/>
          </a:xfrm>
        </p:spPr>
        <p:txBody>
          <a:bodyPr/>
          <a:lstStyle/>
          <a:p>
            <a:r>
              <a:rPr lang="en-US" dirty="0"/>
              <a:t>Creates dictionary from iterable of keys with value provided.</a:t>
            </a:r>
          </a:p>
          <a:p>
            <a:pPr lvl="1"/>
            <a:r>
              <a:rPr lang="en-US" dirty="0">
                <a:solidFill>
                  <a:srgbClr val="004A78"/>
                </a:solidFill>
                <a:latin typeface="Arial" panose="020B0604020202020204" pitchFamily="34" charset="0"/>
                <a:cs typeface="Arial" panose="020B0604020202020204" pitchFamily="34" charset="0"/>
              </a:rPr>
              <a:t>If not value provided, values set to </a:t>
            </a:r>
            <a:r>
              <a:rPr lang="en-US" dirty="0">
                <a:solidFill>
                  <a:srgbClr val="004A78"/>
                </a:solidFill>
                <a:latin typeface="Courier New" panose="02070309020205020404" pitchFamily="49" charset="0"/>
                <a:cs typeface="Courier New" panose="02070309020205020404" pitchFamily="49" charset="0"/>
              </a:rPr>
              <a:t>None</a:t>
            </a:r>
            <a:r>
              <a:rPr lang="en-US" dirty="0">
                <a:solidFill>
                  <a:srgbClr val="004A78"/>
                </a:solidFill>
                <a:latin typeface="Arial" panose="020B0604020202020204" pitchFamily="34" charset="0"/>
                <a:cs typeface="Arial" panose="020B0604020202020204" pitchFamily="34" charset="0"/>
              </a:rPr>
              <a:t>.</a:t>
            </a:r>
          </a:p>
          <a:p>
            <a:r>
              <a:rPr lang="en-US" dirty="0"/>
              <a:t>Snippet 6.60 shows example.</a:t>
            </a:r>
          </a:p>
        </p:txBody>
      </p:sp>
    </p:spTree>
    <p:extLst>
      <p:ext uri="{BB962C8B-B14F-4D97-AF65-F5344CB8AC3E}">
        <p14:creationId xmlns:p14="http://schemas.microsoft.com/office/powerpoint/2010/main" val="37521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640378"/>
          </a:xfrm>
        </p:spPr>
        <p:txBody>
          <a:bodyPr/>
          <a:lstStyle/>
          <a:p>
            <a:r>
              <a:rPr lang="en-US" dirty="0"/>
              <a:t>Lesson 6.2.6: dict.fromkeys() </a:t>
            </a:r>
            <a:r>
              <a:rPr lang="en-US" sz="2400" b="0" dirty="0"/>
              <a:t>(2 of 2)</a:t>
            </a:r>
          </a:p>
        </p:txBody>
      </p:sp>
      <p:pic>
        <p:nvPicPr>
          <p:cNvPr id="7" name="Picture Placeholder 6" descr="Program code. In the code, the words in the variable names are merged. Line 1: &gt; &gt; &gt; a = D i c t period from keys, left parenthesis, left bracket, open quotes, name, close quotes, comma, open quotes, age, close quotes, right bracket, comma, open quotes, Nothing here yet, close quotes, right parenthesis. Line 2: &gt; &gt; &gt; a. Line 3: left brace, open single quote, name, close single quote, colon open single quote, Nothing here yet, close single quote, comma, open single quote, age, close single quote, colon, open single quote Nothing, here yet, close single quote, right brace. ">
            <a:extLst>
              <a:ext uri="{FF2B5EF4-FFF2-40B4-BE49-F238E27FC236}">
                <a16:creationId xmlns:a16="http://schemas.microsoft.com/office/drawing/2014/main" id="{9F45B1BB-580D-4E41-A957-A91CDEB7079E}"/>
              </a:ext>
            </a:extLst>
          </p:cNvPr>
          <p:cNvPicPr>
            <a:picLocks noGrp="1" noChangeAspect="1"/>
          </p:cNvPicPr>
          <p:nvPr>
            <p:ph type="pic" sz="quarter" idx="10"/>
          </p:nvPr>
        </p:nvPicPr>
        <p:blipFill>
          <a:blip r:embed="rId2"/>
          <a:stretch>
            <a:fillRect/>
          </a:stretch>
        </p:blipFill>
        <p:spPr>
          <a:xfrm>
            <a:off x="1507008" y="2379339"/>
            <a:ext cx="9174480" cy="118872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760456"/>
            <a:ext cx="10722260" cy="507731"/>
          </a:xfrm>
        </p:spPr>
        <p:txBody>
          <a:bodyPr/>
          <a:lstStyle/>
          <a:p>
            <a:pPr algn="ctr"/>
            <a:r>
              <a:rPr lang="en-US" i="1" dirty="0">
                <a:solidFill>
                  <a:srgbClr val="004A78"/>
                </a:solidFill>
              </a:rPr>
              <a:t>Snippet 6.60</a:t>
            </a:r>
            <a:endParaRPr lang="en-US" dirty="0">
              <a:solidFill>
                <a:srgbClr val="004A78"/>
              </a:solidFill>
            </a:endParaRPr>
          </a:p>
        </p:txBody>
      </p:sp>
    </p:spTree>
    <p:extLst>
      <p:ext uri="{BB962C8B-B14F-4D97-AF65-F5344CB8AC3E}">
        <p14:creationId xmlns:p14="http://schemas.microsoft.com/office/powerpoint/2010/main" val="137756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6.3: Ordered Dictionaries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079173"/>
          </a:xfrm>
        </p:spPr>
        <p:txBody>
          <a:bodyPr/>
          <a:lstStyle/>
          <a:p>
            <a:r>
              <a:rPr lang="en-US" dirty="0">
                <a:highlight>
                  <a:srgbClr val="FFFF00"/>
                </a:highlight>
              </a:rPr>
              <a:t>Dictionaries that maintain insertion order of keys</a:t>
            </a:r>
            <a:r>
              <a:rPr lang="en-US" dirty="0"/>
              <a:t>.</a:t>
            </a:r>
          </a:p>
          <a:p>
            <a:r>
              <a:rPr lang="en-US" dirty="0"/>
              <a:t>Create instance of </a:t>
            </a:r>
            <a:r>
              <a:rPr lang="en-US" dirty="0">
                <a:latin typeface="Courier New" panose="02070309020205020404" pitchFamily="49" charset="0"/>
                <a:cs typeface="Courier New" panose="02070309020205020404" pitchFamily="49" charset="0"/>
              </a:rPr>
              <a:t>OrderedDict</a:t>
            </a:r>
            <a:r>
              <a:rPr lang="en-US" dirty="0"/>
              <a:t> class.</a:t>
            </a:r>
          </a:p>
          <a:p>
            <a:pPr lvl="1"/>
            <a:r>
              <a:rPr lang="en-US" dirty="0">
                <a:solidFill>
                  <a:srgbClr val="004A78"/>
                </a:solidFill>
                <a:latin typeface="Arial" panose="020B0604020202020204" pitchFamily="34" charset="0"/>
                <a:cs typeface="Arial" panose="020B0604020202020204" pitchFamily="34" charset="0"/>
              </a:rPr>
              <a:t>Need to import </a:t>
            </a:r>
            <a:r>
              <a:rPr lang="en-US" dirty="0">
                <a:solidFill>
                  <a:srgbClr val="004A78"/>
                </a:solidFill>
                <a:latin typeface="Courier New" panose="02070309020205020404" pitchFamily="49" charset="0"/>
                <a:cs typeface="Courier New" panose="02070309020205020404" pitchFamily="49" charset="0"/>
              </a:rPr>
              <a:t>OrderedDict</a:t>
            </a:r>
            <a:r>
              <a:rPr lang="en-US" dirty="0">
                <a:solidFill>
                  <a:srgbClr val="004A78"/>
                </a:solidFill>
                <a:latin typeface="Arial" panose="020B0604020202020204" pitchFamily="34" charset="0"/>
                <a:cs typeface="Arial" panose="020B0604020202020204" pitchFamily="34" charset="0"/>
              </a:rPr>
              <a:t> class from collections.</a:t>
            </a:r>
          </a:p>
          <a:p>
            <a:pPr lvl="2"/>
            <a:r>
              <a:rPr lang="en-US" dirty="0">
                <a:solidFill>
                  <a:srgbClr val="004A78"/>
                </a:solidFill>
                <a:latin typeface="Courier New" panose="02070309020205020404" pitchFamily="49" charset="0"/>
                <a:cs typeface="Courier New" panose="02070309020205020404" pitchFamily="49" charset="0"/>
              </a:rPr>
              <a:t>from collections import OrderedDict</a:t>
            </a:r>
          </a:p>
          <a:p>
            <a:r>
              <a:rPr lang="en-US" dirty="0"/>
              <a:t>When checking for equality order of key is considered.</a:t>
            </a:r>
          </a:p>
        </p:txBody>
      </p:sp>
    </p:spTree>
    <p:extLst>
      <p:ext uri="{BB962C8B-B14F-4D97-AF65-F5344CB8AC3E}">
        <p14:creationId xmlns:p14="http://schemas.microsoft.com/office/powerpoint/2010/main" val="39850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4533900"/>
          </a:xfrm>
        </p:spPr>
        <p:txBody>
          <a:bodyPr/>
          <a:lstStyle/>
          <a:p>
            <a:r>
              <a:rPr lang="en-US" dirty="0">
                <a:highlight>
                  <a:srgbClr val="FFFF00"/>
                </a:highlight>
              </a:rPr>
              <a:t>Dictionaries: Data structures that hold data or information in key-value order.</a:t>
            </a:r>
          </a:p>
          <a:p>
            <a:pPr lvl="1"/>
            <a:r>
              <a:rPr lang="en-US" dirty="0">
                <a:solidFill>
                  <a:srgbClr val="004A78"/>
                </a:solidFill>
                <a:latin typeface="Arial" panose="020B0604020202020204" pitchFamily="34" charset="0"/>
                <a:cs typeface="Arial" panose="020B0604020202020204" pitchFamily="34" charset="0"/>
              </a:rPr>
              <a:t>Known as associative arrays in other languages.</a:t>
            </a:r>
          </a:p>
          <a:p>
            <a:pPr lvl="1"/>
            <a:r>
              <a:rPr lang="en-US" dirty="0">
                <a:solidFill>
                  <a:srgbClr val="004A78"/>
                </a:solidFill>
                <a:latin typeface="Arial" panose="020B0604020202020204" pitchFamily="34" charset="0"/>
                <a:cs typeface="Arial" panose="020B0604020202020204" pitchFamily="34" charset="0"/>
              </a:rPr>
              <a:t>Indexed using key which are usually strings.</a:t>
            </a:r>
          </a:p>
          <a:p>
            <a:pPr lvl="1"/>
            <a:r>
              <a:rPr lang="en-US" dirty="0">
                <a:solidFill>
                  <a:srgbClr val="004A78"/>
                </a:solidFill>
                <a:latin typeface="Arial" panose="020B0604020202020204" pitchFamily="34" charset="0"/>
                <a:cs typeface="Arial" panose="020B0604020202020204" pitchFamily="34" charset="0"/>
              </a:rPr>
              <a:t>Two kinds:</a:t>
            </a:r>
          </a:p>
          <a:p>
            <a:pPr lvl="2"/>
            <a:r>
              <a:rPr lang="en-US" dirty="0">
                <a:solidFill>
                  <a:srgbClr val="004A78"/>
                </a:solidFill>
                <a:latin typeface="Courier New" panose="02070309020205020404" pitchFamily="49" charset="0"/>
                <a:cs typeface="Courier New" panose="02070309020205020404" pitchFamily="49" charset="0"/>
              </a:rPr>
              <a:t>dict</a:t>
            </a:r>
            <a:r>
              <a:rPr lang="en-US" dirty="0">
                <a:solidFill>
                  <a:srgbClr val="004A78"/>
                </a:solidFill>
                <a:latin typeface="Arial" panose="020B0604020202020204" pitchFamily="34" charset="0"/>
                <a:cs typeface="Arial" panose="020B0604020202020204" pitchFamily="34" charset="0"/>
              </a:rPr>
              <a:t>: Default, unordered.</a:t>
            </a:r>
          </a:p>
          <a:p>
            <a:pPr lvl="2"/>
            <a:r>
              <a:rPr lang="en-US" dirty="0">
                <a:solidFill>
                  <a:srgbClr val="004A78"/>
                </a:solidFill>
                <a:highlight>
                  <a:srgbClr val="FFFF00"/>
                </a:highlight>
                <a:latin typeface="Courier New" panose="02070309020205020404" pitchFamily="49" charset="0"/>
                <a:cs typeface="Courier New" panose="02070309020205020404" pitchFamily="49" charset="0"/>
              </a:rPr>
              <a:t>OrderedDict</a:t>
            </a:r>
            <a:r>
              <a:rPr lang="en-US" dirty="0">
                <a:solidFill>
                  <a:srgbClr val="004A78"/>
                </a:solidFill>
                <a:highlight>
                  <a:srgbClr val="FFFF00"/>
                </a:highlight>
                <a:latin typeface="Arial" panose="020B0604020202020204" pitchFamily="34" charset="0"/>
                <a:cs typeface="Arial" panose="020B0604020202020204" pitchFamily="34" charset="0"/>
              </a:rPr>
              <a:t>: Stores in order of insertion</a:t>
            </a:r>
            <a:r>
              <a:rPr lang="en-US" dirty="0">
                <a:solidFill>
                  <a:srgbClr val="004A78"/>
                </a:solidFill>
                <a:latin typeface="Arial" panose="020B0604020202020204" pitchFamily="34" charset="0"/>
                <a:cs typeface="Arial" panose="020B0604020202020204" pitchFamily="34" charset="0"/>
              </a:rPr>
              <a:t>.</a:t>
            </a:r>
          </a:p>
          <a:p>
            <a:r>
              <a:rPr lang="en-US" dirty="0"/>
              <a:t>Set: Collection of unordered and unique data items.</a:t>
            </a:r>
          </a:p>
          <a:p>
            <a:pPr lvl="1"/>
            <a:r>
              <a:rPr lang="en-US" dirty="0">
                <a:latin typeface="Arial" panose="020B0604020202020204" pitchFamily="34" charset="0"/>
                <a:cs typeface="Arial" panose="020B0604020202020204" pitchFamily="34" charset="0"/>
              </a:rPr>
              <a:t>Able to use for mathematical operations, such as union and intersection.</a:t>
            </a:r>
          </a:p>
          <a:p>
            <a:pPr lvl="2"/>
            <a:r>
              <a:rPr lang="en-US" dirty="0">
                <a:solidFill>
                  <a:srgbClr val="004A78"/>
                </a:solidFill>
                <a:latin typeface="Arial" panose="020B0604020202020204" pitchFamily="34" charset="0"/>
                <a:cs typeface="Arial" panose="020B0604020202020204" pitchFamily="34" charset="0"/>
              </a:rPr>
              <a:t>Union: Given two sets, A and B, union is set of everything in A and B.</a:t>
            </a:r>
          </a:p>
          <a:p>
            <a:pPr lvl="2"/>
            <a:r>
              <a:rPr lang="en-US" dirty="0">
                <a:solidFill>
                  <a:srgbClr val="004A78"/>
                </a:solidFill>
                <a:latin typeface="Arial" panose="020B0604020202020204" pitchFamily="34" charset="0"/>
                <a:cs typeface="Arial" panose="020B0604020202020204" pitchFamily="34" charset="0"/>
              </a:rPr>
              <a:t>Intersection: Given two sets A and B, intersection is set of everything common in both A and B.</a:t>
            </a:r>
            <a:endParaRPr lang="en-US" dirty="0">
              <a:solidFill>
                <a:srgbClr val="004A78"/>
              </a:solidFill>
            </a:endParaRPr>
          </a:p>
        </p:txBody>
      </p:sp>
    </p:spTree>
    <p:extLst>
      <p:ext uri="{BB962C8B-B14F-4D97-AF65-F5344CB8AC3E}">
        <p14:creationId xmlns:p14="http://schemas.microsoft.com/office/powerpoint/2010/main" val="2558188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6.4: The Basics of Sets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1925782"/>
          </a:xfrm>
        </p:spPr>
        <p:txBody>
          <a:bodyPr>
            <a:normAutofit/>
          </a:bodyPr>
          <a:lstStyle/>
          <a:p>
            <a:r>
              <a:rPr lang="en-US" dirty="0"/>
              <a:t>Set is collection of data items that are unordered and unique.</a:t>
            </a:r>
          </a:p>
          <a:p>
            <a:r>
              <a:rPr lang="en-US" dirty="0"/>
              <a:t>Sets are written with curly brackets</a:t>
            </a:r>
          </a:p>
        </p:txBody>
      </p:sp>
      <p:pic>
        <p:nvPicPr>
          <p:cNvPr id="5" name="Picture 4">
            <a:extLst>
              <a:ext uri="{FF2B5EF4-FFF2-40B4-BE49-F238E27FC236}">
                <a16:creationId xmlns:a16="http://schemas.microsoft.com/office/drawing/2014/main" id="{01F211CA-410C-4AA7-950B-8630E70F45D1}"/>
              </a:ext>
            </a:extLst>
          </p:cNvPr>
          <p:cNvPicPr>
            <a:picLocks noChangeAspect="1"/>
          </p:cNvPicPr>
          <p:nvPr/>
        </p:nvPicPr>
        <p:blipFill>
          <a:blip r:embed="rId2"/>
          <a:stretch>
            <a:fillRect/>
          </a:stretch>
        </p:blipFill>
        <p:spPr>
          <a:xfrm>
            <a:off x="1080174" y="2768187"/>
            <a:ext cx="9916023" cy="1925782"/>
          </a:xfrm>
          <a:prstGeom prst="rect">
            <a:avLst/>
          </a:prstGeom>
        </p:spPr>
      </p:pic>
      <p:sp>
        <p:nvSpPr>
          <p:cNvPr id="7" name="Text Placeholder 2">
            <a:extLst>
              <a:ext uri="{FF2B5EF4-FFF2-40B4-BE49-F238E27FC236}">
                <a16:creationId xmlns:a16="http://schemas.microsoft.com/office/drawing/2014/main" id="{C3BBF5E2-8EF4-428E-ACB5-52EF1A6FB57D}"/>
              </a:ext>
            </a:extLst>
          </p:cNvPr>
          <p:cNvSpPr txBox="1">
            <a:spLocks/>
          </p:cNvSpPr>
          <p:nvPr/>
        </p:nvSpPr>
        <p:spPr bwMode="auto">
          <a:xfrm>
            <a:off x="2557305" y="4733296"/>
            <a:ext cx="3480880" cy="36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291600" indent="-291600" algn="l" rtl="0" eaLnBrk="1" fontAlgn="base" hangingPunct="1">
              <a:lnSpc>
                <a:spcPct val="90000"/>
              </a:lnSpc>
              <a:spcBef>
                <a:spcPts val="1000"/>
              </a:spcBef>
              <a:spcAft>
                <a:spcPct val="0"/>
              </a:spcAft>
              <a:buClr>
                <a:srgbClr val="004A78"/>
              </a:buClr>
              <a:buFont typeface="Arial" charset="0"/>
              <a:buChar char="•"/>
              <a:defRPr sz="2400" kern="1200" baseline="0">
                <a:solidFill>
                  <a:srgbClr val="000000"/>
                </a:solidFill>
                <a:latin typeface="Arial" charset="0"/>
                <a:ea typeface="Arial" charset="0"/>
                <a:cs typeface="Arial" charset="0"/>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kern="1200" baseline="0">
                <a:solidFill>
                  <a:srgbClr val="000000"/>
                </a:solidFill>
                <a:latin typeface="Arial" charset="0"/>
                <a:ea typeface="Arial" charset="0"/>
                <a:cs typeface="Arial" charset="0"/>
              </a:defRPr>
            </a:lvl2pPr>
            <a:lvl3pPr marL="1143000" indent="-228600" algn="l" rtl="0" eaLnBrk="1" fontAlgn="base" hangingPunct="1">
              <a:lnSpc>
                <a:spcPct val="90000"/>
              </a:lnSpc>
              <a:spcBef>
                <a:spcPts val="1000"/>
              </a:spcBef>
              <a:spcAft>
                <a:spcPct val="0"/>
              </a:spcAft>
              <a:buClr>
                <a:srgbClr val="000000"/>
              </a:buClr>
              <a:buFont typeface="Arial" charset="0"/>
              <a:buChar char="•"/>
              <a:defRPr sz="2000" kern="1200" baseline="0">
                <a:solidFill>
                  <a:srgbClr val="000000"/>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LucidaGrande" charset="0"/>
              <a:buChar char="▶"/>
              <a:defRPr sz="2000" kern="1200" baseline="0">
                <a:solidFill>
                  <a:srgbClr val="000000"/>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000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chemeClr val="tx1">
                    <a:lumMod val="60000"/>
                    <a:lumOff val="40000"/>
                  </a:schemeClr>
                </a:solidFill>
              </a:rPr>
              <a:t>{‘cherry’, ‘apple’, ‘banana’}</a:t>
            </a:r>
          </a:p>
        </p:txBody>
      </p:sp>
    </p:spTree>
    <p:extLst>
      <p:ext uri="{BB962C8B-B14F-4D97-AF65-F5344CB8AC3E}">
        <p14:creationId xmlns:p14="http://schemas.microsoft.com/office/powerpoint/2010/main" val="3418619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6.4: The basics of Creating Sets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7" y="1284828"/>
            <a:ext cx="10063854" cy="2530550"/>
          </a:xfrm>
        </p:spPr>
        <p:txBody>
          <a:bodyPr>
            <a:normAutofit fontScale="92500" lnSpcReduction="10000"/>
          </a:bodyPr>
          <a:lstStyle/>
          <a:p>
            <a:r>
              <a:rPr lang="en-US" dirty="0"/>
              <a:t>Set is collection of data items that are unordered, unchangeable, and unique</a:t>
            </a:r>
          </a:p>
          <a:p>
            <a:pPr lvl="1"/>
            <a:r>
              <a:rPr lang="en-US" dirty="0">
                <a:highlight>
                  <a:srgbClr val="00FFFF"/>
                </a:highlight>
              </a:rPr>
              <a:t>But you can remove and add items</a:t>
            </a:r>
          </a:p>
          <a:p>
            <a:r>
              <a:rPr lang="en-US" dirty="0"/>
              <a:t>Create two ways:</a:t>
            </a:r>
          </a:p>
          <a:p>
            <a:pPr lvl="1"/>
            <a:r>
              <a:rPr lang="en-US" dirty="0">
                <a:solidFill>
                  <a:srgbClr val="004A78"/>
                </a:solidFill>
                <a:latin typeface="Courier New" panose="02070309020205020404" pitchFamily="49" charset="0"/>
                <a:cs typeface="Courier New" panose="02070309020205020404" pitchFamily="49" charset="0"/>
              </a:rPr>
              <a:t>set()</a:t>
            </a:r>
            <a:r>
              <a:rPr lang="en-US" dirty="0">
                <a:solidFill>
                  <a:srgbClr val="004A78"/>
                </a:solidFill>
                <a:latin typeface="Arial" panose="020B0604020202020204" pitchFamily="34" charset="0"/>
                <a:cs typeface="Arial" panose="020B0604020202020204" pitchFamily="34" charset="0"/>
              </a:rPr>
              <a:t> function</a:t>
            </a:r>
          </a:p>
          <a:p>
            <a:pPr lvl="2"/>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a = set([1,2,3])</a:t>
            </a:r>
          </a:p>
          <a:p>
            <a:pPr lvl="1"/>
            <a:r>
              <a:rPr lang="en-US" dirty="0">
                <a:solidFill>
                  <a:srgbClr val="004A78"/>
                </a:solidFill>
                <a:latin typeface="Arial" panose="020B0604020202020204" pitchFamily="34" charset="0"/>
                <a:cs typeface="Arial" panose="020B0604020202020204" pitchFamily="34" charset="0"/>
              </a:rPr>
              <a:t>Curly bracket notation</a:t>
            </a:r>
          </a:p>
          <a:p>
            <a:pPr lvl="2"/>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c = {'a', 'b', 'c'}</a:t>
            </a:r>
          </a:p>
        </p:txBody>
      </p:sp>
      <p:pic>
        <p:nvPicPr>
          <p:cNvPr id="4" name="Picture 3">
            <a:extLst>
              <a:ext uri="{FF2B5EF4-FFF2-40B4-BE49-F238E27FC236}">
                <a16:creationId xmlns:a16="http://schemas.microsoft.com/office/drawing/2014/main" id="{680CEA36-AFD0-4697-B42A-727822ED674A}"/>
              </a:ext>
            </a:extLst>
          </p:cNvPr>
          <p:cNvPicPr>
            <a:picLocks noChangeAspect="1"/>
          </p:cNvPicPr>
          <p:nvPr/>
        </p:nvPicPr>
        <p:blipFill>
          <a:blip r:embed="rId2"/>
          <a:stretch>
            <a:fillRect/>
          </a:stretch>
        </p:blipFill>
        <p:spPr>
          <a:xfrm>
            <a:off x="1080173" y="3815377"/>
            <a:ext cx="9916023" cy="1925782"/>
          </a:xfrm>
          <a:prstGeom prst="rect">
            <a:avLst/>
          </a:prstGeom>
        </p:spPr>
      </p:pic>
      <p:sp>
        <p:nvSpPr>
          <p:cNvPr id="5" name="Text Placeholder 2">
            <a:extLst>
              <a:ext uri="{FF2B5EF4-FFF2-40B4-BE49-F238E27FC236}">
                <a16:creationId xmlns:a16="http://schemas.microsoft.com/office/drawing/2014/main" id="{1ED1ACCF-3B1D-4742-A45D-C185033C8868}"/>
              </a:ext>
            </a:extLst>
          </p:cNvPr>
          <p:cNvSpPr txBox="1">
            <a:spLocks/>
          </p:cNvSpPr>
          <p:nvPr/>
        </p:nvSpPr>
        <p:spPr bwMode="auto">
          <a:xfrm>
            <a:off x="2557305" y="5741159"/>
            <a:ext cx="3480880" cy="36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291600" indent="-291600" algn="l" rtl="0" eaLnBrk="1" fontAlgn="base" hangingPunct="1">
              <a:lnSpc>
                <a:spcPct val="90000"/>
              </a:lnSpc>
              <a:spcBef>
                <a:spcPts val="1000"/>
              </a:spcBef>
              <a:spcAft>
                <a:spcPct val="0"/>
              </a:spcAft>
              <a:buClr>
                <a:srgbClr val="004A78"/>
              </a:buClr>
              <a:buFont typeface="Arial" charset="0"/>
              <a:buChar char="•"/>
              <a:defRPr sz="2400" kern="1200" baseline="0">
                <a:solidFill>
                  <a:srgbClr val="000000"/>
                </a:solidFill>
                <a:latin typeface="Arial" charset="0"/>
                <a:ea typeface="Arial" charset="0"/>
                <a:cs typeface="Arial" charset="0"/>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kern="1200" baseline="0">
                <a:solidFill>
                  <a:srgbClr val="000000"/>
                </a:solidFill>
                <a:latin typeface="Arial" charset="0"/>
                <a:ea typeface="Arial" charset="0"/>
                <a:cs typeface="Arial" charset="0"/>
              </a:defRPr>
            </a:lvl2pPr>
            <a:lvl3pPr marL="1143000" indent="-228600" algn="l" rtl="0" eaLnBrk="1" fontAlgn="base" hangingPunct="1">
              <a:lnSpc>
                <a:spcPct val="90000"/>
              </a:lnSpc>
              <a:spcBef>
                <a:spcPts val="1000"/>
              </a:spcBef>
              <a:spcAft>
                <a:spcPct val="0"/>
              </a:spcAft>
              <a:buClr>
                <a:srgbClr val="000000"/>
              </a:buClr>
              <a:buFont typeface="Arial" charset="0"/>
              <a:buChar char="•"/>
              <a:defRPr sz="2000" kern="1200" baseline="0">
                <a:solidFill>
                  <a:srgbClr val="000000"/>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LucidaGrande" charset="0"/>
              <a:buChar char="▶"/>
              <a:defRPr sz="2000" kern="1200" baseline="0">
                <a:solidFill>
                  <a:srgbClr val="000000"/>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000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chemeClr val="tx1">
                    <a:lumMod val="60000"/>
                    <a:lumOff val="40000"/>
                  </a:schemeClr>
                </a:solidFill>
              </a:rPr>
              <a:t>{‘cherry’, ‘apple’, ‘banana’}</a:t>
            </a:r>
          </a:p>
        </p:txBody>
      </p:sp>
    </p:spTree>
    <p:extLst>
      <p:ext uri="{BB962C8B-B14F-4D97-AF65-F5344CB8AC3E}">
        <p14:creationId xmlns:p14="http://schemas.microsoft.com/office/powerpoint/2010/main" val="4250008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6.4.2: Adding Data to a Set</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650673"/>
          </a:xfrm>
        </p:spPr>
        <p:txBody>
          <a:bodyPr/>
          <a:lstStyle/>
          <a:p>
            <a:r>
              <a:rPr lang="en-US" dirty="0" err="1">
                <a:highlight>
                  <a:srgbClr val="FFFF00"/>
                </a:highlight>
                <a:latin typeface="Courier New" panose="02070309020205020404" pitchFamily="49" charset="0"/>
                <a:cs typeface="Courier New" panose="02070309020205020404" pitchFamily="49" charset="0"/>
              </a:rPr>
              <a:t>set.add</a:t>
            </a:r>
            <a:r>
              <a:rPr lang="en-US" dirty="0">
                <a:highlight>
                  <a:srgbClr val="FFFF00"/>
                </a:highlight>
                <a:latin typeface="Courier New" panose="02070309020205020404" pitchFamily="49" charset="0"/>
                <a:cs typeface="Courier New" panose="02070309020205020404" pitchFamily="49" charset="0"/>
              </a:rPr>
              <a:t>()</a:t>
            </a:r>
          </a:p>
          <a:p>
            <a:pPr lvl="1"/>
            <a:r>
              <a:rPr lang="en-US" dirty="0">
                <a:solidFill>
                  <a:srgbClr val="004A78"/>
                </a:solidFill>
                <a:highlight>
                  <a:srgbClr val="FFFF00"/>
                </a:highlight>
                <a:latin typeface="Arial" panose="020B0604020202020204" pitchFamily="34" charset="0"/>
                <a:cs typeface="Arial" panose="020B0604020202020204" pitchFamily="34" charset="0"/>
              </a:rPr>
              <a:t>Adds data to set.</a:t>
            </a:r>
          </a:p>
          <a:p>
            <a:pPr lvl="1"/>
            <a:r>
              <a:rPr lang="en-US" dirty="0">
                <a:solidFill>
                  <a:srgbClr val="004A78"/>
                </a:solidFill>
                <a:highlight>
                  <a:srgbClr val="FFFF00"/>
                </a:highlight>
                <a:latin typeface="Arial" panose="020B0604020202020204" pitchFamily="34" charset="0"/>
                <a:cs typeface="Arial" panose="020B0604020202020204" pitchFamily="34" charset="0"/>
              </a:rPr>
              <a:t>Example: </a:t>
            </a:r>
            <a:r>
              <a:rPr lang="en-US" dirty="0">
                <a:solidFill>
                  <a:srgbClr val="004A78"/>
                </a:solidFill>
                <a:highlight>
                  <a:srgbClr val="FFFF00"/>
                </a:highlight>
                <a:latin typeface="Courier New" panose="02070309020205020404" pitchFamily="49" charset="0"/>
                <a:cs typeface="Courier New" panose="02070309020205020404" pitchFamily="49" charset="0"/>
              </a:rPr>
              <a:t>set_a.add(4)</a:t>
            </a:r>
          </a:p>
          <a:p>
            <a:pPr lvl="1"/>
            <a:r>
              <a:rPr lang="en-US" dirty="0">
                <a:solidFill>
                  <a:srgbClr val="004A78"/>
                </a:solidFill>
                <a:highlight>
                  <a:srgbClr val="FFFF00"/>
                </a:highlight>
                <a:latin typeface="Arial" panose="020B0604020202020204" pitchFamily="34" charset="0"/>
                <a:cs typeface="Arial" panose="020B0604020202020204" pitchFamily="34" charset="0"/>
              </a:rPr>
              <a:t>If adding duplicate value, set will not change.</a:t>
            </a:r>
          </a:p>
          <a:p>
            <a:r>
              <a:rPr lang="en-US" dirty="0" err="1">
                <a:latin typeface="Courier New" panose="02070309020205020404" pitchFamily="49" charset="0"/>
                <a:cs typeface="Courier New" panose="02070309020205020404" pitchFamily="49" charset="0"/>
              </a:rPr>
              <a:t>set.update</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Adds data to set using </a:t>
            </a:r>
            <a:r>
              <a:rPr lang="en-US" dirty="0" err="1">
                <a:solidFill>
                  <a:srgbClr val="004A78"/>
                </a:solidFill>
                <a:latin typeface="Arial" panose="020B0604020202020204" pitchFamily="34" charset="0"/>
                <a:cs typeface="Arial" panose="020B0604020202020204" pitchFamily="34" charset="0"/>
              </a:rPr>
              <a:t>iterables</a:t>
            </a:r>
            <a:r>
              <a:rPr lang="en-US" dirty="0">
                <a:solidFill>
                  <a:srgbClr val="004A78"/>
                </a:solidFill>
                <a:latin typeface="Arial" panose="020B0604020202020204" pitchFamily="34" charset="0"/>
                <a:cs typeface="Arial" panose="020B0604020202020204" pitchFamily="34" charset="0"/>
              </a:rPr>
              <a:t>.</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set_a.update([3,4,5,6])</a:t>
            </a:r>
            <a:endParaRPr lang="en-US" dirty="0">
              <a:solidFill>
                <a:srgbClr val="004A78"/>
              </a:solidFill>
            </a:endParaRPr>
          </a:p>
        </p:txBody>
      </p:sp>
      <p:pic>
        <p:nvPicPr>
          <p:cNvPr id="5" name="Picture 4">
            <a:extLst>
              <a:ext uri="{FF2B5EF4-FFF2-40B4-BE49-F238E27FC236}">
                <a16:creationId xmlns:a16="http://schemas.microsoft.com/office/drawing/2014/main" id="{B06ECDB2-54B9-41FF-90F2-9E0C7FB45608}"/>
              </a:ext>
            </a:extLst>
          </p:cNvPr>
          <p:cNvPicPr>
            <a:picLocks noChangeAspect="1"/>
          </p:cNvPicPr>
          <p:nvPr/>
        </p:nvPicPr>
        <p:blipFill>
          <a:blip r:embed="rId2"/>
          <a:stretch>
            <a:fillRect/>
          </a:stretch>
        </p:blipFill>
        <p:spPr>
          <a:xfrm>
            <a:off x="7292603" y="1569027"/>
            <a:ext cx="4518308" cy="1602190"/>
          </a:xfrm>
          <a:prstGeom prst="rect">
            <a:avLst/>
          </a:prstGeom>
        </p:spPr>
      </p:pic>
      <p:sp>
        <p:nvSpPr>
          <p:cNvPr id="6" name="Text Placeholder 2">
            <a:extLst>
              <a:ext uri="{FF2B5EF4-FFF2-40B4-BE49-F238E27FC236}">
                <a16:creationId xmlns:a16="http://schemas.microsoft.com/office/drawing/2014/main" id="{554FC454-6E0E-432F-8209-18C7F93B92E0}"/>
              </a:ext>
            </a:extLst>
          </p:cNvPr>
          <p:cNvSpPr txBox="1">
            <a:spLocks/>
          </p:cNvSpPr>
          <p:nvPr/>
        </p:nvSpPr>
        <p:spPr bwMode="auto">
          <a:xfrm>
            <a:off x="7811317" y="3518397"/>
            <a:ext cx="3480880" cy="36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fontScale="85000" lnSpcReduction="10000"/>
          </a:bodyPr>
          <a:lstStyle>
            <a:lvl1pPr marL="291600" indent="-291600" algn="l" rtl="0" eaLnBrk="1" fontAlgn="base" hangingPunct="1">
              <a:lnSpc>
                <a:spcPct val="90000"/>
              </a:lnSpc>
              <a:spcBef>
                <a:spcPts val="1000"/>
              </a:spcBef>
              <a:spcAft>
                <a:spcPct val="0"/>
              </a:spcAft>
              <a:buClr>
                <a:srgbClr val="004A78"/>
              </a:buClr>
              <a:buFont typeface="Arial" charset="0"/>
              <a:buChar char="•"/>
              <a:defRPr sz="2400" kern="1200" baseline="0">
                <a:solidFill>
                  <a:srgbClr val="000000"/>
                </a:solidFill>
                <a:latin typeface="Arial" charset="0"/>
                <a:ea typeface="Arial" charset="0"/>
                <a:cs typeface="Arial" charset="0"/>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kern="1200" baseline="0">
                <a:solidFill>
                  <a:srgbClr val="000000"/>
                </a:solidFill>
                <a:latin typeface="Arial" charset="0"/>
                <a:ea typeface="Arial" charset="0"/>
                <a:cs typeface="Arial" charset="0"/>
              </a:defRPr>
            </a:lvl2pPr>
            <a:lvl3pPr marL="1143000" indent="-228600" algn="l" rtl="0" eaLnBrk="1" fontAlgn="base" hangingPunct="1">
              <a:lnSpc>
                <a:spcPct val="90000"/>
              </a:lnSpc>
              <a:spcBef>
                <a:spcPts val="1000"/>
              </a:spcBef>
              <a:spcAft>
                <a:spcPct val="0"/>
              </a:spcAft>
              <a:buClr>
                <a:srgbClr val="000000"/>
              </a:buClr>
              <a:buFont typeface="Arial" charset="0"/>
              <a:buChar char="•"/>
              <a:defRPr sz="2000" kern="1200" baseline="0">
                <a:solidFill>
                  <a:srgbClr val="000000"/>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LucidaGrande" charset="0"/>
              <a:buChar char="▶"/>
              <a:defRPr sz="2000" kern="1200" baseline="0">
                <a:solidFill>
                  <a:srgbClr val="000000"/>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000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chemeClr val="tx1">
                    <a:lumMod val="60000"/>
                    <a:lumOff val="40000"/>
                  </a:schemeClr>
                </a:solidFill>
              </a:rPr>
              <a:t>{‘cherry’, ‘orange’, ‘apple’, ‘banana’}</a:t>
            </a:r>
          </a:p>
        </p:txBody>
      </p:sp>
    </p:spTree>
    <p:extLst>
      <p:ext uri="{BB962C8B-B14F-4D97-AF65-F5344CB8AC3E}">
        <p14:creationId xmlns:p14="http://schemas.microsoft.com/office/powerpoint/2010/main" val="27422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6.4.3: Reading Data from a Set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424545"/>
          </a:xfrm>
        </p:spPr>
        <p:txBody>
          <a:bodyPr>
            <a:normAutofit/>
          </a:bodyPr>
          <a:lstStyle/>
          <a:p>
            <a:r>
              <a:rPr lang="en-US" dirty="0"/>
              <a:t>Sets do not support indices.</a:t>
            </a:r>
          </a:p>
          <a:p>
            <a:r>
              <a:rPr lang="en-US" dirty="0"/>
              <a:t>Iterate through set using </a:t>
            </a:r>
            <a:r>
              <a:rPr lang="en-US" dirty="0">
                <a:latin typeface="Courier New" panose="02070309020205020404" pitchFamily="49" charset="0"/>
                <a:cs typeface="Courier New" panose="02070309020205020404" pitchFamily="49" charset="0"/>
              </a:rPr>
              <a:t>for</a:t>
            </a:r>
            <a:r>
              <a:rPr lang="en-US" dirty="0"/>
              <a:t> loop.</a:t>
            </a:r>
          </a:p>
          <a:p>
            <a:pPr lvl="1"/>
            <a:r>
              <a:rPr lang="en-US" dirty="0">
                <a:solidFill>
                  <a:srgbClr val="004A78"/>
                </a:solidFill>
                <a:latin typeface="Arial" panose="020B0604020202020204" pitchFamily="34" charset="0"/>
                <a:cs typeface="Arial" panose="020B0604020202020204" pitchFamily="34" charset="0"/>
              </a:rPr>
              <a:t>Example shown in Snippet 6.87.</a:t>
            </a:r>
          </a:p>
          <a:p>
            <a:r>
              <a:rPr lang="en-US" dirty="0" err="1">
                <a:latin typeface="Courier New" panose="02070309020205020404" pitchFamily="49" charset="0"/>
                <a:cs typeface="Courier New" panose="02070309020205020404" pitchFamily="49" charset="0"/>
              </a:rPr>
              <a:t>set.pop</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Removes and returns item from beginning of set.</a:t>
            </a:r>
          </a:p>
        </p:txBody>
      </p:sp>
    </p:spTree>
    <p:extLst>
      <p:ext uri="{BB962C8B-B14F-4D97-AF65-F5344CB8AC3E}">
        <p14:creationId xmlns:p14="http://schemas.microsoft.com/office/powerpoint/2010/main" val="366453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6.4.3: Reading Data from a Set </a:t>
            </a:r>
            <a:r>
              <a:rPr lang="en-US" sz="2400" b="0" dirty="0"/>
              <a:t>(2 of 2)</a:t>
            </a:r>
          </a:p>
        </p:txBody>
      </p:sp>
      <p:pic>
        <p:nvPicPr>
          <p:cNvPr id="25" name="Picture Placeholder 24" descr="Line 1. a, =, left brace, 1, comma, 2, comma, 3, comma, 4, right brace.&#10;&#10;Line 2. Blank.&#10;&#10;Line 3. for, n u m, in, a, colon.&#10;&#10;Line 4. Indented once. print, left parenthesis, n u m, right parenthesis.">
            <a:extLst>
              <a:ext uri="{FF2B5EF4-FFF2-40B4-BE49-F238E27FC236}">
                <a16:creationId xmlns:a16="http://schemas.microsoft.com/office/drawing/2014/main" id="{5C89304A-5EA3-4D1D-8141-049051318F8A}"/>
              </a:ext>
            </a:extLst>
          </p:cNvPr>
          <p:cNvPicPr>
            <a:picLocks noGrp="1" noChangeAspect="1"/>
          </p:cNvPicPr>
          <p:nvPr>
            <p:ph type="pic" sz="quarter" idx="10"/>
          </p:nvPr>
        </p:nvPicPr>
        <p:blipFill>
          <a:blip r:embed="rId2"/>
          <a:srcRect l="29263" r="29263"/>
          <a:stretch>
            <a:fillRect/>
          </a:stretch>
        </p:blipFill>
        <p:spPr>
          <a:xfrm>
            <a:off x="4377172" y="1757326"/>
            <a:ext cx="3132662" cy="2060033"/>
          </a:xfrm>
        </p:spPr>
      </p:pic>
      <p:sp>
        <p:nvSpPr>
          <p:cNvPr id="11" name="Text Placeholder 10">
            <a:extLst>
              <a:ext uri="{FF2B5EF4-FFF2-40B4-BE49-F238E27FC236}">
                <a16:creationId xmlns:a16="http://schemas.microsoft.com/office/drawing/2014/main" id="{06CD781B-2CBD-43CC-A0DC-5D1BAB0087E6}"/>
              </a:ext>
            </a:extLst>
          </p:cNvPr>
          <p:cNvSpPr>
            <a:spLocks noGrp="1"/>
          </p:cNvSpPr>
          <p:nvPr>
            <p:ph type="body" sz="quarter" idx="11"/>
          </p:nvPr>
        </p:nvSpPr>
        <p:spPr>
          <a:xfrm>
            <a:off x="2348346" y="4613564"/>
            <a:ext cx="6806046" cy="342900"/>
          </a:xfrm>
        </p:spPr>
        <p:txBody>
          <a:bodyPr/>
          <a:lstStyle/>
          <a:p>
            <a:pPr algn="ctr"/>
            <a:r>
              <a:rPr lang="en-US" i="1" dirty="0">
                <a:solidFill>
                  <a:srgbClr val="004A78"/>
                </a:solidFill>
              </a:rPr>
              <a:t>Snippet 6.87</a:t>
            </a:r>
            <a:endParaRPr lang="en-US" dirty="0">
              <a:solidFill>
                <a:srgbClr val="004A78"/>
              </a:solidFill>
            </a:endParaRPr>
          </a:p>
          <a:p>
            <a:pPr algn="ctr"/>
            <a:endParaRPr lang="en-IN" dirty="0"/>
          </a:p>
        </p:txBody>
      </p:sp>
    </p:spTree>
    <p:extLst>
      <p:ext uri="{BB962C8B-B14F-4D97-AF65-F5344CB8AC3E}">
        <p14:creationId xmlns:p14="http://schemas.microsoft.com/office/powerpoint/2010/main" val="1505797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6.4.4: Removing Data from a Set</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4076700"/>
          </a:xfrm>
        </p:spPr>
        <p:txBody>
          <a:bodyPr/>
          <a:lstStyle/>
          <a:p>
            <a:r>
              <a:rPr lang="en-US" dirty="0" err="1">
                <a:latin typeface="Courier New" panose="02070309020205020404" pitchFamily="49" charset="0"/>
                <a:cs typeface="Courier New" panose="02070309020205020404" pitchFamily="49" charset="0"/>
              </a:rPr>
              <a:t>set.pop</a:t>
            </a:r>
            <a:r>
              <a:rPr lang="en-US" dirty="0">
                <a:latin typeface="Courier New" panose="02070309020205020404" pitchFamily="49" charset="0"/>
                <a:cs typeface="Courier New" panose="02070309020205020404" pitchFamily="49" charset="0"/>
              </a:rPr>
              <a:t>()</a:t>
            </a:r>
          </a:p>
          <a:p>
            <a:r>
              <a:rPr lang="en-US" dirty="0" err="1">
                <a:highlight>
                  <a:srgbClr val="FFFF00"/>
                </a:highlight>
                <a:latin typeface="Courier New" panose="02070309020205020404" pitchFamily="49" charset="0"/>
                <a:cs typeface="Courier New" panose="02070309020205020404" pitchFamily="49" charset="0"/>
              </a:rPr>
              <a:t>set.remove</a:t>
            </a:r>
            <a:r>
              <a:rPr lang="en-US" dirty="0">
                <a:highlight>
                  <a:srgbClr val="FFFF00"/>
                </a:highlight>
                <a:latin typeface="Courier New" panose="02070309020205020404" pitchFamily="49" charset="0"/>
                <a:cs typeface="Courier New" panose="02070309020205020404" pitchFamily="49" charset="0"/>
              </a:rPr>
              <a:t>(value)</a:t>
            </a:r>
          </a:p>
          <a:p>
            <a:pPr lvl="1"/>
            <a:r>
              <a:rPr lang="en-US" dirty="0">
                <a:solidFill>
                  <a:srgbClr val="004A78"/>
                </a:solidFill>
                <a:highlight>
                  <a:srgbClr val="FFFF00"/>
                </a:highlight>
                <a:latin typeface="Arial" panose="020B0604020202020204" pitchFamily="34" charset="0"/>
                <a:cs typeface="Arial" panose="020B0604020202020204" pitchFamily="34" charset="0"/>
              </a:rPr>
              <a:t>Removes passed value without returning it.</a:t>
            </a:r>
          </a:p>
          <a:p>
            <a:pPr lvl="1"/>
            <a:r>
              <a:rPr lang="en-US" dirty="0">
                <a:solidFill>
                  <a:srgbClr val="004A78"/>
                </a:solidFill>
                <a:latin typeface="Arial" panose="020B0604020202020204" pitchFamily="34" charset="0"/>
                <a:cs typeface="Arial" panose="020B0604020202020204" pitchFamily="34" charset="0"/>
              </a:rPr>
              <a:t>If value doesn’t exist, </a:t>
            </a:r>
            <a:r>
              <a:rPr lang="en-US" dirty="0" err="1">
                <a:solidFill>
                  <a:srgbClr val="004A78"/>
                </a:solidFill>
                <a:latin typeface="Courier New" panose="02070309020205020404" pitchFamily="49" charset="0"/>
                <a:cs typeface="Courier New" panose="02070309020205020404" pitchFamily="49" charset="0"/>
              </a:rPr>
              <a:t>KeyError</a:t>
            </a:r>
            <a:r>
              <a:rPr lang="en-US" dirty="0">
                <a:solidFill>
                  <a:srgbClr val="004A78"/>
                </a:solidFill>
                <a:latin typeface="Arial" panose="020B0604020202020204" pitchFamily="34" charset="0"/>
                <a:cs typeface="Arial" panose="020B0604020202020204" pitchFamily="34" charset="0"/>
              </a:rPr>
              <a:t> raised.</a:t>
            </a:r>
          </a:p>
          <a:p>
            <a:r>
              <a:rPr lang="en-US" dirty="0" err="1">
                <a:latin typeface="Courier New" panose="02070309020205020404" pitchFamily="49" charset="0"/>
                <a:cs typeface="Courier New" panose="02070309020205020404" pitchFamily="49" charset="0"/>
              </a:rPr>
              <a:t>set.discard</a:t>
            </a:r>
            <a:r>
              <a:rPr lang="en-US" dirty="0">
                <a:latin typeface="Courier New" panose="02070309020205020404" pitchFamily="49" charset="0"/>
                <a:cs typeface="Courier New" panose="02070309020205020404" pitchFamily="49" charset="0"/>
              </a:rPr>
              <a:t>(value)</a:t>
            </a:r>
          </a:p>
          <a:p>
            <a:pPr lvl="1"/>
            <a:r>
              <a:rPr lang="en-US" dirty="0">
                <a:solidFill>
                  <a:srgbClr val="004A78"/>
                </a:solidFill>
                <a:latin typeface="Arial" panose="020B0604020202020204" pitchFamily="34" charset="0"/>
                <a:cs typeface="Arial" panose="020B0604020202020204" pitchFamily="34" charset="0"/>
              </a:rPr>
              <a:t>Removes passed value without returning it.</a:t>
            </a:r>
          </a:p>
          <a:p>
            <a:pPr lvl="1"/>
            <a:r>
              <a:rPr lang="en-US" dirty="0">
                <a:solidFill>
                  <a:srgbClr val="004A78"/>
                </a:solidFill>
                <a:latin typeface="Arial" panose="020B0604020202020204" pitchFamily="34" charset="0"/>
                <a:cs typeface="Arial" panose="020B0604020202020204" pitchFamily="34" charset="0"/>
              </a:rPr>
              <a:t>If value doesn’t exist, no error raised.</a:t>
            </a:r>
          </a:p>
          <a:p>
            <a:r>
              <a:rPr lang="en-US" dirty="0" err="1">
                <a:latin typeface="Courier New" panose="02070309020205020404" pitchFamily="49" charset="0"/>
                <a:cs typeface="Courier New" panose="02070309020205020404" pitchFamily="49" charset="0"/>
              </a:rPr>
              <a:t>set.clear</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Removes all data from set.</a:t>
            </a:r>
          </a:p>
        </p:txBody>
      </p:sp>
      <p:pic>
        <p:nvPicPr>
          <p:cNvPr id="5" name="Picture 4">
            <a:extLst>
              <a:ext uri="{FF2B5EF4-FFF2-40B4-BE49-F238E27FC236}">
                <a16:creationId xmlns:a16="http://schemas.microsoft.com/office/drawing/2014/main" id="{05589EB8-83EA-4FF9-BBBD-665F4E3AD08D}"/>
              </a:ext>
            </a:extLst>
          </p:cNvPr>
          <p:cNvPicPr>
            <a:picLocks noChangeAspect="1"/>
          </p:cNvPicPr>
          <p:nvPr/>
        </p:nvPicPr>
        <p:blipFill>
          <a:blip r:embed="rId2"/>
          <a:stretch>
            <a:fillRect/>
          </a:stretch>
        </p:blipFill>
        <p:spPr>
          <a:xfrm>
            <a:off x="7185194" y="1823783"/>
            <a:ext cx="4510861" cy="1605217"/>
          </a:xfrm>
          <a:prstGeom prst="rect">
            <a:avLst/>
          </a:prstGeom>
        </p:spPr>
      </p:pic>
      <p:sp>
        <p:nvSpPr>
          <p:cNvPr id="6" name="Text Placeholder 2">
            <a:extLst>
              <a:ext uri="{FF2B5EF4-FFF2-40B4-BE49-F238E27FC236}">
                <a16:creationId xmlns:a16="http://schemas.microsoft.com/office/drawing/2014/main" id="{528C51D0-C59F-4DFD-A7A0-8E90B4AB54B1}"/>
              </a:ext>
            </a:extLst>
          </p:cNvPr>
          <p:cNvSpPr txBox="1">
            <a:spLocks/>
          </p:cNvSpPr>
          <p:nvPr/>
        </p:nvSpPr>
        <p:spPr bwMode="auto">
          <a:xfrm>
            <a:off x="8094707" y="3767631"/>
            <a:ext cx="2323616" cy="36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291600" indent="-291600" algn="l" rtl="0" eaLnBrk="1" fontAlgn="base" hangingPunct="1">
              <a:lnSpc>
                <a:spcPct val="90000"/>
              </a:lnSpc>
              <a:spcBef>
                <a:spcPts val="1000"/>
              </a:spcBef>
              <a:spcAft>
                <a:spcPct val="0"/>
              </a:spcAft>
              <a:buClr>
                <a:srgbClr val="004A78"/>
              </a:buClr>
              <a:buFont typeface="Arial" charset="0"/>
              <a:buChar char="•"/>
              <a:defRPr sz="2400" kern="1200" baseline="0">
                <a:solidFill>
                  <a:srgbClr val="000000"/>
                </a:solidFill>
                <a:latin typeface="Arial" charset="0"/>
                <a:ea typeface="Arial" charset="0"/>
                <a:cs typeface="Arial" charset="0"/>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kern="1200" baseline="0">
                <a:solidFill>
                  <a:srgbClr val="000000"/>
                </a:solidFill>
                <a:latin typeface="Arial" charset="0"/>
                <a:ea typeface="Arial" charset="0"/>
                <a:cs typeface="Arial" charset="0"/>
              </a:defRPr>
            </a:lvl2pPr>
            <a:lvl3pPr marL="1143000" indent="-228600" algn="l" rtl="0" eaLnBrk="1" fontAlgn="base" hangingPunct="1">
              <a:lnSpc>
                <a:spcPct val="90000"/>
              </a:lnSpc>
              <a:spcBef>
                <a:spcPts val="1000"/>
              </a:spcBef>
              <a:spcAft>
                <a:spcPct val="0"/>
              </a:spcAft>
              <a:buClr>
                <a:srgbClr val="000000"/>
              </a:buClr>
              <a:buFont typeface="Arial" charset="0"/>
              <a:buChar char="•"/>
              <a:defRPr sz="2000" kern="1200" baseline="0">
                <a:solidFill>
                  <a:srgbClr val="000000"/>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LucidaGrande" charset="0"/>
              <a:buChar char="▶"/>
              <a:defRPr sz="2000" kern="1200" baseline="0">
                <a:solidFill>
                  <a:srgbClr val="000000"/>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000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chemeClr val="tx1">
                    <a:lumMod val="60000"/>
                    <a:lumOff val="40000"/>
                  </a:schemeClr>
                </a:solidFill>
              </a:rPr>
              <a:t>{‘cherry’, ‘apple’}</a:t>
            </a:r>
          </a:p>
        </p:txBody>
      </p:sp>
    </p:spTree>
    <p:extLst>
      <p:ext uri="{BB962C8B-B14F-4D97-AF65-F5344CB8AC3E}">
        <p14:creationId xmlns:p14="http://schemas.microsoft.com/office/powerpoint/2010/main" val="75570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6.5.1: Union</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567545"/>
          </a:xfrm>
        </p:spPr>
        <p:txBody>
          <a:bodyPr/>
          <a:lstStyle/>
          <a:p>
            <a:r>
              <a:rPr lang="en-US" dirty="0">
                <a:latin typeface="Arial" panose="020B0604020202020204" pitchFamily="34" charset="0"/>
                <a:cs typeface="Arial" panose="020B0604020202020204" pitchFamily="34" charset="0"/>
              </a:rPr>
              <a:t>Union of two sets is set of all elements in both sets.</a:t>
            </a:r>
          </a:p>
          <a:p>
            <a:r>
              <a:rPr lang="en-US" dirty="0">
                <a:latin typeface="Arial" panose="020B0604020202020204" pitchFamily="34" charset="0"/>
                <a:cs typeface="Arial" panose="020B0604020202020204" pitchFamily="34" charset="0"/>
              </a:rPr>
              <a:t>Will always exclude any duplicates</a:t>
            </a:r>
          </a:p>
          <a:p>
            <a:r>
              <a:rPr lang="en-US" dirty="0">
                <a:highlight>
                  <a:srgbClr val="FFFF00"/>
                </a:highlight>
                <a:latin typeface="Arial" panose="020B0604020202020204" pitchFamily="34" charset="0"/>
                <a:cs typeface="Arial" panose="020B0604020202020204" pitchFamily="34" charset="0"/>
              </a:rPr>
              <a:t>Use </a:t>
            </a:r>
            <a:r>
              <a:rPr lang="en-US" dirty="0">
                <a:highlight>
                  <a:srgbClr val="FFFF00"/>
                </a:highlight>
                <a:latin typeface="Courier New" panose="02070309020205020404" pitchFamily="49" charset="0"/>
                <a:cs typeface="Courier New" panose="02070309020205020404" pitchFamily="49" charset="0"/>
              </a:rPr>
              <a:t>union() </a:t>
            </a:r>
            <a:r>
              <a:rPr lang="en-US" dirty="0">
                <a:highlight>
                  <a:srgbClr val="FFFF00"/>
                </a:highlight>
                <a:latin typeface="Arial" panose="020B0604020202020204" pitchFamily="34" charset="0"/>
                <a:cs typeface="Arial" panose="020B0604020202020204" pitchFamily="34" charset="0"/>
              </a:rPr>
              <a:t>method.</a:t>
            </a:r>
          </a:p>
          <a:p>
            <a:pPr lvl="1"/>
            <a:r>
              <a:rPr lang="en-US" dirty="0" err="1">
                <a:solidFill>
                  <a:srgbClr val="004A78"/>
                </a:solidFill>
                <a:highlight>
                  <a:srgbClr val="FFFF00"/>
                </a:highlight>
                <a:latin typeface="Courier New" panose="02070309020205020404" pitchFamily="49" charset="0"/>
                <a:cs typeface="Courier New" panose="02070309020205020404" pitchFamily="49" charset="0"/>
              </a:rPr>
              <a:t>set_a.union</a:t>
            </a:r>
            <a:r>
              <a:rPr lang="en-US" dirty="0">
                <a:solidFill>
                  <a:srgbClr val="004A78"/>
                </a:solidFill>
                <a:highlight>
                  <a:srgbClr val="FFFF00"/>
                </a:highlight>
                <a:latin typeface="Courier New" panose="02070309020205020404" pitchFamily="49" charset="0"/>
                <a:cs typeface="Courier New" panose="02070309020205020404" pitchFamily="49" charset="0"/>
              </a:rPr>
              <a:t>(set_b) count(item)</a:t>
            </a:r>
            <a:endParaRPr lang="en-US" dirty="0">
              <a:solidFill>
                <a:srgbClr val="004A78"/>
              </a:solidFill>
              <a:highlight>
                <a:srgbClr val="FFFF00"/>
              </a:highlight>
              <a:latin typeface="Arial" panose="020B0604020202020204" pitchFamily="34" charset="0"/>
              <a:cs typeface="Arial" panose="020B0604020202020204" pitchFamily="34" charset="0"/>
            </a:endParaRPr>
          </a:p>
          <a:p>
            <a:r>
              <a:rPr lang="en-US" dirty="0">
                <a:highlight>
                  <a:srgbClr val="FFFF00"/>
                </a:highlight>
                <a:latin typeface="Arial" panose="020B0604020202020204" pitchFamily="34" charset="0"/>
                <a:cs typeface="Arial" panose="020B0604020202020204" pitchFamily="34" charset="0"/>
              </a:rPr>
              <a:t>Use </a:t>
            </a:r>
            <a:r>
              <a:rPr lang="en-US" dirty="0">
                <a:highlight>
                  <a:srgbClr val="FFFF00"/>
                </a:highlight>
                <a:latin typeface="Courier New" panose="02070309020205020404" pitchFamily="49" charset="0"/>
                <a:cs typeface="Courier New" panose="02070309020205020404" pitchFamily="49" charset="0"/>
              </a:rPr>
              <a:t>| </a:t>
            </a:r>
            <a:r>
              <a:rPr lang="en-US" dirty="0">
                <a:highlight>
                  <a:srgbClr val="FFFF00"/>
                </a:highlight>
                <a:latin typeface="Arial" panose="020B0604020202020204" pitchFamily="34" charset="0"/>
                <a:cs typeface="Arial" panose="020B0604020202020204" pitchFamily="34" charset="0"/>
              </a:rPr>
              <a:t>operator.</a:t>
            </a:r>
          </a:p>
          <a:p>
            <a:pPr lvl="1"/>
            <a:r>
              <a:rPr lang="en-US" dirty="0" err="1">
                <a:solidFill>
                  <a:srgbClr val="004A78"/>
                </a:solidFill>
                <a:highlight>
                  <a:srgbClr val="FFFF00"/>
                </a:highlight>
                <a:latin typeface="Courier New" panose="02070309020205020404" pitchFamily="49" charset="0"/>
                <a:cs typeface="Courier New" panose="02070309020205020404" pitchFamily="49" charset="0"/>
              </a:rPr>
              <a:t>set_a</a:t>
            </a:r>
            <a:r>
              <a:rPr lang="en-US" dirty="0">
                <a:solidFill>
                  <a:srgbClr val="004A78"/>
                </a:solidFill>
                <a:highlight>
                  <a:srgbClr val="FFFF00"/>
                </a:highlight>
                <a:latin typeface="Courier New" panose="02070309020205020404" pitchFamily="49" charset="0"/>
                <a:cs typeface="Courier New" panose="02070309020205020404" pitchFamily="49" charset="0"/>
              </a:rPr>
              <a:t> | set_b</a:t>
            </a:r>
          </a:p>
        </p:txBody>
      </p:sp>
      <p:pic>
        <p:nvPicPr>
          <p:cNvPr id="5" name="Picture 4">
            <a:extLst>
              <a:ext uri="{FF2B5EF4-FFF2-40B4-BE49-F238E27FC236}">
                <a16:creationId xmlns:a16="http://schemas.microsoft.com/office/drawing/2014/main" id="{E83DA32C-51F2-4704-9D5F-51E9104A4C69}"/>
              </a:ext>
            </a:extLst>
          </p:cNvPr>
          <p:cNvPicPr>
            <a:picLocks noChangeAspect="1"/>
          </p:cNvPicPr>
          <p:nvPr/>
        </p:nvPicPr>
        <p:blipFill>
          <a:blip r:embed="rId3"/>
          <a:stretch>
            <a:fillRect/>
          </a:stretch>
        </p:blipFill>
        <p:spPr>
          <a:xfrm>
            <a:off x="7497186" y="2123516"/>
            <a:ext cx="3338115" cy="1660543"/>
          </a:xfrm>
          <a:prstGeom prst="rect">
            <a:avLst/>
          </a:prstGeom>
        </p:spPr>
      </p:pic>
      <p:sp>
        <p:nvSpPr>
          <p:cNvPr id="6" name="Text Placeholder 2">
            <a:extLst>
              <a:ext uri="{FF2B5EF4-FFF2-40B4-BE49-F238E27FC236}">
                <a16:creationId xmlns:a16="http://schemas.microsoft.com/office/drawing/2014/main" id="{5318A43C-6B0F-4A1D-9685-498D41A77B52}"/>
              </a:ext>
            </a:extLst>
          </p:cNvPr>
          <p:cNvSpPr txBox="1">
            <a:spLocks/>
          </p:cNvSpPr>
          <p:nvPr/>
        </p:nvSpPr>
        <p:spPr bwMode="auto">
          <a:xfrm>
            <a:off x="7754239" y="3892590"/>
            <a:ext cx="2323616" cy="36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291600" indent="-291600" algn="l" rtl="0" eaLnBrk="1" fontAlgn="base" hangingPunct="1">
              <a:lnSpc>
                <a:spcPct val="90000"/>
              </a:lnSpc>
              <a:spcBef>
                <a:spcPts val="1000"/>
              </a:spcBef>
              <a:spcAft>
                <a:spcPct val="0"/>
              </a:spcAft>
              <a:buClr>
                <a:srgbClr val="004A78"/>
              </a:buClr>
              <a:buFont typeface="Arial" charset="0"/>
              <a:buChar char="•"/>
              <a:defRPr sz="2400" kern="1200" baseline="0">
                <a:solidFill>
                  <a:srgbClr val="000000"/>
                </a:solidFill>
                <a:latin typeface="Arial" charset="0"/>
                <a:ea typeface="Arial" charset="0"/>
                <a:cs typeface="Arial" charset="0"/>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kern="1200" baseline="0">
                <a:solidFill>
                  <a:srgbClr val="000000"/>
                </a:solidFill>
                <a:latin typeface="Arial" charset="0"/>
                <a:ea typeface="Arial" charset="0"/>
                <a:cs typeface="Arial" charset="0"/>
              </a:defRPr>
            </a:lvl2pPr>
            <a:lvl3pPr marL="1143000" indent="-228600" algn="l" rtl="0" eaLnBrk="1" fontAlgn="base" hangingPunct="1">
              <a:lnSpc>
                <a:spcPct val="90000"/>
              </a:lnSpc>
              <a:spcBef>
                <a:spcPts val="1000"/>
              </a:spcBef>
              <a:spcAft>
                <a:spcPct val="0"/>
              </a:spcAft>
              <a:buClr>
                <a:srgbClr val="000000"/>
              </a:buClr>
              <a:buFont typeface="Arial" charset="0"/>
              <a:buChar char="•"/>
              <a:defRPr sz="2000" kern="1200" baseline="0">
                <a:solidFill>
                  <a:srgbClr val="000000"/>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LucidaGrande" charset="0"/>
              <a:buChar char="▶"/>
              <a:defRPr sz="2000" kern="1200" baseline="0">
                <a:solidFill>
                  <a:srgbClr val="000000"/>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000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chemeClr val="tx1">
                    <a:lumMod val="60000"/>
                    <a:lumOff val="40000"/>
                  </a:schemeClr>
                </a:solidFill>
              </a:rPr>
              <a:t>{1,2,3,”b”, “c”, “a”}</a:t>
            </a:r>
          </a:p>
        </p:txBody>
      </p:sp>
    </p:spTree>
    <p:extLst>
      <p:ext uri="{BB962C8B-B14F-4D97-AF65-F5344CB8AC3E}">
        <p14:creationId xmlns:p14="http://schemas.microsoft.com/office/powerpoint/2010/main" val="364652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6.5.2: Intersection</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068782"/>
          </a:xfrm>
        </p:spPr>
        <p:txBody>
          <a:bodyPr/>
          <a:lstStyle/>
          <a:p>
            <a:r>
              <a:rPr lang="en-US" dirty="0">
                <a:latin typeface="Arial" panose="020B0604020202020204" pitchFamily="34" charset="0"/>
                <a:cs typeface="Arial" panose="020B0604020202020204" pitchFamily="34" charset="0"/>
              </a:rPr>
              <a:t>Intersection of sets is set of all elements that appear in all sets.</a:t>
            </a:r>
          </a:p>
          <a:p>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intersection() </a:t>
            </a:r>
            <a:r>
              <a:rPr lang="en-US" dirty="0">
                <a:latin typeface="Arial" panose="020B0604020202020204" pitchFamily="34" charset="0"/>
                <a:cs typeface="Arial" panose="020B0604020202020204" pitchFamily="34" charset="0"/>
              </a:rPr>
              <a:t>method.</a:t>
            </a:r>
          </a:p>
          <a:p>
            <a:pPr lvl="1"/>
            <a:r>
              <a:rPr lang="en-US" dirty="0" err="1">
                <a:solidFill>
                  <a:srgbClr val="004A78"/>
                </a:solidFill>
                <a:latin typeface="Courier New" panose="02070309020205020404" pitchFamily="49" charset="0"/>
                <a:cs typeface="Courier New" panose="02070309020205020404" pitchFamily="49" charset="0"/>
              </a:rPr>
              <a:t>set_a.intersection</a:t>
            </a:r>
            <a:r>
              <a:rPr lang="en-US" dirty="0">
                <a:solidFill>
                  <a:srgbClr val="004A78"/>
                </a:solidFill>
                <a:latin typeface="Courier New" panose="02070309020205020404" pitchFamily="49" charset="0"/>
                <a:cs typeface="Courier New" panose="02070309020205020404" pitchFamily="49" charset="0"/>
              </a:rPr>
              <a:t>(</a:t>
            </a:r>
            <a:r>
              <a:rPr lang="en-US" dirty="0" err="1">
                <a:solidFill>
                  <a:srgbClr val="004A78"/>
                </a:solidFill>
                <a:latin typeface="Courier New" panose="02070309020205020404" pitchFamily="49" charset="0"/>
                <a:cs typeface="Courier New" panose="02070309020205020404" pitchFamily="49" charset="0"/>
              </a:rPr>
              <a:t>set_b</a:t>
            </a:r>
            <a:r>
              <a:rPr lang="en-US" dirty="0">
                <a:solidFill>
                  <a:srgbClr val="004A78"/>
                </a:solidFill>
                <a:latin typeface="Courier New" panose="02070309020205020404" pitchFamily="49" charset="0"/>
                <a:cs typeface="Courier New" panose="02070309020205020404" pitchFamily="49" charset="0"/>
              </a:rPr>
              <a:t>) count(item)</a:t>
            </a:r>
            <a:endParaRPr lang="en-US" dirty="0">
              <a:solidFill>
                <a:srgbClr val="004A78"/>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&amp; </a:t>
            </a:r>
            <a:r>
              <a:rPr lang="en-US" dirty="0">
                <a:latin typeface="Arial" panose="020B0604020202020204" pitchFamily="34" charset="0"/>
                <a:cs typeface="Arial" panose="020B0604020202020204" pitchFamily="34" charset="0"/>
              </a:rPr>
              <a:t>operator.</a:t>
            </a:r>
          </a:p>
          <a:p>
            <a:pPr lvl="1"/>
            <a:r>
              <a:rPr lang="en-US" dirty="0" err="1">
                <a:solidFill>
                  <a:srgbClr val="004A78"/>
                </a:solidFill>
                <a:latin typeface="Courier New" panose="02070309020205020404" pitchFamily="49" charset="0"/>
                <a:cs typeface="Courier New" panose="02070309020205020404" pitchFamily="49" charset="0"/>
              </a:rPr>
              <a:t>set_a</a:t>
            </a:r>
            <a:r>
              <a:rPr lang="en-US" dirty="0">
                <a:solidFill>
                  <a:srgbClr val="004A78"/>
                </a:solidFill>
                <a:latin typeface="Courier New" panose="02070309020205020404" pitchFamily="49" charset="0"/>
                <a:cs typeface="Courier New" panose="02070309020205020404" pitchFamily="49" charset="0"/>
              </a:rPr>
              <a:t> &amp; </a:t>
            </a:r>
            <a:r>
              <a:rPr lang="en-US" dirty="0" err="1">
                <a:solidFill>
                  <a:srgbClr val="004A78"/>
                </a:solidFill>
                <a:latin typeface="Courier New" panose="02070309020205020404" pitchFamily="49" charset="0"/>
                <a:cs typeface="Courier New" panose="02070309020205020404" pitchFamily="49" charset="0"/>
              </a:rPr>
              <a:t>set_b</a:t>
            </a:r>
            <a:endParaRPr lang="en-US" dirty="0">
              <a:solidFill>
                <a:srgbClr val="004A78"/>
              </a:solidFill>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95E1914D-68F5-410C-B9E2-3F31512207E7}"/>
              </a:ext>
            </a:extLst>
          </p:cNvPr>
          <p:cNvPicPr>
            <a:picLocks noChangeAspect="1"/>
          </p:cNvPicPr>
          <p:nvPr/>
        </p:nvPicPr>
        <p:blipFill>
          <a:blip r:embed="rId3"/>
          <a:stretch>
            <a:fillRect/>
          </a:stretch>
        </p:blipFill>
        <p:spPr>
          <a:xfrm>
            <a:off x="6996620" y="2997892"/>
            <a:ext cx="4765582" cy="1904848"/>
          </a:xfrm>
          <a:prstGeom prst="rect">
            <a:avLst/>
          </a:prstGeom>
        </p:spPr>
      </p:pic>
      <p:sp>
        <p:nvSpPr>
          <p:cNvPr id="6" name="Text Placeholder 2">
            <a:extLst>
              <a:ext uri="{FF2B5EF4-FFF2-40B4-BE49-F238E27FC236}">
                <a16:creationId xmlns:a16="http://schemas.microsoft.com/office/drawing/2014/main" id="{BAA2057F-84DE-419E-B37B-817DE2DE3F27}"/>
              </a:ext>
            </a:extLst>
          </p:cNvPr>
          <p:cNvSpPr txBox="1">
            <a:spLocks/>
          </p:cNvSpPr>
          <p:nvPr/>
        </p:nvSpPr>
        <p:spPr bwMode="auto">
          <a:xfrm>
            <a:off x="7055795" y="5429560"/>
            <a:ext cx="2323616" cy="36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291600" indent="-291600" algn="l" rtl="0" eaLnBrk="1" fontAlgn="base" hangingPunct="1">
              <a:lnSpc>
                <a:spcPct val="90000"/>
              </a:lnSpc>
              <a:spcBef>
                <a:spcPts val="1000"/>
              </a:spcBef>
              <a:spcAft>
                <a:spcPct val="0"/>
              </a:spcAft>
              <a:buClr>
                <a:srgbClr val="004A78"/>
              </a:buClr>
              <a:buFont typeface="Arial" charset="0"/>
              <a:buChar char="•"/>
              <a:defRPr sz="2400" kern="1200" baseline="0">
                <a:solidFill>
                  <a:srgbClr val="000000"/>
                </a:solidFill>
                <a:latin typeface="Arial" charset="0"/>
                <a:ea typeface="Arial" charset="0"/>
                <a:cs typeface="Arial" charset="0"/>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kern="1200" baseline="0">
                <a:solidFill>
                  <a:srgbClr val="000000"/>
                </a:solidFill>
                <a:latin typeface="Arial" charset="0"/>
                <a:ea typeface="Arial" charset="0"/>
                <a:cs typeface="Arial" charset="0"/>
              </a:defRPr>
            </a:lvl2pPr>
            <a:lvl3pPr marL="1143000" indent="-228600" algn="l" rtl="0" eaLnBrk="1" fontAlgn="base" hangingPunct="1">
              <a:lnSpc>
                <a:spcPct val="90000"/>
              </a:lnSpc>
              <a:spcBef>
                <a:spcPts val="1000"/>
              </a:spcBef>
              <a:spcAft>
                <a:spcPct val="0"/>
              </a:spcAft>
              <a:buClr>
                <a:srgbClr val="000000"/>
              </a:buClr>
              <a:buFont typeface="Arial" charset="0"/>
              <a:buChar char="•"/>
              <a:defRPr sz="2000" kern="1200" baseline="0">
                <a:solidFill>
                  <a:srgbClr val="000000"/>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LucidaGrande" charset="0"/>
              <a:buChar char="▶"/>
              <a:defRPr sz="2000" kern="1200" baseline="0">
                <a:solidFill>
                  <a:srgbClr val="000000"/>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000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chemeClr val="tx1">
                    <a:lumMod val="60000"/>
                    <a:lumOff val="40000"/>
                  </a:schemeClr>
                </a:solidFill>
              </a:rPr>
              <a:t>{“apple”}</a:t>
            </a:r>
          </a:p>
        </p:txBody>
      </p:sp>
    </p:spTree>
    <p:extLst>
      <p:ext uri="{BB962C8B-B14F-4D97-AF65-F5344CB8AC3E}">
        <p14:creationId xmlns:p14="http://schemas.microsoft.com/office/powerpoint/2010/main" val="280963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6.5.3: Difference</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401291"/>
          </a:xfrm>
        </p:spPr>
        <p:txBody>
          <a:bodyPr/>
          <a:lstStyle/>
          <a:p>
            <a:r>
              <a:rPr lang="en-US" dirty="0">
                <a:latin typeface="Arial" panose="020B0604020202020204" pitchFamily="34" charset="0"/>
                <a:cs typeface="Arial" panose="020B0604020202020204" pitchFamily="34" charset="0"/>
              </a:rPr>
              <a:t>Difference between two sets is what is in one set and not the other.</a:t>
            </a:r>
          </a:p>
          <a:p>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difference() </a:t>
            </a:r>
            <a:r>
              <a:rPr lang="en-US" dirty="0">
                <a:latin typeface="Arial" panose="020B0604020202020204" pitchFamily="34" charset="0"/>
                <a:cs typeface="Arial" panose="020B0604020202020204" pitchFamily="34" charset="0"/>
              </a:rPr>
              <a:t>method.</a:t>
            </a:r>
          </a:p>
          <a:p>
            <a:pPr lvl="1"/>
            <a:r>
              <a:rPr lang="en-US" dirty="0" err="1">
                <a:solidFill>
                  <a:srgbClr val="004A78"/>
                </a:solidFill>
                <a:latin typeface="Courier New" panose="02070309020205020404" pitchFamily="49" charset="0"/>
                <a:cs typeface="Courier New" panose="02070309020205020404" pitchFamily="49" charset="0"/>
              </a:rPr>
              <a:t>set_a.difference</a:t>
            </a:r>
            <a:r>
              <a:rPr lang="en-US" dirty="0">
                <a:solidFill>
                  <a:srgbClr val="004A78"/>
                </a:solidFill>
                <a:latin typeface="Courier New" panose="02070309020205020404" pitchFamily="49" charset="0"/>
                <a:cs typeface="Courier New" panose="02070309020205020404" pitchFamily="49" charset="0"/>
              </a:rPr>
              <a:t>(set_b) count(item)</a:t>
            </a:r>
            <a:endParaRPr lang="en-US" dirty="0">
              <a:solidFill>
                <a:srgbClr val="004A78"/>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Symmetric difference: set of everything that is not in intersection.</a:t>
            </a:r>
          </a:p>
          <a:p>
            <a:pPr lvl="1"/>
            <a:r>
              <a:rPr lang="en-US" dirty="0" err="1">
                <a:solidFill>
                  <a:srgbClr val="004A78"/>
                </a:solidFill>
                <a:latin typeface="Courier New" panose="02070309020205020404" pitchFamily="49" charset="0"/>
                <a:cs typeface="Courier New" panose="02070309020205020404" pitchFamily="49" charset="0"/>
              </a:rPr>
              <a:t>set_a.symmetric_difference</a:t>
            </a:r>
            <a:r>
              <a:rPr lang="en-US" dirty="0">
                <a:solidFill>
                  <a:srgbClr val="004A78"/>
                </a:solidFill>
                <a:latin typeface="Courier New" panose="02070309020205020404" pitchFamily="49" charset="0"/>
                <a:cs typeface="Courier New" panose="02070309020205020404" pitchFamily="49" charset="0"/>
              </a:rPr>
              <a:t>(set_b)</a:t>
            </a:r>
          </a:p>
        </p:txBody>
      </p:sp>
    </p:spTree>
    <p:extLst>
      <p:ext uri="{BB962C8B-B14F-4D97-AF65-F5344CB8AC3E}">
        <p14:creationId xmlns:p14="http://schemas.microsoft.com/office/powerpoint/2010/main" val="1889556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6.5.4: Subsets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424545"/>
          </a:xfrm>
        </p:spPr>
        <p:txBody>
          <a:bodyPr/>
          <a:lstStyle/>
          <a:p>
            <a:r>
              <a:rPr lang="en-US" dirty="0">
                <a:latin typeface="Courier New" panose="02070309020205020404" pitchFamily="49" charset="0"/>
                <a:cs typeface="Courier New" panose="02070309020205020404" pitchFamily="49" charset="0"/>
              </a:rPr>
              <a:t>issubset()</a:t>
            </a:r>
            <a:r>
              <a:rPr lang="en-US" dirty="0">
                <a:latin typeface="Arial" panose="020B0604020202020204" pitchFamily="34" charset="0"/>
                <a:cs typeface="Arial" panose="020B0604020202020204" pitchFamily="34" charset="0"/>
              </a:rPr>
              <a:t>: Checks whether all of one set’s elements exist in another set.</a:t>
            </a:r>
          </a:p>
          <a:p>
            <a:pPr lvl="1"/>
            <a:r>
              <a:rPr lang="en-US" dirty="0" err="1">
                <a:solidFill>
                  <a:srgbClr val="004A78"/>
                </a:solidFill>
                <a:latin typeface="Courier New" panose="02070309020205020404" pitchFamily="49" charset="0"/>
                <a:cs typeface="Courier New" panose="02070309020205020404" pitchFamily="49" charset="0"/>
              </a:rPr>
              <a:t>set_b.issubset</a:t>
            </a:r>
            <a:r>
              <a:rPr lang="en-US" dirty="0">
                <a:solidFill>
                  <a:srgbClr val="004A78"/>
                </a:solidFill>
                <a:latin typeface="Courier New" panose="02070309020205020404" pitchFamily="49" charset="0"/>
                <a:cs typeface="Courier New" panose="02070309020205020404" pitchFamily="49" charset="0"/>
              </a:rPr>
              <a:t>(set_a)</a:t>
            </a:r>
          </a:p>
          <a:p>
            <a:r>
              <a:rPr lang="en-US" dirty="0">
                <a:latin typeface="Courier New" panose="02070309020205020404" pitchFamily="49" charset="0"/>
                <a:cs typeface="Courier New" panose="02070309020205020404" pitchFamily="49" charset="0"/>
              </a:rPr>
              <a:t>issuperset()</a:t>
            </a:r>
            <a:r>
              <a:rPr lang="en-US" dirty="0">
                <a:latin typeface="Arial" panose="020B0604020202020204" pitchFamily="34" charset="0"/>
                <a:cs typeface="Arial" panose="020B0604020202020204" pitchFamily="34" charset="0"/>
              </a:rPr>
              <a:t>: Checks whether set has every element of another set.</a:t>
            </a:r>
          </a:p>
          <a:p>
            <a:pPr lvl="1"/>
            <a:r>
              <a:rPr lang="en-US" dirty="0" err="1">
                <a:solidFill>
                  <a:srgbClr val="004A78"/>
                </a:solidFill>
                <a:latin typeface="Courier New" panose="02070309020205020404" pitchFamily="49" charset="0"/>
                <a:cs typeface="Courier New" panose="02070309020205020404" pitchFamily="49" charset="0"/>
              </a:rPr>
              <a:t>set_a.issuperset</a:t>
            </a:r>
            <a:r>
              <a:rPr lang="en-US" dirty="0">
                <a:solidFill>
                  <a:srgbClr val="004A78"/>
                </a:solidFill>
                <a:latin typeface="Courier New" panose="02070309020205020404" pitchFamily="49" charset="0"/>
                <a:cs typeface="Courier New" panose="02070309020205020404" pitchFamily="49" charset="0"/>
              </a:rPr>
              <a:t>(set_b) count(item)</a:t>
            </a:r>
            <a:endParaRPr lang="en-US" dirty="0">
              <a:solidFill>
                <a:srgbClr val="004A7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44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6.1: Working with Dictionaries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744191"/>
          </a:xfrm>
        </p:spPr>
        <p:txBody>
          <a:bodyPr/>
          <a:lstStyle/>
          <a:p>
            <a:r>
              <a:rPr lang="en-US" dirty="0"/>
              <a:t>Can create two ways:</a:t>
            </a:r>
          </a:p>
          <a:p>
            <a:pPr lvl="1"/>
            <a:r>
              <a:rPr lang="en-US" dirty="0">
                <a:solidFill>
                  <a:srgbClr val="004A78"/>
                </a:solidFill>
                <a:latin typeface="Arial" panose="020B0604020202020204" pitchFamily="34" charset="0"/>
                <a:cs typeface="Arial" panose="020B0604020202020204" pitchFamily="34" charset="0"/>
              </a:rPr>
              <a:t>With curly brackets: </a:t>
            </a:r>
            <a:r>
              <a:rPr lang="en-US" dirty="0">
                <a:solidFill>
                  <a:srgbClr val="004A78"/>
                </a:solidFill>
                <a:latin typeface="Courier New" panose="02070309020205020404" pitchFamily="49" charset="0"/>
                <a:cs typeface="Courier New" panose="02070309020205020404" pitchFamily="49" charset="0"/>
              </a:rPr>
              <a:t>dictionary = {}</a:t>
            </a:r>
          </a:p>
          <a:p>
            <a:pPr lvl="1"/>
            <a:r>
              <a:rPr lang="en-US" dirty="0">
                <a:solidFill>
                  <a:srgbClr val="004A78"/>
                </a:solidFill>
                <a:latin typeface="Arial" panose="020B0604020202020204" pitchFamily="34" charset="0"/>
                <a:cs typeface="Arial" panose="020B0604020202020204" pitchFamily="34" charset="0"/>
              </a:rPr>
              <a:t>With </a:t>
            </a:r>
            <a:r>
              <a:rPr lang="en-US" dirty="0" err="1">
                <a:solidFill>
                  <a:srgbClr val="004A78"/>
                </a:solidFill>
                <a:latin typeface="Courier New" panose="02070309020205020404" pitchFamily="49" charset="0"/>
                <a:cs typeface="Courier New" panose="02070309020205020404" pitchFamily="49" charset="0"/>
              </a:rPr>
              <a:t>dict</a:t>
            </a:r>
            <a:r>
              <a:rPr lang="en-US" dirty="0">
                <a:solidFill>
                  <a:srgbClr val="004A78"/>
                </a:solidFill>
                <a:latin typeface="Courier New" panose="02070309020205020404" pitchFamily="49" charset="0"/>
                <a:cs typeface="Courier New" panose="02070309020205020404" pitchFamily="49" charset="0"/>
              </a:rPr>
              <a:t>() </a:t>
            </a:r>
            <a:r>
              <a:rPr lang="en-US" dirty="0">
                <a:solidFill>
                  <a:srgbClr val="004A78"/>
                </a:solidFill>
                <a:latin typeface="Arial" panose="020B0604020202020204" pitchFamily="34" charset="0"/>
                <a:cs typeface="Arial" panose="020B0604020202020204" pitchFamily="34" charset="0"/>
              </a:rPr>
              <a:t>function: </a:t>
            </a:r>
            <a:r>
              <a:rPr lang="en-US" dirty="0">
                <a:solidFill>
                  <a:srgbClr val="004A78"/>
                </a:solidFill>
                <a:latin typeface="Courier New" panose="02070309020205020404" pitchFamily="49" charset="0"/>
                <a:cs typeface="Courier New" panose="02070309020205020404" pitchFamily="49" charset="0"/>
              </a:rPr>
              <a:t>dictionary = </a:t>
            </a:r>
            <a:r>
              <a:rPr lang="en-US" dirty="0" err="1">
                <a:solidFill>
                  <a:srgbClr val="004A78"/>
                </a:solidFill>
                <a:latin typeface="Courier New" panose="02070309020205020404" pitchFamily="49" charset="0"/>
                <a:cs typeface="Courier New" panose="02070309020205020404" pitchFamily="49" charset="0"/>
              </a:rPr>
              <a:t>dict</a:t>
            </a:r>
            <a:r>
              <a:rPr lang="en-US" dirty="0">
                <a:solidFill>
                  <a:srgbClr val="004A78"/>
                </a:solidFill>
                <a:latin typeface="Courier New" panose="02070309020205020404" pitchFamily="49" charset="0"/>
                <a:cs typeface="Courier New" panose="02070309020205020404" pitchFamily="49" charset="0"/>
              </a:rPr>
              <a:t>()</a:t>
            </a:r>
          </a:p>
          <a:p>
            <a:r>
              <a:rPr lang="en-US" dirty="0"/>
              <a:t>Snippet 6.5 shows example of how to create a dictionary.</a:t>
            </a:r>
          </a:p>
          <a:p>
            <a:pPr lvl="1"/>
            <a:r>
              <a:rPr lang="en-US" dirty="0">
                <a:solidFill>
                  <a:srgbClr val="004A78"/>
                </a:solidFill>
                <a:latin typeface="Courier New" panose="02070309020205020404" pitchFamily="49" charset="0"/>
                <a:cs typeface="Courier New" panose="02070309020205020404" pitchFamily="49" charset="0"/>
              </a:rPr>
              <a:t>state</a:t>
            </a:r>
            <a:r>
              <a:rPr lang="en-US" dirty="0">
                <a:solidFill>
                  <a:srgbClr val="004A78"/>
                </a:solidFill>
                <a:latin typeface="Arial" panose="020B0604020202020204" pitchFamily="34" charset="0"/>
                <a:cs typeface="Arial" panose="020B0604020202020204" pitchFamily="34" charset="0"/>
              </a:rPr>
              <a:t> and </a:t>
            </a:r>
            <a:r>
              <a:rPr lang="en-US" dirty="0">
                <a:solidFill>
                  <a:srgbClr val="004A78"/>
                </a:solidFill>
                <a:latin typeface="Courier New" panose="02070309020205020404" pitchFamily="49" charset="0"/>
                <a:cs typeface="Courier New" panose="02070309020205020404" pitchFamily="49" charset="0"/>
              </a:rPr>
              <a:t>city </a:t>
            </a:r>
            <a:r>
              <a:rPr lang="en-US" dirty="0">
                <a:solidFill>
                  <a:srgbClr val="004A78"/>
                </a:solidFill>
                <a:latin typeface="Arial" panose="020B0604020202020204" pitchFamily="34" charset="0"/>
                <a:cs typeface="Arial" panose="020B0604020202020204" pitchFamily="34" charset="0"/>
              </a:rPr>
              <a:t>are the keys.</a:t>
            </a:r>
          </a:p>
          <a:p>
            <a:pPr lvl="1"/>
            <a:r>
              <a:rPr lang="en-US" dirty="0">
                <a:solidFill>
                  <a:srgbClr val="004A78"/>
                </a:solidFill>
                <a:latin typeface="Courier New" panose="02070309020205020404" pitchFamily="49" charset="0"/>
                <a:cs typeface="Courier New" panose="02070309020205020404" pitchFamily="49" charset="0"/>
              </a:rPr>
              <a:t>NY </a:t>
            </a:r>
            <a:r>
              <a:rPr lang="en-US" dirty="0">
                <a:solidFill>
                  <a:srgbClr val="004A78"/>
                </a:solidFill>
                <a:latin typeface="Arial" panose="020B0604020202020204" pitchFamily="34" charset="0"/>
                <a:cs typeface="Arial" panose="020B0604020202020204" pitchFamily="34" charset="0"/>
              </a:rPr>
              <a:t>and </a:t>
            </a:r>
            <a:r>
              <a:rPr lang="en-US" dirty="0">
                <a:solidFill>
                  <a:srgbClr val="004A78"/>
                </a:solidFill>
                <a:latin typeface="Courier New" panose="02070309020205020404" pitchFamily="49" charset="0"/>
                <a:cs typeface="Courier New" panose="02070309020205020404" pitchFamily="49" charset="0"/>
              </a:rPr>
              <a:t>New York </a:t>
            </a:r>
            <a:r>
              <a:rPr lang="en-US" dirty="0">
                <a:solidFill>
                  <a:srgbClr val="004A78"/>
                </a:solidFill>
                <a:latin typeface="Arial" panose="020B0604020202020204" pitchFamily="34" charset="0"/>
                <a:cs typeface="Arial" panose="020B0604020202020204" pitchFamily="34" charset="0"/>
              </a:rPr>
              <a:t>are the values.</a:t>
            </a:r>
          </a:p>
        </p:txBody>
      </p:sp>
    </p:spTree>
    <p:extLst>
      <p:ext uri="{BB962C8B-B14F-4D97-AF65-F5344CB8AC3E}">
        <p14:creationId xmlns:p14="http://schemas.microsoft.com/office/powerpoint/2010/main" val="3913125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6.5.5: Equality</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442855"/>
          </a:xfrm>
        </p:spPr>
        <p:txBody>
          <a:bodyPr/>
          <a:lstStyle/>
          <a:p>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operator: Checks whether two sets are equivalent.</a:t>
            </a:r>
          </a:p>
          <a:p>
            <a:pPr lvl="1"/>
            <a:r>
              <a:rPr lang="en-US" dirty="0" err="1">
                <a:solidFill>
                  <a:srgbClr val="004A78"/>
                </a:solidFill>
                <a:latin typeface="Courier New" panose="02070309020205020404" pitchFamily="49" charset="0"/>
                <a:cs typeface="Courier New" panose="02070309020205020404" pitchFamily="49" charset="0"/>
              </a:rPr>
              <a:t>set_a</a:t>
            </a:r>
            <a:r>
              <a:rPr lang="en-US" dirty="0">
                <a:solidFill>
                  <a:srgbClr val="004A78"/>
                </a:solidFill>
                <a:latin typeface="Courier New" panose="02070309020205020404" pitchFamily="49" charset="0"/>
                <a:cs typeface="Courier New" panose="02070309020205020404" pitchFamily="49" charset="0"/>
              </a:rPr>
              <a:t> == set_bIssu</a:t>
            </a:r>
          </a:p>
          <a:p>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operator: Checks whether two sets are not equivalent.</a:t>
            </a:r>
          </a:p>
          <a:p>
            <a:pPr lvl="1"/>
            <a:r>
              <a:rPr lang="en-US" dirty="0" err="1">
                <a:solidFill>
                  <a:srgbClr val="004A78"/>
                </a:solidFill>
                <a:latin typeface="Courier New" panose="02070309020205020404" pitchFamily="49" charset="0"/>
                <a:cs typeface="Courier New" panose="02070309020205020404" pitchFamily="49" charset="0"/>
              </a:rPr>
              <a:t>set_a</a:t>
            </a:r>
            <a:r>
              <a:rPr lang="en-US" dirty="0">
                <a:solidFill>
                  <a:srgbClr val="004A78"/>
                </a:solidFill>
                <a:latin typeface="Courier New" panose="02070309020205020404" pitchFamily="49" charset="0"/>
                <a:cs typeface="Courier New" panose="02070309020205020404" pitchFamily="49" charset="0"/>
              </a:rPr>
              <a:t> != set_bIssu)</a:t>
            </a:r>
            <a:endParaRPr lang="en-US" dirty="0">
              <a:solidFill>
                <a:srgbClr val="004A7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746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6.5.6: Update Methods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p:txBody>
          <a:bodyPr/>
          <a:lstStyle/>
          <a:p>
            <a:r>
              <a:rPr lang="en-US" dirty="0" err="1">
                <a:latin typeface="Courier New" panose="02070309020205020404" pitchFamily="49" charset="0"/>
                <a:cs typeface="Courier New" panose="02070309020205020404" pitchFamily="49" charset="0"/>
              </a:rPr>
              <a:t>difference_update</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Removes all values of other set from set that is called on.</a:t>
            </a:r>
          </a:p>
          <a:p>
            <a:pPr lvl="1"/>
            <a:r>
              <a:rPr lang="en-US" dirty="0" err="1">
                <a:solidFill>
                  <a:srgbClr val="004A78"/>
                </a:solidFill>
                <a:latin typeface="Courier New" panose="02070309020205020404" pitchFamily="49" charset="0"/>
                <a:cs typeface="Courier New" panose="02070309020205020404" pitchFamily="49" charset="0"/>
              </a:rPr>
              <a:t>set_a.difference_update</a:t>
            </a:r>
            <a:r>
              <a:rPr lang="en-US" dirty="0">
                <a:solidFill>
                  <a:srgbClr val="004A78"/>
                </a:solidFill>
                <a:latin typeface="Courier New" panose="02070309020205020404" pitchFamily="49" charset="0"/>
                <a:cs typeface="Courier New" panose="02070309020205020404" pitchFamily="49" charset="0"/>
              </a:rPr>
              <a:t>(set_b)</a:t>
            </a:r>
          </a:p>
          <a:p>
            <a:r>
              <a:rPr lang="en-US" dirty="0" err="1">
                <a:latin typeface="Courier New" panose="02070309020205020404" pitchFamily="49" charset="0"/>
                <a:cs typeface="Courier New" panose="02070309020205020404" pitchFamily="49" charset="0"/>
              </a:rPr>
              <a:t>intersection_update</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Updates set that is call on with intersection of itself and passed set.</a:t>
            </a:r>
          </a:p>
          <a:p>
            <a:pPr lvl="1"/>
            <a:r>
              <a:rPr lang="en-US" dirty="0" err="1">
                <a:solidFill>
                  <a:srgbClr val="004A78"/>
                </a:solidFill>
                <a:latin typeface="Courier New" panose="02070309020205020404" pitchFamily="49" charset="0"/>
                <a:cs typeface="Courier New" panose="02070309020205020404" pitchFamily="49" charset="0"/>
              </a:rPr>
              <a:t>set_a.intersection_update</a:t>
            </a:r>
            <a:r>
              <a:rPr lang="en-US" dirty="0">
                <a:solidFill>
                  <a:srgbClr val="004A78"/>
                </a:solidFill>
                <a:latin typeface="Courier New" panose="02070309020205020404" pitchFamily="49" charset="0"/>
                <a:cs typeface="Courier New" panose="02070309020205020404" pitchFamily="49" charset="0"/>
              </a:rPr>
              <a:t>(set_b) c</a:t>
            </a:r>
          </a:p>
          <a:p>
            <a:r>
              <a:rPr lang="en-US" dirty="0" err="1">
                <a:latin typeface="Courier New" panose="02070309020205020404" pitchFamily="49" charset="0"/>
                <a:cs typeface="Courier New" panose="02070309020205020404" pitchFamily="49" charset="0"/>
              </a:rPr>
              <a:t>symmetric_difference_update</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Updates set that is call on with symmetric difference of itself and passed set.</a:t>
            </a:r>
          </a:p>
          <a:p>
            <a:pPr lvl="1"/>
            <a:r>
              <a:rPr lang="en-US" dirty="0" err="1">
                <a:solidFill>
                  <a:srgbClr val="004A78"/>
                </a:solidFill>
                <a:latin typeface="Courier New" panose="02070309020205020404" pitchFamily="49" charset="0"/>
                <a:cs typeface="Courier New" panose="02070309020205020404" pitchFamily="49" charset="0"/>
              </a:rPr>
              <a:t>set_a.symmetric_difference_update</a:t>
            </a:r>
            <a:r>
              <a:rPr lang="en-US" dirty="0">
                <a:solidFill>
                  <a:srgbClr val="004A78"/>
                </a:solidFill>
                <a:latin typeface="Courier New" panose="02070309020205020404" pitchFamily="49" charset="0"/>
                <a:cs typeface="Courier New" panose="02070309020205020404" pitchFamily="49" charset="0"/>
              </a:rPr>
              <a:t>(set_b) ount(item)</a:t>
            </a:r>
            <a:endParaRPr lang="en-US" dirty="0">
              <a:solidFill>
                <a:srgbClr val="004A7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735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6.6: Frozen Sets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255818"/>
          </a:xfrm>
        </p:spPr>
        <p:txBody>
          <a:bodyPr/>
          <a:lstStyle/>
          <a:p>
            <a:r>
              <a:rPr lang="en-US" dirty="0">
                <a:highlight>
                  <a:srgbClr val="FFFF00"/>
                </a:highlight>
                <a:latin typeface="Arial" panose="020B0604020202020204" pitchFamily="34" charset="0"/>
                <a:cs typeface="Arial" panose="020B0604020202020204" pitchFamily="34" charset="0"/>
              </a:rPr>
              <a:t>Just like sets only immutable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To create, use </a:t>
            </a:r>
            <a:r>
              <a:rPr lang="en-US" dirty="0">
                <a:latin typeface="Courier New" panose="02070309020205020404" pitchFamily="49" charset="0"/>
                <a:cs typeface="Courier New" panose="02070309020205020404" pitchFamily="49" charset="0"/>
              </a:rPr>
              <a:t>frozenset() </a:t>
            </a:r>
            <a:r>
              <a:rPr lang="en-US" dirty="0">
                <a:latin typeface="Arial" panose="020B0604020202020204" pitchFamily="34" charset="0"/>
                <a:cs typeface="Arial" panose="020B0604020202020204" pitchFamily="34" charset="0"/>
              </a:rPr>
              <a:t>function.</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a = frozenset([1,2,3])</a:t>
            </a:r>
            <a:endParaRPr lang="en-US" dirty="0">
              <a:solidFill>
                <a:srgbClr val="004A78"/>
              </a:solidFill>
              <a:latin typeface="Arial" panose="020B0604020202020204" pitchFamily="34" charset="0"/>
              <a:cs typeface="Arial" panose="020B0604020202020204" pitchFamily="34" charset="0"/>
            </a:endParaRPr>
          </a:p>
        </p:txBody>
      </p:sp>
      <p:sp>
        <p:nvSpPr>
          <p:cNvPr id="6" name="Text Placeholder 2">
            <a:extLst>
              <a:ext uri="{FF2B5EF4-FFF2-40B4-BE49-F238E27FC236}">
                <a16:creationId xmlns:a16="http://schemas.microsoft.com/office/drawing/2014/main" id="{8EAE0FFD-7BA6-4B59-BA86-BD6603758A23}"/>
              </a:ext>
            </a:extLst>
          </p:cNvPr>
          <p:cNvSpPr txBox="1">
            <a:spLocks/>
          </p:cNvSpPr>
          <p:nvPr/>
        </p:nvSpPr>
        <p:spPr bwMode="auto">
          <a:xfrm>
            <a:off x="743576" y="4524884"/>
            <a:ext cx="3089122" cy="36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fontScale="85000" lnSpcReduction="10000"/>
          </a:bodyPr>
          <a:lstStyle>
            <a:lvl1pPr marL="291600" indent="-291600" algn="l" rtl="0" eaLnBrk="1" fontAlgn="base" hangingPunct="1">
              <a:lnSpc>
                <a:spcPct val="90000"/>
              </a:lnSpc>
              <a:spcBef>
                <a:spcPts val="1000"/>
              </a:spcBef>
              <a:spcAft>
                <a:spcPct val="0"/>
              </a:spcAft>
              <a:buClr>
                <a:srgbClr val="004A78"/>
              </a:buClr>
              <a:buFont typeface="Arial" charset="0"/>
              <a:buChar char="•"/>
              <a:defRPr sz="2400" kern="1200" baseline="0">
                <a:solidFill>
                  <a:srgbClr val="000000"/>
                </a:solidFill>
                <a:latin typeface="Arial" charset="0"/>
                <a:ea typeface="Arial" charset="0"/>
                <a:cs typeface="Arial" charset="0"/>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kern="1200" baseline="0">
                <a:solidFill>
                  <a:srgbClr val="000000"/>
                </a:solidFill>
                <a:latin typeface="Arial" charset="0"/>
                <a:ea typeface="Arial" charset="0"/>
                <a:cs typeface="Arial" charset="0"/>
              </a:defRPr>
            </a:lvl2pPr>
            <a:lvl3pPr marL="1143000" indent="-228600" algn="l" rtl="0" eaLnBrk="1" fontAlgn="base" hangingPunct="1">
              <a:lnSpc>
                <a:spcPct val="90000"/>
              </a:lnSpc>
              <a:spcBef>
                <a:spcPts val="1000"/>
              </a:spcBef>
              <a:spcAft>
                <a:spcPct val="0"/>
              </a:spcAft>
              <a:buClr>
                <a:srgbClr val="000000"/>
              </a:buClr>
              <a:buFont typeface="Arial" charset="0"/>
              <a:buChar char="•"/>
              <a:defRPr sz="2000" kern="1200" baseline="0">
                <a:solidFill>
                  <a:srgbClr val="000000"/>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LucidaGrande" charset="0"/>
              <a:buChar char="▶"/>
              <a:defRPr sz="2000" kern="1200" baseline="0">
                <a:solidFill>
                  <a:srgbClr val="000000"/>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000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chemeClr val="tx1">
                    <a:lumMod val="60000"/>
                    <a:lumOff val="40000"/>
                  </a:schemeClr>
                </a:solidFill>
              </a:rPr>
              <a:t>[‘apple’, ‘strawberry’, ‘cherry’]</a:t>
            </a:r>
          </a:p>
        </p:txBody>
      </p:sp>
      <p:pic>
        <p:nvPicPr>
          <p:cNvPr id="8" name="Picture 7">
            <a:extLst>
              <a:ext uri="{FF2B5EF4-FFF2-40B4-BE49-F238E27FC236}">
                <a16:creationId xmlns:a16="http://schemas.microsoft.com/office/drawing/2014/main" id="{4C734B94-CCA8-40A5-BC14-36C58A171F08}"/>
              </a:ext>
            </a:extLst>
          </p:cNvPr>
          <p:cNvPicPr>
            <a:picLocks noChangeAspect="1"/>
          </p:cNvPicPr>
          <p:nvPr/>
        </p:nvPicPr>
        <p:blipFill>
          <a:blip r:embed="rId3"/>
          <a:stretch>
            <a:fillRect/>
          </a:stretch>
        </p:blipFill>
        <p:spPr>
          <a:xfrm>
            <a:off x="743576" y="3266209"/>
            <a:ext cx="4447320" cy="1004234"/>
          </a:xfrm>
          <a:prstGeom prst="rect">
            <a:avLst/>
          </a:prstGeom>
        </p:spPr>
      </p:pic>
      <p:pic>
        <p:nvPicPr>
          <p:cNvPr id="10" name="Picture 9">
            <a:extLst>
              <a:ext uri="{FF2B5EF4-FFF2-40B4-BE49-F238E27FC236}">
                <a16:creationId xmlns:a16="http://schemas.microsoft.com/office/drawing/2014/main" id="{8B98B0C7-851B-4121-AD66-42C21A6B37DE}"/>
              </a:ext>
            </a:extLst>
          </p:cNvPr>
          <p:cNvPicPr>
            <a:picLocks noChangeAspect="1"/>
          </p:cNvPicPr>
          <p:nvPr/>
        </p:nvPicPr>
        <p:blipFill>
          <a:blip r:embed="rId4"/>
          <a:stretch>
            <a:fillRect/>
          </a:stretch>
        </p:blipFill>
        <p:spPr>
          <a:xfrm>
            <a:off x="6096000" y="3188492"/>
            <a:ext cx="4986312" cy="1281748"/>
          </a:xfrm>
          <a:prstGeom prst="rect">
            <a:avLst/>
          </a:prstGeom>
        </p:spPr>
      </p:pic>
      <p:sp>
        <p:nvSpPr>
          <p:cNvPr id="11" name="Text Placeholder 2">
            <a:extLst>
              <a:ext uri="{FF2B5EF4-FFF2-40B4-BE49-F238E27FC236}">
                <a16:creationId xmlns:a16="http://schemas.microsoft.com/office/drawing/2014/main" id="{D14853F9-CB69-43FF-ADF1-718B5CDF1257}"/>
              </a:ext>
            </a:extLst>
          </p:cNvPr>
          <p:cNvSpPr txBox="1">
            <a:spLocks/>
          </p:cNvSpPr>
          <p:nvPr/>
        </p:nvSpPr>
        <p:spPr bwMode="auto">
          <a:xfrm>
            <a:off x="6095999" y="4523164"/>
            <a:ext cx="5528553" cy="57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291600" indent="-291600" algn="l" rtl="0" eaLnBrk="1" fontAlgn="base" hangingPunct="1">
              <a:lnSpc>
                <a:spcPct val="90000"/>
              </a:lnSpc>
              <a:spcBef>
                <a:spcPts val="1000"/>
              </a:spcBef>
              <a:spcAft>
                <a:spcPct val="0"/>
              </a:spcAft>
              <a:buClr>
                <a:srgbClr val="004A78"/>
              </a:buClr>
              <a:buFont typeface="Arial" charset="0"/>
              <a:buChar char="•"/>
              <a:defRPr sz="2400" kern="1200" baseline="0">
                <a:solidFill>
                  <a:srgbClr val="000000"/>
                </a:solidFill>
                <a:latin typeface="Arial" charset="0"/>
                <a:ea typeface="Arial" charset="0"/>
                <a:cs typeface="Arial" charset="0"/>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kern="1200" baseline="0">
                <a:solidFill>
                  <a:srgbClr val="000000"/>
                </a:solidFill>
                <a:latin typeface="Arial" charset="0"/>
                <a:ea typeface="Arial" charset="0"/>
                <a:cs typeface="Arial" charset="0"/>
              </a:defRPr>
            </a:lvl2pPr>
            <a:lvl3pPr marL="1143000" indent="-228600" algn="l" rtl="0" eaLnBrk="1" fontAlgn="base" hangingPunct="1">
              <a:lnSpc>
                <a:spcPct val="90000"/>
              </a:lnSpc>
              <a:spcBef>
                <a:spcPts val="1000"/>
              </a:spcBef>
              <a:spcAft>
                <a:spcPct val="0"/>
              </a:spcAft>
              <a:buClr>
                <a:srgbClr val="000000"/>
              </a:buClr>
              <a:buFont typeface="Arial" charset="0"/>
              <a:buChar char="•"/>
              <a:defRPr sz="2000" kern="1200" baseline="0">
                <a:solidFill>
                  <a:srgbClr val="000000"/>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LucidaGrande" charset="0"/>
              <a:buChar char="▶"/>
              <a:defRPr sz="2000" kern="1200" baseline="0">
                <a:solidFill>
                  <a:srgbClr val="000000"/>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000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err="1">
                <a:solidFill>
                  <a:schemeClr val="tx1">
                    <a:lumMod val="60000"/>
                    <a:lumOff val="40000"/>
                  </a:schemeClr>
                </a:solidFill>
              </a:rPr>
              <a:t>TypeError</a:t>
            </a:r>
            <a:r>
              <a:rPr lang="en-US" sz="2000" dirty="0">
                <a:solidFill>
                  <a:schemeClr val="tx1">
                    <a:lumMod val="60000"/>
                    <a:lumOff val="40000"/>
                  </a:schemeClr>
                </a:solidFill>
              </a:rPr>
              <a:t>: ‘</a:t>
            </a:r>
            <a:r>
              <a:rPr lang="en-US" sz="2000" dirty="0" err="1">
                <a:solidFill>
                  <a:schemeClr val="tx1">
                    <a:lumMod val="60000"/>
                    <a:lumOff val="40000"/>
                  </a:schemeClr>
                </a:solidFill>
              </a:rPr>
              <a:t>frozenset</a:t>
            </a:r>
            <a:r>
              <a:rPr lang="en-US" sz="2000" dirty="0">
                <a:solidFill>
                  <a:schemeClr val="tx1">
                    <a:lumMod val="60000"/>
                    <a:lumOff val="40000"/>
                  </a:schemeClr>
                </a:solidFill>
              </a:rPr>
              <a:t>’ object does not support item assignment</a:t>
            </a:r>
          </a:p>
        </p:txBody>
      </p:sp>
    </p:spTree>
    <p:extLst>
      <p:ext uri="{BB962C8B-B14F-4D97-AF65-F5344CB8AC3E}">
        <p14:creationId xmlns:p14="http://schemas.microsoft.com/office/powerpoint/2010/main" val="375756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6.1.1: Adding Data to a Dictionary </a:t>
            </a:r>
            <a:r>
              <a:rPr lang="en-US" sz="2400" b="0" dirty="0"/>
              <a:t>(1 of 3)</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515591"/>
          </a:xfrm>
        </p:spPr>
        <p:txBody>
          <a:bodyPr/>
          <a:lstStyle/>
          <a:p>
            <a:r>
              <a:rPr lang="en-US" dirty="0"/>
              <a:t>Snippet 6.6 shows how to add data using both curly brackets and </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a:t>
            </a:r>
            <a:r>
              <a:rPr lang="en-US" dirty="0"/>
              <a:t> function.</a:t>
            </a:r>
          </a:p>
          <a:p>
            <a:pPr lvl="1"/>
            <a:r>
              <a:rPr lang="en-US" dirty="0">
                <a:solidFill>
                  <a:srgbClr val="004A78"/>
                </a:solidFill>
                <a:latin typeface="Arial" panose="020B0604020202020204" pitchFamily="34" charset="0"/>
                <a:cs typeface="Arial" panose="020B0604020202020204" pitchFamily="34" charset="0"/>
              </a:rPr>
              <a:t>With </a:t>
            </a:r>
            <a:r>
              <a:rPr lang="en-US" dirty="0" err="1">
                <a:solidFill>
                  <a:srgbClr val="004A78"/>
                </a:solidFill>
                <a:latin typeface="Courier New" panose="02070309020205020404" pitchFamily="49" charset="0"/>
                <a:cs typeface="Courier New" panose="02070309020205020404" pitchFamily="49" charset="0"/>
              </a:rPr>
              <a:t>dict</a:t>
            </a:r>
            <a:r>
              <a:rPr lang="en-US" dirty="0">
                <a:solidFill>
                  <a:srgbClr val="004A78"/>
                </a:solidFill>
                <a:latin typeface="Courier New" panose="02070309020205020404" pitchFamily="49" charset="0"/>
                <a:cs typeface="Courier New" panose="02070309020205020404" pitchFamily="49" charset="0"/>
              </a:rPr>
              <a:t>() </a:t>
            </a:r>
            <a:r>
              <a:rPr lang="en-US" dirty="0">
                <a:solidFill>
                  <a:srgbClr val="004A78"/>
                </a:solidFill>
                <a:latin typeface="Arial" panose="020B0604020202020204" pitchFamily="34" charset="0"/>
                <a:cs typeface="Arial" panose="020B0604020202020204" pitchFamily="34" charset="0"/>
              </a:rPr>
              <a:t>function, values are assigned to keys using </a:t>
            </a:r>
            <a:r>
              <a:rPr lang="en-US" dirty="0">
                <a:solidFill>
                  <a:srgbClr val="004A78"/>
                </a:solidFill>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With brackets, separate keys from values using colon.</a:t>
            </a:r>
          </a:p>
          <a:p>
            <a:endParaRPr lang="en-US" dirty="0"/>
          </a:p>
        </p:txBody>
      </p:sp>
      <p:pic>
        <p:nvPicPr>
          <p:cNvPr id="4" name="Picture Placeholder 11" descr="Program code. In the code, the words in the variable names are merged. Line 1: d = D i c t, left parenthesis. Line 2: state =, open quotes, NY, close quotes, comma. Line 3: city =, open quotes, New York, close quotes. Line 4: right parenthesis.">
            <a:extLst>
              <a:ext uri="{FF2B5EF4-FFF2-40B4-BE49-F238E27FC236}">
                <a16:creationId xmlns:a16="http://schemas.microsoft.com/office/drawing/2014/main" id="{0B9EEC4B-B005-42A2-87D1-1DE438F16AF1}"/>
              </a:ext>
            </a:extLst>
          </p:cNvPr>
          <p:cNvPicPr>
            <a:picLocks noChangeAspect="1"/>
          </p:cNvPicPr>
          <p:nvPr/>
        </p:nvPicPr>
        <p:blipFill>
          <a:blip r:embed="rId2"/>
          <a:stretch>
            <a:fillRect/>
          </a:stretch>
        </p:blipFill>
        <p:spPr>
          <a:xfrm>
            <a:off x="880036" y="3429000"/>
            <a:ext cx="4671060" cy="1417320"/>
          </a:xfrm>
          <a:prstGeom prst="rect">
            <a:avLst/>
          </a:prstGeom>
        </p:spPr>
      </p:pic>
      <p:sp>
        <p:nvSpPr>
          <p:cNvPr id="6" name="Text Placeholder 5">
            <a:extLst>
              <a:ext uri="{FF2B5EF4-FFF2-40B4-BE49-F238E27FC236}">
                <a16:creationId xmlns:a16="http://schemas.microsoft.com/office/drawing/2014/main" id="{9F648E5E-9FD0-4455-9325-7AC360A33CD5}"/>
              </a:ext>
            </a:extLst>
          </p:cNvPr>
          <p:cNvSpPr txBox="1">
            <a:spLocks/>
          </p:cNvSpPr>
          <p:nvPr/>
        </p:nvSpPr>
        <p:spPr>
          <a:xfrm>
            <a:off x="7823200" y="5219700"/>
            <a:ext cx="3107765" cy="434041"/>
          </a:xfrm>
          <a:prstGeom prst="rect">
            <a:avLst/>
          </a:prstGeom>
        </p:spPr>
        <p:txBody>
          <a:bodyPr/>
          <a:lst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solidFill>
                  <a:schemeClr val="tx2">
                    <a:lumMod val="50000"/>
                  </a:schemeClr>
                </a:solidFill>
                <a:latin typeface="Arial" panose="020B0604020202020204" pitchFamily="34" charset="0"/>
                <a:cs typeface="Arial" panose="020B0604020202020204" pitchFamily="34" charset="0"/>
              </a:rPr>
              <a:t>{‘name’: ‘Amos’, ‘age’: 100}</a:t>
            </a:r>
          </a:p>
        </p:txBody>
      </p:sp>
      <p:pic>
        <p:nvPicPr>
          <p:cNvPr id="7" name="Picture 6" descr="https://cnow.apps.ng.cengage.com/ilrn/books/ce3pf01h/Images/6-1.png">
            <a:extLst>
              <a:ext uri="{FF2B5EF4-FFF2-40B4-BE49-F238E27FC236}">
                <a16:creationId xmlns:a16="http://schemas.microsoft.com/office/drawing/2014/main" id="{0B5D63B0-5B62-4F32-B3EC-8DD5142F3AE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76894" y="3304222"/>
            <a:ext cx="3006259" cy="1666875"/>
          </a:xfrm>
          <a:prstGeom prst="rect">
            <a:avLst/>
          </a:prstGeom>
          <a:noFill/>
          <a:ln>
            <a:noFill/>
          </a:ln>
        </p:spPr>
      </p:pic>
    </p:spTree>
    <p:extLst>
      <p:ext uri="{BB962C8B-B14F-4D97-AF65-F5344CB8AC3E}">
        <p14:creationId xmlns:p14="http://schemas.microsoft.com/office/powerpoint/2010/main" val="396196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640378"/>
          </a:xfrm>
        </p:spPr>
        <p:txBody>
          <a:bodyPr/>
          <a:lstStyle/>
          <a:p>
            <a:r>
              <a:rPr lang="en-US" dirty="0"/>
              <a:t>Lesson 6.1.1: Adding Data to a Dictionary </a:t>
            </a:r>
            <a:r>
              <a:rPr lang="en-US" sz="2400" b="0" dirty="0"/>
              <a:t>(2 of 3)</a:t>
            </a:r>
          </a:p>
        </p:txBody>
      </p:sp>
      <p:pic>
        <p:nvPicPr>
          <p:cNvPr id="7" name="Picture Placeholder 6" descr="Program code. In the code, the words in the variable names are merged. Line 1: Dictionary 1 = D i c t, left parenthesis. Line 2, indented once. state =, open quotes, NY, close quotes, comma. Line 3, indented once. city =, open quotes, New York, close quotes. Line 4: right parenthesis. Line 5: print, left parenthesis, dictionary 1, right parenthesis. Line 6: dictionary 2 =, left brace. Line 7, indented once. state, colon, open quotes, Maryland, close quotes, comma. Line 8, indented once. city, colon, open quotes, Baltimore, close quotes. Line 9: right brace. Line 10: print, left parenthesis, dictionary 2, right parenthesis.">
            <a:extLst>
              <a:ext uri="{FF2B5EF4-FFF2-40B4-BE49-F238E27FC236}">
                <a16:creationId xmlns:a16="http://schemas.microsoft.com/office/drawing/2014/main" id="{5A46A12D-AE34-4638-B7CA-2EBF72DC9F2C}"/>
              </a:ext>
            </a:extLst>
          </p:cNvPr>
          <p:cNvPicPr>
            <a:picLocks noGrp="1" noChangeAspect="1"/>
          </p:cNvPicPr>
          <p:nvPr>
            <p:ph type="pic" sz="quarter" idx="10"/>
          </p:nvPr>
        </p:nvPicPr>
        <p:blipFill rotWithShape="1">
          <a:blip r:embed="rId2"/>
          <a:srcRect r="39248"/>
          <a:stretch/>
        </p:blipFill>
        <p:spPr>
          <a:xfrm>
            <a:off x="4318096" y="1447784"/>
            <a:ext cx="3552304" cy="3707531"/>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5383916"/>
            <a:ext cx="10722260" cy="393431"/>
          </a:xfrm>
        </p:spPr>
        <p:txBody>
          <a:bodyPr/>
          <a:lstStyle/>
          <a:p>
            <a:pPr algn="ctr"/>
            <a:r>
              <a:rPr lang="en-US" i="1" dirty="0">
                <a:solidFill>
                  <a:srgbClr val="004A78"/>
                </a:solidFill>
              </a:rPr>
              <a:t>Snippet 6.6</a:t>
            </a:r>
            <a:endParaRPr lang="en-US" dirty="0">
              <a:solidFill>
                <a:srgbClr val="004A78"/>
              </a:solidFill>
            </a:endParaRPr>
          </a:p>
        </p:txBody>
      </p:sp>
    </p:spTree>
    <p:extLst>
      <p:ext uri="{BB962C8B-B14F-4D97-AF65-F5344CB8AC3E}">
        <p14:creationId xmlns:p14="http://schemas.microsoft.com/office/powerpoint/2010/main" val="7075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640378"/>
          </a:xfrm>
        </p:spPr>
        <p:txBody>
          <a:bodyPr/>
          <a:lstStyle/>
          <a:p>
            <a:r>
              <a:rPr lang="en-US" dirty="0"/>
              <a:t>Lesson 6.1.1: Adding Data to a Dictionary </a:t>
            </a:r>
            <a:r>
              <a:rPr lang="en-US" sz="2400" b="0" dirty="0"/>
              <a:t>(3 of 3)</a:t>
            </a:r>
          </a:p>
        </p:txBody>
      </p:sp>
      <p:pic>
        <p:nvPicPr>
          <p:cNvPr id="8" name="Picture Placeholder 7" descr="Program code. In the code, the words in the variable names are merged. Line 1, left brace, open single quote, state, close single quote, colon, open single quote, NY, close single quote, comma, open single quote, city, close single quote, colon, open single quote, New York, close single quote, right brace. Line 2, left brace, open single quote, state, close single quote, colon, open single quote, Maryland, close single quote, comma, open single quote, city, close single quote, colon, open single quote, Baltimore, close single quote, right brace. ">
            <a:extLst>
              <a:ext uri="{FF2B5EF4-FFF2-40B4-BE49-F238E27FC236}">
                <a16:creationId xmlns:a16="http://schemas.microsoft.com/office/drawing/2014/main" id="{B6B152D9-602C-435F-BCBC-59A351E094A1}"/>
              </a:ext>
            </a:extLst>
          </p:cNvPr>
          <p:cNvPicPr>
            <a:picLocks noGrp="1" noChangeAspect="1"/>
          </p:cNvPicPr>
          <p:nvPr>
            <p:ph type="pic" sz="quarter" idx="10"/>
          </p:nvPr>
        </p:nvPicPr>
        <p:blipFill>
          <a:blip r:embed="rId2"/>
          <a:stretch>
            <a:fillRect/>
          </a:stretch>
        </p:blipFill>
        <p:spPr>
          <a:xfrm>
            <a:off x="2188998" y="2400300"/>
            <a:ext cx="7810500" cy="102870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303260"/>
            <a:ext cx="10722260" cy="640378"/>
          </a:xfrm>
        </p:spPr>
        <p:txBody>
          <a:bodyPr/>
          <a:lstStyle/>
          <a:p>
            <a:pPr algn="ctr"/>
            <a:r>
              <a:rPr lang="en-US" i="1" dirty="0">
                <a:solidFill>
                  <a:srgbClr val="004A78"/>
                </a:solidFill>
              </a:rPr>
              <a:t>Snippet 6.7</a:t>
            </a:r>
            <a:endParaRPr lang="en-US" dirty="0">
              <a:solidFill>
                <a:srgbClr val="004A78"/>
              </a:solidFill>
            </a:endParaRPr>
          </a:p>
        </p:txBody>
      </p:sp>
    </p:spTree>
    <p:extLst>
      <p:ext uri="{BB962C8B-B14F-4D97-AF65-F5344CB8AC3E}">
        <p14:creationId xmlns:p14="http://schemas.microsoft.com/office/powerpoint/2010/main" val="156389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6.1.2: Reading Data from a Dictionary</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286991"/>
          </a:xfrm>
        </p:spPr>
        <p:txBody>
          <a:bodyPr/>
          <a:lstStyle/>
          <a:p>
            <a:r>
              <a:rPr lang="en-US" dirty="0"/>
              <a:t>Access value via keys.</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dictionary['state']</a:t>
            </a:r>
          </a:p>
          <a:p>
            <a:pPr lvl="1"/>
            <a:r>
              <a:rPr lang="en-US" dirty="0">
                <a:solidFill>
                  <a:srgbClr val="004A78"/>
                </a:solidFill>
                <a:latin typeface="Arial" panose="020B0604020202020204" pitchFamily="34" charset="0"/>
                <a:cs typeface="Arial" panose="020B0604020202020204" pitchFamily="34" charset="0"/>
              </a:rPr>
              <a:t>If key does not exist, will get </a:t>
            </a:r>
            <a:r>
              <a:rPr lang="en-US" dirty="0">
                <a:solidFill>
                  <a:srgbClr val="004A78"/>
                </a:solidFill>
                <a:latin typeface="Courier New" panose="02070309020205020404" pitchFamily="49" charset="0"/>
                <a:cs typeface="Courier New" panose="02070309020205020404" pitchFamily="49" charset="0"/>
              </a:rPr>
              <a:t>KeyError</a:t>
            </a:r>
            <a:endParaRPr lang="en-US" dirty="0">
              <a:solidFill>
                <a:srgbClr val="004A78"/>
              </a:solidFill>
              <a:latin typeface="Arial" panose="020B0604020202020204" pitchFamily="34" charset="0"/>
              <a:cs typeface="Arial" panose="020B0604020202020204" pitchFamily="34" charset="0"/>
            </a:endParaRPr>
          </a:p>
          <a:p>
            <a:r>
              <a:rPr lang="en-US" dirty="0"/>
              <a:t>Access using </a:t>
            </a:r>
            <a:r>
              <a:rPr lang="en-US" dirty="0">
                <a:latin typeface="Courier New" panose="02070309020205020404" pitchFamily="49" charset="0"/>
                <a:cs typeface="Courier New" panose="02070309020205020404" pitchFamily="49" charset="0"/>
              </a:rPr>
              <a:t>get() </a:t>
            </a:r>
            <a:r>
              <a:rPr lang="en-US" dirty="0"/>
              <a:t>function.</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dictionary.get('state’)</a:t>
            </a:r>
          </a:p>
          <a:p>
            <a:pPr lvl="1"/>
            <a:r>
              <a:rPr lang="en-US" dirty="0">
                <a:solidFill>
                  <a:srgbClr val="004A78"/>
                </a:solidFill>
                <a:latin typeface="Arial" panose="020B0604020202020204" pitchFamily="34" charset="0"/>
                <a:cs typeface="Arial" panose="020B0604020202020204" pitchFamily="34" charset="0"/>
              </a:rPr>
              <a:t>If key doesn’t exist, </a:t>
            </a:r>
            <a:r>
              <a:rPr lang="en-US" dirty="0">
                <a:solidFill>
                  <a:srgbClr val="004A78"/>
                </a:solidFill>
                <a:latin typeface="Courier New" panose="02070309020205020404" pitchFamily="49" charset="0"/>
                <a:cs typeface="Courier New" panose="02070309020205020404" pitchFamily="49" charset="0"/>
              </a:rPr>
              <a:t>None </a:t>
            </a:r>
            <a:r>
              <a:rPr lang="en-US" dirty="0">
                <a:solidFill>
                  <a:srgbClr val="004A78"/>
                </a:solidFill>
                <a:latin typeface="Arial" panose="020B0604020202020204" pitchFamily="34" charset="0"/>
                <a:cs typeface="Arial" panose="020B0604020202020204" pitchFamily="34" charset="0"/>
              </a:rPr>
              <a:t>is returned.</a:t>
            </a:r>
          </a:p>
        </p:txBody>
      </p:sp>
    </p:spTree>
    <p:extLst>
      <p:ext uri="{BB962C8B-B14F-4D97-AF65-F5344CB8AC3E}">
        <p14:creationId xmlns:p14="http://schemas.microsoft.com/office/powerpoint/2010/main" val="240835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6.1.3: Iterating through Dictionaries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p:txBody>
          <a:bodyPr/>
          <a:lstStyle/>
          <a:p>
            <a:r>
              <a:rPr lang="en-US" dirty="0"/>
              <a:t>Simplest way is to use </a:t>
            </a:r>
            <a:r>
              <a:rPr lang="en-US" dirty="0">
                <a:latin typeface="Courier New" panose="02070309020205020404" pitchFamily="49" charset="0"/>
                <a:cs typeface="Courier New" panose="02070309020205020404" pitchFamily="49" charset="0"/>
              </a:rPr>
              <a:t>for</a:t>
            </a:r>
            <a:r>
              <a:rPr lang="en-US" dirty="0"/>
              <a:t> loop.</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for item in dictionary</a:t>
            </a:r>
          </a:p>
          <a:p>
            <a:pPr lvl="1"/>
            <a:r>
              <a:rPr lang="en-US" dirty="0">
                <a:solidFill>
                  <a:srgbClr val="004A78"/>
                </a:solidFill>
                <a:latin typeface="Arial" panose="020B0604020202020204" pitchFamily="34" charset="0"/>
                <a:cs typeface="Arial" panose="020B0604020202020204" pitchFamily="34" charset="0"/>
              </a:rPr>
              <a:t>By default, iterates through keys.</a:t>
            </a:r>
          </a:p>
          <a:p>
            <a:pPr lvl="1"/>
            <a:r>
              <a:rPr lang="en-US" dirty="0">
                <a:solidFill>
                  <a:srgbClr val="004A78"/>
                </a:solidFill>
                <a:latin typeface="Arial" panose="020B0604020202020204" pitchFamily="34" charset="0"/>
                <a:cs typeface="Arial" panose="020B0604020202020204" pitchFamily="34" charset="0"/>
              </a:rPr>
              <a:t>Can specify returning keys or values using </a:t>
            </a:r>
            <a:r>
              <a:rPr lang="en-US" dirty="0">
                <a:solidFill>
                  <a:srgbClr val="004A78"/>
                </a:solidFill>
                <a:latin typeface="Courier New" panose="02070309020205020404" pitchFamily="49" charset="0"/>
                <a:cs typeface="Courier New" panose="02070309020205020404" pitchFamily="49" charset="0"/>
              </a:rPr>
              <a:t>keys() </a:t>
            </a:r>
            <a:r>
              <a:rPr lang="en-US" dirty="0">
                <a:solidFill>
                  <a:srgbClr val="004A78"/>
                </a:solidFill>
                <a:latin typeface="Arial" panose="020B0604020202020204" pitchFamily="34" charset="0"/>
                <a:cs typeface="Arial" panose="020B0604020202020204" pitchFamily="34" charset="0"/>
              </a:rPr>
              <a:t>or </a:t>
            </a:r>
            <a:r>
              <a:rPr lang="en-US" dirty="0">
                <a:solidFill>
                  <a:srgbClr val="004A78"/>
                </a:solidFill>
                <a:latin typeface="Courier New" panose="02070309020205020404" pitchFamily="49" charset="0"/>
                <a:cs typeface="Courier New" panose="02070309020205020404" pitchFamily="49" charset="0"/>
              </a:rPr>
              <a:t>values() </a:t>
            </a:r>
            <a:r>
              <a:rPr lang="en-US" dirty="0">
                <a:solidFill>
                  <a:srgbClr val="004A78"/>
                </a:solidFill>
                <a:latin typeface="Arial" panose="020B0604020202020204" pitchFamily="34" charset="0"/>
                <a:cs typeface="Arial" panose="020B0604020202020204" pitchFamily="34" charset="0"/>
              </a:rPr>
              <a:t>methods.</a:t>
            </a:r>
          </a:p>
          <a:p>
            <a:pPr lvl="2"/>
            <a:r>
              <a:rPr lang="en-US" dirty="0">
                <a:solidFill>
                  <a:srgbClr val="004A78"/>
                </a:solidFill>
                <a:latin typeface="Arial" panose="020B0604020202020204" pitchFamily="34" charset="0"/>
                <a:cs typeface="Arial" panose="020B0604020202020204" pitchFamily="34" charset="0"/>
              </a:rPr>
              <a:t>Example, to return values: </a:t>
            </a:r>
            <a:r>
              <a:rPr lang="en-US" dirty="0">
                <a:solidFill>
                  <a:srgbClr val="004A78"/>
                </a:solidFill>
                <a:latin typeface="Courier New" panose="02070309020205020404" pitchFamily="49" charset="0"/>
                <a:cs typeface="Courier New" panose="02070309020205020404" pitchFamily="49" charset="0"/>
              </a:rPr>
              <a:t>for item in </a:t>
            </a:r>
            <a:r>
              <a:rPr lang="en-US" dirty="0" err="1">
                <a:solidFill>
                  <a:srgbClr val="004A78"/>
                </a:solidFill>
                <a:latin typeface="Courier New" panose="02070309020205020404" pitchFamily="49" charset="0"/>
                <a:cs typeface="Courier New" panose="02070309020205020404" pitchFamily="49" charset="0"/>
              </a:rPr>
              <a:t>dictionary.values</a:t>
            </a:r>
            <a:r>
              <a:rPr lang="en-US" dirty="0">
                <a:solidFill>
                  <a:srgbClr val="004A78"/>
                </a:solidFill>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Use </a:t>
            </a:r>
            <a:r>
              <a:rPr lang="en-US" dirty="0">
                <a:solidFill>
                  <a:srgbClr val="004A78"/>
                </a:solidFill>
                <a:latin typeface="Courier New" panose="02070309020205020404" pitchFamily="49" charset="0"/>
                <a:cs typeface="Courier New" panose="02070309020205020404" pitchFamily="49" charset="0"/>
              </a:rPr>
              <a:t>items()</a:t>
            </a:r>
            <a:r>
              <a:rPr lang="en-US" dirty="0">
                <a:solidFill>
                  <a:srgbClr val="004A78"/>
                </a:solidFill>
                <a:latin typeface="Arial" panose="020B0604020202020204" pitchFamily="34" charset="0"/>
                <a:cs typeface="Arial" panose="020B0604020202020204" pitchFamily="34" charset="0"/>
              </a:rPr>
              <a:t> method to iterate through both keys and values.</a:t>
            </a:r>
          </a:p>
        </p:txBody>
      </p:sp>
    </p:spTree>
    <p:extLst>
      <p:ext uri="{BB962C8B-B14F-4D97-AF65-F5344CB8AC3E}">
        <p14:creationId xmlns:p14="http://schemas.microsoft.com/office/powerpoint/2010/main" val="368359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912957"/>
          </a:xfrm>
        </p:spPr>
        <p:txBody>
          <a:bodyPr/>
          <a:lstStyle/>
          <a:p>
            <a:r>
              <a:rPr lang="en-US" dirty="0"/>
              <a:t>Lesson 6.1.4: Checking for the Existence of Particular Keys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401291"/>
          </a:xfrm>
        </p:spPr>
        <p:txBody>
          <a:bodyPr/>
          <a:lstStyle/>
          <a:p>
            <a:r>
              <a:rPr lang="en-US" dirty="0"/>
              <a:t>Use</a:t>
            </a:r>
            <a:r>
              <a:rPr lang="en-US" dirty="0">
                <a:latin typeface="Courier New" panose="02070309020205020404" pitchFamily="49" charset="0"/>
                <a:cs typeface="Courier New" panose="02070309020205020404" pitchFamily="49" charset="0"/>
              </a:rPr>
              <a:t> in </a:t>
            </a:r>
            <a:r>
              <a:rPr lang="en-US" dirty="0"/>
              <a:t>keyword.</a:t>
            </a:r>
          </a:p>
          <a:p>
            <a:pPr lvl="1"/>
            <a:r>
              <a:rPr lang="en-US" dirty="0">
                <a:solidFill>
                  <a:srgbClr val="004A78"/>
                </a:solidFill>
                <a:latin typeface="Arial" panose="020B0604020202020204" pitchFamily="34" charset="0"/>
                <a:cs typeface="Arial" panose="020B0604020202020204" pitchFamily="34" charset="0"/>
              </a:rPr>
              <a:t>Returns Boolean.</a:t>
            </a:r>
          </a:p>
          <a:p>
            <a:pPr lvl="2"/>
            <a:r>
              <a:rPr lang="en-US" dirty="0">
                <a:solidFill>
                  <a:srgbClr val="004A78"/>
                </a:solidFill>
                <a:latin typeface="Arial" panose="020B0604020202020204" pitchFamily="34" charset="0"/>
                <a:cs typeface="Arial" panose="020B0604020202020204" pitchFamily="34" charset="0"/>
              </a:rPr>
              <a:t>True if key exists, otherwise False.</a:t>
            </a:r>
            <a:endParaRPr lang="en-US" dirty="0">
              <a:solidFill>
                <a:srgbClr val="004A78"/>
              </a:solidFill>
              <a:latin typeface="Courier New" panose="02070309020205020404" pitchFamily="49" charset="0"/>
              <a:cs typeface="Courier New" panose="02070309020205020404" pitchFamily="49" charset="0"/>
            </a:endParaRPr>
          </a:p>
          <a:p>
            <a:pPr lvl="1"/>
            <a:r>
              <a:rPr lang="en-US" dirty="0">
                <a:solidFill>
                  <a:srgbClr val="004A78"/>
                </a:solidFill>
                <a:latin typeface="Arial" panose="020B0604020202020204" pitchFamily="34" charset="0"/>
                <a:cs typeface="Arial" panose="020B0604020202020204" pitchFamily="34" charset="0"/>
              </a:rPr>
              <a:t>Snippet 6.44 shows example.</a:t>
            </a:r>
          </a:p>
        </p:txBody>
      </p:sp>
    </p:spTree>
    <p:extLst>
      <p:ext uri="{BB962C8B-B14F-4D97-AF65-F5344CB8AC3E}">
        <p14:creationId xmlns:p14="http://schemas.microsoft.com/office/powerpoint/2010/main" val="3740865122"/>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Template_Cengage.POTX  -  Read-Only" id="{E6200615-B87C-4FCE-8FC5-0B67255CF481}" vid="{147ADC87-9678-4E7D-9DBC-D72982889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_x0020_Type xmlns="cb2c73f9-b1ae-4d74-94e3-1ed1189efdaa">Template</Doc_x0020_Type>
    <SharedWithUsers xmlns="aeb4a7c9-bc69-4a98-84ec-5a35baeb84bb">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E7F8E047CD1B4B8080E0C6917854E6" ma:contentTypeVersion="7" ma:contentTypeDescription="Create a new document." ma:contentTypeScope="" ma:versionID="27df2ae6dc0b8c223b8a07cc87f9d657">
  <xsd:schema xmlns:xsd="http://www.w3.org/2001/XMLSchema" xmlns:xs="http://www.w3.org/2001/XMLSchema" xmlns:p="http://schemas.microsoft.com/office/2006/metadata/properties" xmlns:ns2="cb2c73f9-b1ae-4d74-94e3-1ed1189efdaa" xmlns:ns3="aeb4a7c9-bc69-4a98-84ec-5a35baeb84bb" targetNamespace="http://schemas.microsoft.com/office/2006/metadata/properties" ma:root="true" ma:fieldsID="8010f79f02ff6c689f47b29fbf6af0bc" ns2:_="" ns3:_="">
    <xsd:import namespace="cb2c73f9-b1ae-4d74-94e3-1ed1189efdaa"/>
    <xsd:import namespace="aeb4a7c9-bc69-4a98-84ec-5a35baeb84bb"/>
    <xsd:element name="properties">
      <xsd:complexType>
        <xsd:sequence>
          <xsd:element name="documentManagement">
            <xsd:complexType>
              <xsd:all>
                <xsd:element ref="ns2:MediaServiceMetadata" minOccurs="0"/>
                <xsd:element ref="ns2:MediaServiceFastMetadata" minOccurs="0"/>
                <xsd:element ref="ns2:Doc_x0020_Type"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c73f9-b1ae-4d74-94e3-1ed1189efd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_x0020_Type" ma:index="10" nillable="true" ma:displayName="Doc Type" ma:format="Dropdown" ma:internalName="Doc_x0020_Type">
      <xsd:simpleType>
        <xsd:restriction base="dms:Choice">
          <xsd:enumeration value="1-pager Checklist"/>
          <xsd:enumeration value="Checklist"/>
          <xsd:enumeration value="Email template"/>
          <xsd:enumeration value="Example"/>
          <xsd:enumeration value="FAQ"/>
          <xsd:enumeration value="Standards/Guidelines"/>
          <xsd:enumeration value="Instructions/How to"/>
          <xsd:enumeration value="Policy"/>
          <xsd:enumeration value="Presentation"/>
          <xsd:enumeration value="Process"/>
          <xsd:enumeration value="Quick Guide / JobAid"/>
          <xsd:enumeration value="Reference"/>
          <xsd:enumeration value="Template"/>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4a7c9-bc69-4a98-84ec-5a35baeb84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purl.org/dc/dcmitype/"/>
    <ds:schemaRef ds:uri="aeb4a7c9-bc69-4a98-84ec-5a35baeb84bb"/>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cb2c73f9-b1ae-4d74-94e3-1ed1189efdaa"/>
    <ds:schemaRef ds:uri="http://www.w3.org/XML/1998/namespace"/>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DE477A34-EE8A-47F8-8EB6-D81353830B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c73f9-b1ae-4d74-94e3-1ed1189efdaa"/>
    <ds:schemaRef ds:uri="aeb4a7c9-bc69-4a98-84ec-5a35baeb8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10203</TotalTime>
  <Words>1521</Words>
  <Application>Microsoft Office PowerPoint</Application>
  <PresentationFormat>Widescreen</PresentationFormat>
  <Paragraphs>185</Paragraphs>
  <Slides>32</Slides>
  <Notes>7</Notes>
  <HiddenSlides>18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Helvetica</vt:lpstr>
      <vt:lpstr>Summer Font</vt:lpstr>
      <vt:lpstr>Courier New</vt:lpstr>
      <vt:lpstr>LucidaGrande</vt:lpstr>
      <vt:lpstr>Open Sans</vt:lpstr>
      <vt:lpstr>arial</vt:lpstr>
      <vt:lpstr>Calibri</vt:lpstr>
      <vt:lpstr>Office Theme</vt:lpstr>
      <vt:lpstr>Dictionaries and Sets</vt:lpstr>
      <vt:lpstr>Introduction</vt:lpstr>
      <vt:lpstr>Lesson 6.1: Working with Dictionaries (1 of 2)</vt:lpstr>
      <vt:lpstr>Lesson 6.1.1: Adding Data to a Dictionary (1 of 3)</vt:lpstr>
      <vt:lpstr>Lesson 6.1.1: Adding Data to a Dictionary (2 of 3)</vt:lpstr>
      <vt:lpstr>Lesson 6.1.1: Adding Data to a Dictionary (3 of 3)</vt:lpstr>
      <vt:lpstr>Lesson 6.1.2: Reading Data from a Dictionary</vt:lpstr>
      <vt:lpstr>Lesson 6.1.3: Iterating through Dictionaries</vt:lpstr>
      <vt:lpstr>Lesson 6.1.4: Checking for the Existence of Particular Keys (1 of 2)</vt:lpstr>
      <vt:lpstr>Lesson 6.1.4: Checking for the Existence of Particular Keys (2 of 2)</vt:lpstr>
      <vt:lpstr>Lesson 6.2.1: dict.update()</vt:lpstr>
      <vt:lpstr>Lesson 6.2.2: dict.clear() and dict.pop()</vt:lpstr>
      <vt:lpstr>Lesson 6.2.3: dict.copy() (1 of 2)</vt:lpstr>
      <vt:lpstr>Lesson 6.2.3: dict.copy() (2 of 2)</vt:lpstr>
      <vt:lpstr>Lesson 6.2.4: dict.popitem()</vt:lpstr>
      <vt:lpstr>Lesson 6.2.5: dict.setdefault()</vt:lpstr>
      <vt:lpstr>Lesson 6.2.6: dict.fromkeys() (1 of 2)</vt:lpstr>
      <vt:lpstr>Lesson 6.2.6: dict.fromkeys() (2 of 2)</vt:lpstr>
      <vt:lpstr>Lesson 6.3: Ordered Dictionaries</vt:lpstr>
      <vt:lpstr>Lesson 6.4: The Basics of Sets</vt:lpstr>
      <vt:lpstr>Lesson 6.4: The basics of Creating Sets</vt:lpstr>
      <vt:lpstr>Lesson 6.4.2: Adding Data to a Set</vt:lpstr>
      <vt:lpstr>Lesson 6.4.3: Reading Data from a Set (1 of 2)</vt:lpstr>
      <vt:lpstr>Lesson 6.4.3: Reading Data from a Set (2 of 2)</vt:lpstr>
      <vt:lpstr>Lesson 6.4.4: Removing Data from a Set</vt:lpstr>
      <vt:lpstr>Lesson 6.5.1: Union</vt:lpstr>
      <vt:lpstr>Lesson 6.5.2: Intersection</vt:lpstr>
      <vt:lpstr>Lesson 6.5.3: Difference</vt:lpstr>
      <vt:lpstr>Lesson 6.5.4: Subsets</vt:lpstr>
      <vt:lpstr>Lesson 6.5.5: Equality</vt:lpstr>
      <vt:lpstr>Lesson 6.5.6: Update Methods</vt:lpstr>
      <vt:lpstr>Lesson 6.6: Frozen 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Spoto</dc:creator>
  <cp:lastModifiedBy>Eric J. Clayborn</cp:lastModifiedBy>
  <cp:revision>510</cp:revision>
  <cp:lastPrinted>2016-10-03T15:29:39Z</cp:lastPrinted>
  <dcterms:created xsi:type="dcterms:W3CDTF">2019-02-07T14:16:32Z</dcterms:created>
  <dcterms:modified xsi:type="dcterms:W3CDTF">2023-03-05T02:30:21Z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0x0101000FE7F8E047CD1B4B8080E0C6917854E6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