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D5BCB-4E21-6CDB-BE27-96676AB2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71977D-5FE3-E225-263D-6E41A36A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DB60C-2CAC-E8F4-187A-F2629D7F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FB4C1-B630-569F-E7B6-B1517DCA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84533-8D63-BFEC-53B5-D0F5D302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5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B42B9-6BBE-2FF9-9502-64066523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C64168-0D41-A57B-0F79-97C2F6059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86902-546F-13B0-C7B2-1F023C8D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4058F-8A48-CA8C-230B-6224FEC9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AB9C4-69B0-012A-E83C-F9EEB377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33E8D8-88EF-E93A-EC9C-C4DC6B16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3A2E9-86D8-F650-2903-24B7E369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1CD89-D6AA-8BCA-B81A-5FE533A4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4C749-CA7D-4F50-E6A4-50CF4D65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4A7C1-60A9-D1C9-3E67-1C3EEF3B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FE91E-4F2B-E07A-7967-7978E65C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8FD57-4092-4811-19E2-C7B66B58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70908-A9DB-C8CF-D241-75315EA1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F05B6-9FAA-97F5-1233-DD73BC0B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8481F-4F20-B014-9DF7-CFF989C7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7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A2138-C6B2-2325-89DC-6D3BE68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88585-1174-376D-275B-3E7E4A65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2AD475-DEC3-6B85-65B5-F1B43B4F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FAE26-53CA-BABD-6267-07121735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0BE08-74F8-160C-9837-E543024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24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EB729-F143-8DD2-85C2-A673D53C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CE5F3C-28B4-9B35-2562-8C4689C21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559AE0-A100-C5F5-8A07-6C1AD4C2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3374D-7E58-B1D1-13CF-26C075B1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4990C-8A45-0A82-5713-ACF98FEE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7E08C-FAF4-D296-9752-8B67BDF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4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75895-BCED-9E85-EABD-1B5DD201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3410E5-9D64-CF78-AAAF-110CB32B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090278-19EA-0BBB-EEAB-4A43EBF0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37517A-1164-3D63-FBD7-19C9F20F6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C0CDBA-F67D-3FD3-FF66-E41B5588C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619A8F-6213-C95F-7441-1A0EF903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D0EDF5-DA77-4B23-60FC-BB124EA4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256EA0-7CA4-0F07-DFE2-EB68CF7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BBC8D-6393-392B-9D97-E9FF3362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0F0FB-BFF0-F157-8D14-C45F5F4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B719D3-D35D-20AA-3026-57225F57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B4B07-99F2-8BB7-2994-2927D137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23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9E0263-08EF-1F8A-D94B-842AB1EC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B5E4D-63AB-803C-BCD7-D624F55D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295A7-D691-FFD5-81F6-881E8A6B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2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6F352-944E-CC59-FC1A-381B02FC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2AA5-06C7-855F-C212-10E2E1C59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5894D-89ED-A804-96A0-62FAECD4A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650F6-E204-25EF-0BB6-93D23E1D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23181-D07D-901F-FB68-EF7A0CF6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D625E-4A75-88D0-010D-75FED38E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2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84DFA-2E51-9339-3365-F0E14887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C31A90-26A8-01E3-F5D6-59B32139C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E0DFF-0F06-76DF-8293-A616FD39A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DACBD9-D867-F4C0-8790-E4C91F9E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AA2CBE-215D-36D3-5E79-18E37D1C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C2AC4D-1DC4-693D-1CAF-03F5147C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9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BCF96-44C9-5302-750F-3F30345B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D97AB-CFC4-439B-EC08-B51B251B7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0AD0D5-E420-B735-75FC-2851DD31D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252D-84BB-48B7-A3A6-F81100D800C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20DAC-120D-A222-28EF-7C41766E3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E3317-880C-D8A6-AA17-727806EEB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CA76-19CC-4C4B-9D1F-68386B05BC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3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ji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65621C-4BD0-1D1A-88D9-41BB307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71" y="1081643"/>
            <a:ext cx="10585994" cy="36514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7D9132-3A49-B2B9-27FC-20FDF0A20AA2}"/>
              </a:ext>
            </a:extLst>
          </p:cNvPr>
          <p:cNvSpPr txBox="1"/>
          <p:nvPr/>
        </p:nvSpPr>
        <p:spPr>
          <a:xfrm>
            <a:off x="4282032" y="4996193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006621"/>
                </a:solidFill>
                <a:effectLst/>
                <a:latin typeface="Arial" panose="020B0604020202020204" pitchFamily="34" charset="0"/>
              </a:rPr>
              <a:t>2021 ACM SIGSAC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022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C2132-C5CA-8AB8-40A1-4FF0157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Idea Example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DA04B7-3C4A-42CD-C4CD-A277B1851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124" y="2272512"/>
            <a:ext cx="9747751" cy="3543482"/>
          </a:xfrm>
        </p:spPr>
      </p:pic>
    </p:spTree>
    <p:extLst>
      <p:ext uri="{BB962C8B-B14F-4D97-AF65-F5344CB8AC3E}">
        <p14:creationId xmlns:p14="http://schemas.microsoft.com/office/powerpoint/2010/main" val="422682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35EF8-C523-444B-EC63-EBBC2F84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Methodology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34F95-A959-170F-541A-FDE3FDAB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1. Decompress Linux Kernel</a:t>
            </a:r>
          </a:p>
          <a:p>
            <a:pPr lvl="1"/>
            <a:r>
              <a:rPr lang="en-US" altLang="zh-CN" dirty="0"/>
              <a:t>Precise identify kernel start address in </a:t>
            </a:r>
            <a:r>
              <a:rPr lang="en-US" altLang="zh-CN" dirty="0" err="1"/>
              <a:t>firmware.bin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sz="3200" b="1" dirty="0"/>
              <a:t>2. Identity ECMO Pointers</a:t>
            </a:r>
          </a:p>
          <a:p>
            <a:pPr lvl="1"/>
            <a:r>
              <a:rPr lang="en-US" altLang="zh-CN" dirty="0"/>
              <a:t>Replacing them with </a:t>
            </a:r>
            <a:r>
              <a:rPr lang="en-US" altLang="zh-CN" dirty="0" err="1"/>
              <a:t>Qemu</a:t>
            </a:r>
            <a:r>
              <a:rPr lang="en-US" altLang="zh-CN" dirty="0"/>
              <a:t>-supported one later</a:t>
            </a:r>
          </a:p>
          <a:p>
            <a:pPr lvl="1"/>
            <a:r>
              <a:rPr lang="en-US" altLang="zh-CN" dirty="0"/>
              <a:t>Forward(for boot) and backward(for use)</a:t>
            </a:r>
          </a:p>
          <a:p>
            <a:endParaRPr lang="en-US" altLang="zh-CN" dirty="0"/>
          </a:p>
          <a:p>
            <a:r>
              <a:rPr lang="en-US" altLang="zh-CN" sz="3200" b="1" dirty="0"/>
              <a:t>3. Generate ECMO Drivers</a:t>
            </a:r>
          </a:p>
          <a:p>
            <a:pPr lvl="1"/>
            <a:r>
              <a:rPr lang="en-US" altLang="zh-CN" dirty="0"/>
              <a:t>Manually writes supported kernel drivers</a:t>
            </a:r>
          </a:p>
        </p:txBody>
      </p:sp>
    </p:spTree>
    <p:extLst>
      <p:ext uri="{BB962C8B-B14F-4D97-AF65-F5344CB8AC3E}">
        <p14:creationId xmlns:p14="http://schemas.microsoft.com/office/powerpoint/2010/main" val="103214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EF86B-9D06-1A46-49D6-AEBD519C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Decompress Linux Kernel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4C5F9-DFF7-2CA4-2BC7-D6AD829E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4557" cy="4351338"/>
          </a:xfrm>
        </p:spPr>
        <p:txBody>
          <a:bodyPr/>
          <a:lstStyle/>
          <a:p>
            <a:r>
              <a:rPr lang="en-US" altLang="zh-CN" dirty="0"/>
              <a:t>Decompressing kernel’s assembly code</a:t>
            </a:r>
          </a:p>
          <a:p>
            <a:r>
              <a:rPr lang="en-US" altLang="zh-CN" dirty="0"/>
              <a:t>Hook or find in </a:t>
            </a:r>
            <a:r>
              <a:rPr lang="en-US" altLang="zh-CN" dirty="0" err="1"/>
              <a:t>Qemu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chemeClr val="accent1"/>
                </a:solidFill>
              </a:rPr>
              <a:t>bl </a:t>
            </a:r>
            <a:r>
              <a:rPr lang="en-US" altLang="zh-CN" b="1" dirty="0" err="1">
                <a:solidFill>
                  <a:schemeClr val="accent1"/>
                </a:solidFill>
              </a:rPr>
              <a:t>decompressed_kernel</a:t>
            </a:r>
            <a:endParaRPr lang="en-US" altLang="zh-CN" b="1" dirty="0">
              <a:solidFill>
                <a:schemeClr val="accent1"/>
              </a:solidFill>
            </a:endParaRPr>
          </a:p>
          <a:p>
            <a:r>
              <a:rPr lang="en-US" altLang="zh-CN" dirty="0"/>
              <a:t>Get kernel start address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C4C5A9-83C2-F1F4-DDD4-518760DA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8" y="1690688"/>
            <a:ext cx="5537485" cy="4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87186-2D9A-895A-0E46-0FC8979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Identity ECMO Pointers(1)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F676-10C8-3E91-709F-328CFA4B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Strategy-I</a:t>
            </a:r>
            <a:r>
              <a:rPr lang="en-US" altLang="zh-CN" b="1" dirty="0"/>
              <a:t>: lexical information</a:t>
            </a:r>
          </a:p>
          <a:p>
            <a:r>
              <a:rPr lang="en-US" altLang="zh-CN" sz="2800" b="1" dirty="0"/>
              <a:t>Strategy-II</a:t>
            </a:r>
            <a:r>
              <a:rPr lang="en-US" altLang="zh-CN" b="1" dirty="0"/>
              <a:t>: Function relationship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6CBCB3-F1D8-C344-E582-B7B187D7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846017"/>
            <a:ext cx="3819045" cy="3646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5D6A95-3131-CDFD-F910-08E15F7CD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32" y="2925433"/>
            <a:ext cx="3455774" cy="36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7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B8704-25F0-B5CD-B1A5-A84044C6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Identity ECMO Pointers(2)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3AC7D3-9F48-B0BC-16F6-C1BA09E86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Strategy-III : Function structure</a:t>
            </a:r>
          </a:p>
          <a:p>
            <a:pPr lvl="1"/>
            <a:r>
              <a:rPr lang="en-US" altLang="zh-CN" sz="2800" b="1" dirty="0"/>
              <a:t>Count of basic blocks</a:t>
            </a:r>
          </a:p>
          <a:p>
            <a:pPr lvl="1"/>
            <a:r>
              <a:rPr lang="en-US" altLang="zh-CN" sz="2800" b="1" dirty="0"/>
              <a:t>Arithmetic operations</a:t>
            </a:r>
          </a:p>
          <a:p>
            <a:pPr lvl="1"/>
            <a:r>
              <a:rPr lang="en-US" altLang="zh-CN" sz="2800" b="1" dirty="0"/>
              <a:t>Return value</a:t>
            </a:r>
          </a:p>
          <a:p>
            <a:pPr lvl="1"/>
            <a:r>
              <a:rPr lang="en-US" altLang="zh-CN" sz="2800" b="1" dirty="0"/>
              <a:t>Count of callee functions</a:t>
            </a:r>
          </a:p>
          <a:p>
            <a:pPr lvl="1"/>
            <a:r>
              <a:rPr lang="en-US" altLang="zh-CN" sz="2800" b="1" dirty="0"/>
              <a:t>Function structure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8DC04-5BA0-7978-5A61-20761DF9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52" y="1773568"/>
            <a:ext cx="3953424" cy="40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4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EDE2-780B-ABD1-E847-E5426377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Generate ECMO Drivers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A9E0B-F044-1EFD-C907-E221A85DE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Manually written </a:t>
            </a:r>
            <a:r>
              <a:rPr lang="en-US" altLang="zh-CN" b="1" dirty="0"/>
              <a:t>to mimic original driver code and functions</a:t>
            </a:r>
          </a:p>
          <a:p>
            <a:endParaRPr lang="en-US" altLang="zh-CN" b="1" dirty="0"/>
          </a:p>
          <a:p>
            <a:r>
              <a:rPr lang="en-US" altLang="zh-CN" b="1" dirty="0"/>
              <a:t>Scalable for many devices, one-time effort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F6AEAE-CB0F-A443-6DC5-8DFA1D22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80" y="4286146"/>
            <a:ext cx="5613689" cy="20257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80A925-F537-B36F-10D4-2C1BD2641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58" y="3530429"/>
            <a:ext cx="5442230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07524-C1B1-17A9-C9A8-5B08DE50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Integrate into kernel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19B4A-17A7-03F6-2974-3773D5271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Opaque memory</a:t>
            </a:r>
          </a:p>
          <a:p>
            <a:pPr lvl="1"/>
            <a:r>
              <a:rPr lang="en-US" altLang="zh-CN" sz="3200" b="1" dirty="0"/>
              <a:t>Directly load into kernel memory will be rewritten by kernel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2EA17-CC66-1B19-88ED-C60412B7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41" y="3429000"/>
            <a:ext cx="5346975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8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4F8F-2C93-49FD-4DC3-478689B8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 err="1">
                <a:solidFill>
                  <a:schemeClr val="accent1"/>
                </a:solidFill>
              </a:rPr>
              <a:t>Evalutaion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D7191-65B4-E23D-7B46-9C2AD039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accent1"/>
                </a:solidFill>
              </a:rPr>
              <a:t>RQ1</a:t>
            </a:r>
            <a:r>
              <a:rPr lang="en-US" altLang="zh-CN" dirty="0"/>
              <a:t>: </a:t>
            </a:r>
            <a:r>
              <a:rPr lang="en-US" altLang="zh-CN" sz="2400" dirty="0" err="1"/>
              <a:t>Auucracy</a:t>
            </a:r>
            <a:r>
              <a:rPr lang="en-US" altLang="zh-CN" sz="2400" dirty="0"/>
              <a:t> of </a:t>
            </a:r>
            <a:r>
              <a:rPr lang="en-US" altLang="zh-CN" sz="2400" dirty="0" err="1"/>
              <a:t>Identifing</a:t>
            </a:r>
            <a:r>
              <a:rPr lang="en-US" altLang="zh-CN" sz="2400" dirty="0"/>
              <a:t> ECMO Pointers</a:t>
            </a:r>
          </a:p>
          <a:p>
            <a:endParaRPr lang="en-US" altLang="zh-CN" sz="2400" dirty="0"/>
          </a:p>
          <a:p>
            <a:r>
              <a:rPr lang="en-US" altLang="zh-CN" sz="4000" b="1" dirty="0">
                <a:solidFill>
                  <a:schemeClr val="accent1"/>
                </a:solidFill>
              </a:rPr>
              <a:t>RQ2</a:t>
            </a:r>
            <a:r>
              <a:rPr lang="en-US" altLang="zh-CN" dirty="0"/>
              <a:t>: success rate of </a:t>
            </a:r>
            <a:r>
              <a:rPr lang="en-US" altLang="zh-CN" sz="2800" dirty="0"/>
              <a:t>Rehosting Linux Kernels</a:t>
            </a:r>
          </a:p>
          <a:p>
            <a:endParaRPr lang="en-US" altLang="zh-CN" dirty="0"/>
          </a:p>
          <a:p>
            <a:r>
              <a:rPr lang="en-US" altLang="zh-CN" sz="4000" b="1" dirty="0">
                <a:solidFill>
                  <a:schemeClr val="accent1"/>
                </a:solidFill>
              </a:rPr>
              <a:t>RQ3</a:t>
            </a:r>
            <a:r>
              <a:rPr lang="en-US" altLang="zh-CN" dirty="0"/>
              <a:t>: Reliability and Stability</a:t>
            </a:r>
          </a:p>
          <a:p>
            <a:endParaRPr lang="en-US" altLang="zh-CN" dirty="0"/>
          </a:p>
          <a:p>
            <a:r>
              <a:rPr lang="en-US" altLang="zh-CN" sz="4000" b="1" dirty="0">
                <a:solidFill>
                  <a:schemeClr val="accent1"/>
                </a:solidFill>
              </a:rPr>
              <a:t>RQ4</a:t>
            </a:r>
            <a:r>
              <a:rPr lang="en-US" altLang="zh-CN" dirty="0"/>
              <a:t>:security Applications and Other Peripherals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35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09648-8BCD-865E-ABB7-CCBFF4EB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Dataset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4B003-8AF3-2BEC-016C-0A50158F1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Arm devices</a:t>
            </a:r>
          </a:p>
          <a:p>
            <a:r>
              <a:rPr lang="en-US" altLang="zh-CN" dirty="0"/>
              <a:t>720 in </a:t>
            </a:r>
            <a:r>
              <a:rPr lang="en-US" altLang="zh-CN" dirty="0" err="1"/>
              <a:t>OpenWRT</a:t>
            </a:r>
            <a:r>
              <a:rPr lang="en-US" altLang="zh-CN" dirty="0"/>
              <a:t> and 95 in </a:t>
            </a:r>
            <a:r>
              <a:rPr lang="en-US" altLang="zh-CN" dirty="0" err="1"/>
              <a:t>Netgear</a:t>
            </a:r>
            <a:r>
              <a:rPr lang="en-US" altLang="zh-CN" dirty="0"/>
              <a:t>, 815 altogether</a:t>
            </a:r>
            <a:r>
              <a:rPr lang="zh-CN" altLang="en-US" dirty="0"/>
              <a:t>，</a:t>
            </a:r>
            <a:r>
              <a:rPr lang="en-US" altLang="zh-CN" dirty="0"/>
              <a:t>contains </a:t>
            </a:r>
            <a:r>
              <a:rPr lang="en-US" altLang="zh-CN" dirty="0" err="1"/>
              <a:t>linux</a:t>
            </a:r>
            <a:r>
              <a:rPr lang="en-US" altLang="zh-CN" dirty="0"/>
              <a:t> kernels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CDA0F-1EB8-DD52-2BC1-3B37143AB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10"/>
          <a:stretch/>
        </p:blipFill>
        <p:spPr>
          <a:xfrm>
            <a:off x="1830247" y="3363769"/>
            <a:ext cx="7313754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7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89C2B-B40A-67E3-47B6-DA044787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Identify ECMO Pointers (RQ1)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DE5A08-E8E3-9434-7951-2F0D4D042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82667"/>
            <a:ext cx="4376202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D25440B-315A-BDCF-98CD-C16A7E3D0D0C}"/>
              </a:ext>
            </a:extLst>
          </p:cNvPr>
          <p:cNvSpPr txBox="1"/>
          <p:nvPr/>
        </p:nvSpPr>
        <p:spPr>
          <a:xfrm>
            <a:off x="951221" y="1749020"/>
            <a:ext cx="45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Success rate: 100%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D54B2B-463B-055D-8472-14B863704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2" y="4363148"/>
            <a:ext cx="5410478" cy="101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A6D89-C4B0-AA86-569C-5F660AFB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6538" cy="1325563"/>
          </a:xfrm>
        </p:spPr>
        <p:txBody>
          <a:bodyPr/>
          <a:lstStyle/>
          <a:p>
            <a:r>
              <a:rPr lang="zh-CN" altLang="en-US" dirty="0"/>
              <a:t>周亚金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B213D8-70CC-8F58-3879-69350020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88" y="1690688"/>
            <a:ext cx="3789363" cy="109069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32A351-E2F6-0CDC-C2AD-05250287FF03}"/>
              </a:ext>
            </a:extLst>
          </p:cNvPr>
          <p:cNvSpPr txBox="1"/>
          <p:nvPr/>
        </p:nvSpPr>
        <p:spPr>
          <a:xfrm>
            <a:off x="644376" y="3068456"/>
            <a:ext cx="3909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浙江大学</a:t>
            </a:r>
            <a:endParaRPr lang="en-US" altLang="zh-CN" dirty="0"/>
          </a:p>
          <a:p>
            <a:r>
              <a:rPr lang="en-US" altLang="zh-CN" dirty="0"/>
              <a:t>Block chain security</a:t>
            </a:r>
          </a:p>
          <a:p>
            <a:r>
              <a:rPr lang="en-US" altLang="zh-CN" dirty="0"/>
              <a:t>System security</a:t>
            </a:r>
          </a:p>
          <a:p>
            <a:r>
              <a:rPr lang="zh-CN" altLang="en-US" dirty="0"/>
              <a:t>个人主页：</a:t>
            </a:r>
            <a:r>
              <a:rPr lang="en-US" altLang="zh-CN" dirty="0" err="1">
                <a:hlinkClick r:id="rId3"/>
              </a:rPr>
              <a:t>Yajin</a:t>
            </a:r>
            <a:r>
              <a:rPr lang="en-US" altLang="zh-CN" dirty="0">
                <a:hlinkClick r:id="rId3"/>
              </a:rPr>
              <a:t> </a:t>
            </a:r>
            <a:r>
              <a:rPr lang="en-US" altLang="zh-CN" dirty="0" err="1">
                <a:hlinkClick r:id="rId3"/>
              </a:rPr>
              <a:t>Zhou@Zhejiang</a:t>
            </a:r>
            <a:r>
              <a:rPr lang="en-US" altLang="zh-CN" dirty="0">
                <a:hlinkClick r:id="rId3"/>
              </a:rPr>
              <a:t> University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55B13-2EEA-60E8-2D4A-C68776BFA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93" y="1690688"/>
            <a:ext cx="3397425" cy="36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E6114-A565-6AA0-D8B6-8E2AC2A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Rehost Linux Kernels (RQ2)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4DADDE-9794-9648-FA9F-C3E78809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7497" y="1745845"/>
            <a:ext cx="7563262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4D28F2-9F2D-211D-AD43-3BD1DC10AA6F}"/>
              </a:ext>
            </a:extLst>
          </p:cNvPr>
          <p:cNvSpPr txBox="1"/>
          <p:nvPr/>
        </p:nvSpPr>
        <p:spPr>
          <a:xfrm>
            <a:off x="564596" y="1831762"/>
            <a:ext cx="34734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</a:rPr>
              <a:t>Success of transplantation:</a:t>
            </a:r>
          </a:p>
          <a:p>
            <a:r>
              <a:rPr lang="en-US" altLang="zh-CN" dirty="0"/>
              <a:t>   handler function can handle corresponding queries</a:t>
            </a:r>
          </a:p>
          <a:p>
            <a:endParaRPr lang="en-US" altLang="zh-CN" dirty="0"/>
          </a:p>
          <a:p>
            <a:r>
              <a:rPr lang="en-US" altLang="zh-CN" sz="2400" b="1" dirty="0" err="1">
                <a:solidFill>
                  <a:schemeClr val="accent1"/>
                </a:solidFill>
              </a:rPr>
              <a:t>Soccess</a:t>
            </a:r>
            <a:r>
              <a:rPr lang="en-US" altLang="zh-CN" sz="2400" b="1" dirty="0">
                <a:solidFill>
                  <a:schemeClr val="accent1"/>
                </a:solidFill>
              </a:rPr>
              <a:t> of rehosting:</a:t>
            </a:r>
          </a:p>
          <a:p>
            <a:r>
              <a:rPr lang="en-US" altLang="zh-CN" sz="2400" b="1" dirty="0">
                <a:solidFill>
                  <a:schemeClr val="accent1"/>
                </a:solidFill>
              </a:rPr>
              <a:t>  </a:t>
            </a:r>
            <a:r>
              <a:rPr lang="en-US" altLang="zh-CN" sz="2000" dirty="0"/>
              <a:t>can spawn a shell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2C35CB-98E3-032A-E5D4-E8F20A447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8" y="4935911"/>
            <a:ext cx="5283472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168A7-9ADB-5583-83A8-9A01A436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Reliability and Stability (RQ3)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1E4AD-79C8-7734-8B43-5DFB9C490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b="1" dirty="0"/>
              <a:t>LTP (Linux Test Project) </a:t>
            </a:r>
            <a:r>
              <a:rPr lang="en-US" altLang="zh-CN" dirty="0"/>
              <a:t>to test kernel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CC86C0-3A17-774F-D8DB-38DD165D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135" y="3493268"/>
            <a:ext cx="5366026" cy="10160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B07A25-3119-6D34-16BD-DCC87BE5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69" y="4228100"/>
            <a:ext cx="5181866" cy="17590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912A29-9CC5-C333-F91E-E6AFA059C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561" y="2402137"/>
            <a:ext cx="4846080" cy="11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744A5-1BE8-D1BD-9007-AB16EB9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Applications and Other Peripherals (RQ4)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0EDDD-364F-1363-4862-04ADC3F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Peripherals</a:t>
            </a:r>
          </a:p>
          <a:p>
            <a:pPr lvl="1"/>
            <a:r>
              <a:rPr lang="en-US" altLang="zh-CN" dirty="0"/>
              <a:t>Author developed </a:t>
            </a:r>
            <a:r>
              <a:rPr lang="en-US" altLang="zh-CN" b="1" dirty="0"/>
              <a:t>a kernel module </a:t>
            </a:r>
            <a:r>
              <a:rPr lang="en-US" altLang="zh-CN" dirty="0"/>
              <a:t>and successfully installed it into all 720 successfully rehosted kernels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Rootkit Forensic Analysis.</a:t>
            </a:r>
          </a:p>
          <a:p>
            <a:pPr lvl="1"/>
            <a:r>
              <a:rPr lang="en-US" altLang="zh-CN" b="1" dirty="0"/>
              <a:t>Identify several rootkit </a:t>
            </a:r>
            <a:r>
              <a:rPr lang="en-US" altLang="zh-CN" dirty="0"/>
              <a:t>using security tools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chemeClr val="accent1"/>
                </a:solidFill>
              </a:rPr>
              <a:t>Fuzzing supported</a:t>
            </a:r>
          </a:p>
          <a:p>
            <a:pPr lvl="1"/>
            <a:r>
              <a:rPr lang="en-US" altLang="zh-CN" b="1" dirty="0"/>
              <a:t>Unicorn fuzz </a:t>
            </a:r>
            <a:r>
              <a:rPr lang="en-US" altLang="zh-CN" dirty="0"/>
              <a:t>reaches high speed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E7316B-E7FD-AE91-C7D4-C51CE839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78" y="4405201"/>
            <a:ext cx="5289822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83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327CC-8EF9-0E78-F6A8-4201CF9C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Drawbacks and </a:t>
            </a:r>
            <a:r>
              <a:rPr lang="en-US" altLang="zh-CN" sz="5400" b="1" dirty="0" err="1">
                <a:solidFill>
                  <a:schemeClr val="accent1"/>
                </a:solidFill>
              </a:rPr>
              <a:t>disscussion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96491-D302-96C4-A1F0-065310EF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Developing </a:t>
            </a:r>
            <a:r>
              <a:rPr lang="en-US" altLang="zh-CN" sz="2800" dirty="0"/>
              <a:t>Peripherals </a:t>
            </a:r>
            <a:r>
              <a:rPr lang="en-US" altLang="zh-CN" sz="2800" b="1" dirty="0"/>
              <a:t>requires manual effort</a:t>
            </a:r>
          </a:p>
          <a:p>
            <a:endParaRPr lang="en-US" altLang="zh-CN" b="1" dirty="0"/>
          </a:p>
          <a:p>
            <a:r>
              <a:rPr lang="en-US" altLang="zh-CN" dirty="0"/>
              <a:t>Only </a:t>
            </a:r>
            <a:r>
              <a:rPr lang="en-US" altLang="zh-CN" b="1" dirty="0"/>
              <a:t>early-boot </a:t>
            </a:r>
            <a:r>
              <a:rPr lang="en-US" altLang="zh-CN" sz="2800" b="1" dirty="0"/>
              <a:t>Peripherals </a:t>
            </a:r>
            <a:r>
              <a:rPr lang="en-US" altLang="zh-CN" dirty="0"/>
              <a:t>(</a:t>
            </a:r>
            <a:r>
              <a:rPr lang="en-US" altLang="zh-CN" dirty="0" err="1"/>
              <a:t>UART,timer,IC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Only </a:t>
            </a:r>
            <a:r>
              <a:rPr lang="en-US" altLang="zh-CN" b="1" dirty="0"/>
              <a:t>arm</a:t>
            </a:r>
            <a:r>
              <a:rPr lang="en-US" altLang="zh-CN" dirty="0"/>
              <a:t> machines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30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34FAD-0FDF-EE6D-766C-9634C08D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Background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E6FA6-2D5B-5370-9092-F9C6EA43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IoT security testing</a:t>
            </a:r>
          </a:p>
          <a:p>
            <a:endParaRPr lang="en-US" altLang="zh-CN" dirty="0"/>
          </a:p>
          <a:p>
            <a:r>
              <a:rPr lang="zh-CN" altLang="en-US" dirty="0"/>
              <a:t>静态分析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130FAB-6F82-7E44-9564-E5B0C9AF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98" y="2741436"/>
            <a:ext cx="8179220" cy="34355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40A031-DB37-AEE0-695D-CD17EDDC9C34}"/>
              </a:ext>
            </a:extLst>
          </p:cNvPr>
          <p:cNvSpPr/>
          <p:nvPr/>
        </p:nvSpPr>
        <p:spPr>
          <a:xfrm>
            <a:off x="8794196" y="4001294"/>
            <a:ext cx="2896623" cy="217566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1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6F4E4-7DD9-7D0E-AFB5-6955990E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Prior work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31066-8EE4-65D6-24A8-27683C62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1116"/>
          </a:xfrm>
        </p:spPr>
        <p:txBody>
          <a:bodyPr/>
          <a:lstStyle/>
          <a:p>
            <a:r>
              <a:rPr lang="en-US" altLang="zh-CN" sz="2400" b="1" i="0" dirty="0" err="1">
                <a:effectLst/>
                <a:latin typeface="Lato-Black"/>
              </a:rPr>
              <a:t>FirmAE</a:t>
            </a:r>
            <a:r>
              <a:rPr lang="en-US" altLang="zh-CN" sz="2400" b="1" i="0" dirty="0">
                <a:effectLst/>
                <a:latin typeface="Lato-Black"/>
              </a:rPr>
              <a:t>: Towards Large-Scale Emulation of IoT Firmware for Dynamic Analysis</a:t>
            </a:r>
            <a:r>
              <a:rPr lang="zh-CN" altLang="en-US" sz="2400" b="1" i="0" dirty="0">
                <a:effectLst/>
                <a:latin typeface="Lato-Black"/>
              </a:rPr>
              <a:t>（</a:t>
            </a:r>
            <a:r>
              <a:rPr lang="en-US" altLang="zh-CN" sz="2400" b="1" i="0" dirty="0">
                <a:effectLst/>
                <a:latin typeface="Lato-Black"/>
              </a:rPr>
              <a:t>ACSAC 20’</a:t>
            </a:r>
            <a:r>
              <a:rPr lang="zh-CN" altLang="en-US" sz="2400" b="1" i="0" dirty="0">
                <a:effectLst/>
                <a:latin typeface="Lato-Black"/>
              </a:rPr>
              <a:t>）</a:t>
            </a:r>
            <a:endParaRPr lang="en-US" altLang="zh-CN" sz="2400" b="1" i="0" dirty="0">
              <a:effectLst/>
              <a:latin typeface="Lato-Black"/>
            </a:endParaRPr>
          </a:p>
          <a:p>
            <a:pPr lvl="1"/>
            <a:r>
              <a:rPr lang="en-US" altLang="zh-CN" sz="2000" dirty="0" err="1">
                <a:latin typeface="Lato-Black"/>
              </a:rPr>
              <a:t>Qemu</a:t>
            </a:r>
            <a:r>
              <a:rPr lang="en-US" altLang="zh-CN" sz="2000" dirty="0">
                <a:latin typeface="Lato-Black"/>
              </a:rPr>
              <a:t> full-system emulation, </a:t>
            </a:r>
            <a:r>
              <a:rPr lang="en-US" altLang="zh-CN" sz="2000" dirty="0" err="1">
                <a:latin typeface="Lato-Black"/>
              </a:rPr>
              <a:t>customzed</a:t>
            </a:r>
            <a:r>
              <a:rPr lang="en-US" altLang="zh-CN" sz="2000" dirty="0">
                <a:latin typeface="Lato-Black"/>
              </a:rPr>
              <a:t> kernel</a:t>
            </a:r>
          </a:p>
          <a:p>
            <a:pPr lvl="1"/>
            <a:r>
              <a:rPr lang="en-US" altLang="zh-CN" sz="2000" i="0" dirty="0">
                <a:effectLst/>
                <a:latin typeface="Lato-Black"/>
              </a:rPr>
              <a:t>Adapted from </a:t>
            </a:r>
            <a:r>
              <a:rPr lang="en-US" altLang="zh-CN" sz="2000" i="0" dirty="0" err="1">
                <a:effectLst/>
                <a:latin typeface="Lato-Black"/>
              </a:rPr>
              <a:t>firmadyne</a:t>
            </a:r>
            <a:r>
              <a:rPr lang="en-US" altLang="zh-CN" sz="2000" i="0" dirty="0">
                <a:effectLst/>
                <a:latin typeface="Lato-Black"/>
              </a:rPr>
              <a:t>(NDSS 16’)</a:t>
            </a:r>
          </a:p>
          <a:p>
            <a:pPr lvl="1"/>
            <a:endParaRPr lang="en-US" altLang="zh-CN" sz="2000" i="0" dirty="0">
              <a:effectLst/>
              <a:latin typeface="Lato-Black"/>
            </a:endParaRPr>
          </a:p>
          <a:p>
            <a:r>
              <a:rPr lang="en-US" altLang="zh-CN" sz="2400" b="1" i="0" dirty="0">
                <a:effectLst/>
                <a:latin typeface="Lato-Black"/>
              </a:rPr>
              <a:t>{</a:t>
            </a:r>
            <a:r>
              <a:rPr lang="en-US" altLang="zh-CN" sz="2400" b="1" i="0" dirty="0" err="1">
                <a:effectLst/>
                <a:latin typeface="Lato-Black"/>
              </a:rPr>
              <a:t>HALucinator</a:t>
            </a:r>
            <a:r>
              <a:rPr lang="en-US" altLang="zh-CN" sz="2400" b="1" i="0" dirty="0">
                <a:effectLst/>
                <a:latin typeface="Lato-Black"/>
              </a:rPr>
              <a:t>}: Firmware Re-hosting Through Abstraction Layer Emulation(</a:t>
            </a:r>
            <a:r>
              <a:rPr lang="en-US" altLang="zh-CN" sz="2400" b="1" dirty="0">
                <a:latin typeface="Lato-Black"/>
              </a:rPr>
              <a:t>USENIX Security 20’</a:t>
            </a:r>
            <a:r>
              <a:rPr lang="en-US" altLang="zh-CN" sz="2400" b="1" i="0" dirty="0">
                <a:effectLst/>
                <a:latin typeface="Lato-Black"/>
              </a:rPr>
              <a:t>)</a:t>
            </a:r>
          </a:p>
          <a:p>
            <a:pPr lvl="1"/>
            <a:r>
              <a:rPr lang="en-US" altLang="zh-CN" sz="2000" dirty="0">
                <a:latin typeface="Lato-Black"/>
              </a:rPr>
              <a:t>Using High Abstract layer to emulate between firmware and hardware for bare </a:t>
            </a:r>
            <a:r>
              <a:rPr lang="en-US" altLang="zh-CN" sz="2000" dirty="0" err="1">
                <a:latin typeface="Lato-Black"/>
              </a:rPr>
              <a:t>metel</a:t>
            </a:r>
            <a:r>
              <a:rPr lang="en-US" altLang="zh-CN" sz="2000" dirty="0">
                <a:latin typeface="Lato-Black"/>
              </a:rPr>
              <a:t> systems</a:t>
            </a:r>
          </a:p>
          <a:p>
            <a:pPr lvl="1"/>
            <a:endParaRPr lang="en-US" altLang="zh-CN" sz="2000" dirty="0">
              <a:latin typeface="Lato-Black"/>
            </a:endParaRPr>
          </a:p>
          <a:p>
            <a:r>
              <a:rPr lang="en-US" altLang="zh-CN" sz="2400" b="1" dirty="0">
                <a:latin typeface="Lato-Black"/>
              </a:rPr>
              <a:t>P2IM: Scalable and Hardware-independent Firmware Testing via Automatic Peripheral Interface Modeling</a:t>
            </a:r>
            <a:r>
              <a:rPr lang="en-US" altLang="zh-CN" sz="2400" b="1" i="0" dirty="0">
                <a:effectLst/>
                <a:latin typeface="Lato-Black"/>
              </a:rPr>
              <a:t> (</a:t>
            </a:r>
            <a:r>
              <a:rPr lang="en-US" altLang="zh-CN" sz="2400" b="1" dirty="0">
                <a:latin typeface="Lato-Black"/>
              </a:rPr>
              <a:t>USENIX Security 20’</a:t>
            </a:r>
            <a:r>
              <a:rPr lang="en-US" altLang="zh-CN" sz="2400" b="1" i="0" dirty="0">
                <a:effectLst/>
                <a:latin typeface="Lato-Black"/>
              </a:rPr>
              <a:t>)</a:t>
            </a:r>
          </a:p>
          <a:p>
            <a:pPr lvl="1"/>
            <a:r>
              <a:rPr lang="en-US" altLang="zh-CN" sz="2000" dirty="0">
                <a:latin typeface="Lato-Black"/>
              </a:rPr>
              <a:t> Symbolic execution </a:t>
            </a:r>
            <a:r>
              <a:rPr lang="en-US" altLang="zh-CN" sz="2000" dirty="0" err="1">
                <a:latin typeface="Lato-Black"/>
              </a:rPr>
              <a:t>infering</a:t>
            </a:r>
            <a:r>
              <a:rPr lang="en-US" altLang="zh-CN" sz="2000" dirty="0">
                <a:latin typeface="Lato-Black"/>
              </a:rPr>
              <a:t> desired feedback from real devices</a:t>
            </a:r>
          </a:p>
          <a:p>
            <a:pPr lvl="1"/>
            <a:endParaRPr lang="en-US" altLang="zh-CN" b="1" i="0" dirty="0">
              <a:effectLst/>
              <a:latin typeface="Lato-Black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67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C536E-1128-AB8C-4D7F-54BDFCF0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Observation-1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ACF3F-C28F-3977-149E-CDBB4DA3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Firmware kernel rehosting </a:t>
            </a:r>
            <a:r>
              <a:rPr lang="en-US" altLang="zh-CN" dirty="0"/>
              <a:t>is an open question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03777-473C-4EC0-14D6-BF388BC4A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71" y="3880214"/>
            <a:ext cx="634921" cy="634921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24F59226-089F-136C-3815-037B38E3DCF6}"/>
              </a:ext>
            </a:extLst>
          </p:cNvPr>
          <p:cNvSpPr/>
          <p:nvPr/>
        </p:nvSpPr>
        <p:spPr>
          <a:xfrm>
            <a:off x="3117551" y="2786158"/>
            <a:ext cx="767115" cy="287821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003E4-76BE-D66B-68A9-827A98B80170}"/>
              </a:ext>
            </a:extLst>
          </p:cNvPr>
          <p:cNvSpPr txBox="1"/>
          <p:nvPr/>
        </p:nvSpPr>
        <p:spPr>
          <a:xfrm>
            <a:off x="1939264" y="2583640"/>
            <a:ext cx="117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Interrupt </a:t>
            </a:r>
            <a:r>
              <a:rPr lang="en-US" altLang="zh-CN" b="1" dirty="0" err="1"/>
              <a:t>controler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89D8DA-6069-57D4-D996-FCB71754855C}"/>
              </a:ext>
            </a:extLst>
          </p:cNvPr>
          <p:cNvSpPr txBox="1"/>
          <p:nvPr/>
        </p:nvSpPr>
        <p:spPr>
          <a:xfrm>
            <a:off x="2033363" y="4040598"/>
            <a:ext cx="117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timer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FE8804-CEE8-E473-2D24-58BB1B1947D3}"/>
              </a:ext>
            </a:extLst>
          </p:cNvPr>
          <p:cNvSpPr txBox="1"/>
          <p:nvPr/>
        </p:nvSpPr>
        <p:spPr>
          <a:xfrm>
            <a:off x="2127462" y="5479704"/>
            <a:ext cx="117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UART</a:t>
            </a:r>
            <a:endParaRPr lang="zh-CN" altLang="en-US" b="1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6EBF39-916E-683B-3719-F9094EE828F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16605" y="4225264"/>
            <a:ext cx="1168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64E8557-FE19-099D-30F8-61B487F0719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39892" y="4197675"/>
            <a:ext cx="4289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A549E372-C48A-D13A-120F-F2884D90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06" y="4714662"/>
            <a:ext cx="906219" cy="90621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8644E69-10D4-BC1B-EFE4-0A602AED277C}"/>
              </a:ext>
            </a:extLst>
          </p:cNvPr>
          <p:cNvSpPr txBox="1"/>
          <p:nvPr/>
        </p:nvSpPr>
        <p:spPr>
          <a:xfrm>
            <a:off x="4767425" y="5620881"/>
            <a:ext cx="216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Kernel module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A3EAEA-25B0-490C-0183-34AE0FA60D6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536516" y="4258807"/>
            <a:ext cx="0" cy="455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119BC029-DA85-CB3A-4258-E23CA4A99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31" y="2879091"/>
            <a:ext cx="812698" cy="81269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8CA27FF-4224-166D-A430-FBAE4700B194}"/>
              </a:ext>
            </a:extLst>
          </p:cNvPr>
          <p:cNvSpPr txBox="1"/>
          <p:nvPr/>
        </p:nvSpPr>
        <p:spPr>
          <a:xfrm>
            <a:off x="6652736" y="2516846"/>
            <a:ext cx="117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firmware</a:t>
            </a:r>
            <a:endParaRPr lang="zh-CN" altLang="en-US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2336F8D-D1A0-8FE1-3029-FA68E3DB0C55}"/>
              </a:ext>
            </a:extLst>
          </p:cNvPr>
          <p:cNvCxnSpPr>
            <a:stCxn id="22" idx="2"/>
          </p:cNvCxnSpPr>
          <p:nvPr/>
        </p:nvCxnSpPr>
        <p:spPr>
          <a:xfrm flipH="1">
            <a:off x="7241879" y="3691789"/>
            <a:ext cx="1" cy="522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0AE6CA76-C130-38F5-0143-E5C1CE6A68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465" y="3661932"/>
            <a:ext cx="812698" cy="81269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00B8102-9649-E5EE-1DE7-796B550552E2}"/>
              </a:ext>
            </a:extLst>
          </p:cNvPr>
          <p:cNvSpPr txBox="1"/>
          <p:nvPr/>
        </p:nvSpPr>
        <p:spPr>
          <a:xfrm>
            <a:off x="8664333" y="4542098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IoT devices</a:t>
            </a:r>
            <a:endParaRPr lang="zh-CN" altLang="en-US" b="1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99CB9CA-A1DC-D240-1B9C-C7CADC34E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051" y="4106426"/>
            <a:ext cx="304762" cy="30476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A7A9B04-9C54-99D5-5B29-119B643BC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871" y="4911430"/>
            <a:ext cx="634921" cy="6349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45A3D69-5435-E987-7DB9-8C062CA9E218}"/>
              </a:ext>
            </a:extLst>
          </p:cNvPr>
          <p:cNvSpPr txBox="1"/>
          <p:nvPr/>
        </p:nvSpPr>
        <p:spPr>
          <a:xfrm>
            <a:off x="7283608" y="5546351"/>
            <a:ext cx="147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peripherals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F61B1E5-03F3-0DF4-B071-713DE0B3C467}"/>
              </a:ext>
            </a:extLst>
          </p:cNvPr>
          <p:cNvCxnSpPr>
            <a:cxnSpLocks/>
          </p:cNvCxnSpPr>
          <p:nvPr/>
        </p:nvCxnSpPr>
        <p:spPr>
          <a:xfrm flipV="1">
            <a:off x="7820227" y="4353706"/>
            <a:ext cx="12277" cy="53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5B278F6-CC40-8480-D44A-E6C2C77E8CCA}"/>
              </a:ext>
            </a:extLst>
          </p:cNvPr>
          <p:cNvSpPr/>
          <p:nvPr/>
        </p:nvSpPr>
        <p:spPr>
          <a:xfrm>
            <a:off x="1684236" y="2442885"/>
            <a:ext cx="2964129" cy="376192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9671395-5976-CF17-F64D-138B3C85E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61" y="2442885"/>
            <a:ext cx="812698" cy="81269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7EF270B-9041-C964-4AA3-CEFD4FADC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02" y="2541164"/>
            <a:ext cx="616140" cy="61614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5145BFC-A94E-9493-91A4-C83DAE1A25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42" y="2547780"/>
            <a:ext cx="609524" cy="609524"/>
          </a:xfrm>
          <a:prstGeom prst="rect">
            <a:avLst/>
          </a:prstGeom>
        </p:spPr>
      </p:pic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9AD69CE-3F71-2425-F026-8DC4B578DC48}"/>
              </a:ext>
            </a:extLst>
          </p:cNvPr>
          <p:cNvCxnSpPr>
            <a:cxnSpLocks/>
          </p:cNvCxnSpPr>
          <p:nvPr/>
        </p:nvCxnSpPr>
        <p:spPr>
          <a:xfrm flipH="1">
            <a:off x="4474142" y="2837125"/>
            <a:ext cx="5813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20F9F41-3F9B-3A84-3373-870C8BBAD032}"/>
              </a:ext>
            </a:extLst>
          </p:cNvPr>
          <p:cNvSpPr txBox="1"/>
          <p:nvPr/>
        </p:nvSpPr>
        <p:spPr>
          <a:xfrm>
            <a:off x="3814058" y="3131804"/>
            <a:ext cx="81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C00000"/>
                </a:solidFill>
              </a:rPr>
              <a:t>Chip specific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EA978C0-7FE1-FC71-61AA-4394B5FA76E1}"/>
              </a:ext>
            </a:extLst>
          </p:cNvPr>
          <p:cNvSpPr/>
          <p:nvPr/>
        </p:nvSpPr>
        <p:spPr>
          <a:xfrm>
            <a:off x="6559374" y="2516846"/>
            <a:ext cx="2086253" cy="3869015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CE0B3F8-32FF-1D74-57E1-4EAF94603EEE}"/>
              </a:ext>
            </a:extLst>
          </p:cNvPr>
          <p:cNvSpPr txBox="1"/>
          <p:nvPr/>
        </p:nvSpPr>
        <p:spPr>
          <a:xfrm>
            <a:off x="7707962" y="2886178"/>
            <a:ext cx="924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/>
                </a:solidFill>
              </a:rPr>
              <a:t>standard</a:t>
            </a:r>
            <a:endParaRPr lang="zh-CN" altLang="en-US" sz="1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0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AFD4-372B-D7E1-E2FB-F38E686F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1"/>
                </a:solidFill>
              </a:rPr>
              <a:t>Observation-2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EAB53-9DBB-ABEC-974B-1954AD3E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Customized kernel only have </a:t>
            </a:r>
            <a:r>
              <a:rPr lang="en-US" altLang="zh-CN" b="1" dirty="0">
                <a:solidFill>
                  <a:schemeClr val="accent1"/>
                </a:solidFill>
              </a:rPr>
              <a:t>minor modifications</a:t>
            </a:r>
          </a:p>
          <a:p>
            <a:r>
              <a:rPr lang="en-US" altLang="zh-CN" dirty="0"/>
              <a:t>Focusing on </a:t>
            </a:r>
            <a:r>
              <a:rPr lang="en-US" altLang="zh-CN" b="1" dirty="0">
                <a:solidFill>
                  <a:schemeClr val="accent1"/>
                </a:solidFill>
              </a:rPr>
              <a:t>early-boot peripherals </a:t>
            </a:r>
            <a:r>
              <a:rPr lang="en-US" altLang="zh-CN" dirty="0"/>
              <a:t>helps rehosting</a:t>
            </a:r>
          </a:p>
          <a:p>
            <a:pPr lvl="1"/>
            <a:r>
              <a:rPr lang="en-US" altLang="zh-CN" dirty="0"/>
              <a:t>i.e., interrupt controller, timer, and UART</a:t>
            </a:r>
          </a:p>
          <a:p>
            <a:pPr lvl="1"/>
            <a:r>
              <a:rPr lang="en-US" altLang="zh-CN" dirty="0"/>
              <a:t>Users can install drivers by themselves</a:t>
            </a:r>
          </a:p>
          <a:p>
            <a:r>
              <a:rPr lang="en-US" altLang="zh-CN" dirty="0"/>
              <a:t>Replacing them with </a:t>
            </a:r>
            <a:r>
              <a:rPr lang="en-US" altLang="zh-CN" b="1" dirty="0">
                <a:solidFill>
                  <a:schemeClr val="accent1"/>
                </a:solidFill>
              </a:rPr>
              <a:t>supported peripherals!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CE031D-C8CB-9B5A-2D9C-B86063B5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36" y="4175417"/>
            <a:ext cx="5128617" cy="25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0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DBBCB-B80F-A978-2F30-DD44DEE9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Example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7C5EA-654B-6069-A9B9-B4FBB29C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0450" cy="4351338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Arm MACHINE</a:t>
            </a:r>
          </a:p>
          <a:p>
            <a:pPr lvl="1"/>
            <a:r>
              <a:rPr lang="en-US" altLang="zh-CN" dirty="0"/>
              <a:t>Specific peripheral in SOC</a:t>
            </a:r>
          </a:p>
          <a:p>
            <a:pPr lvl="1"/>
            <a:r>
              <a:rPr lang="en-US" altLang="zh-CN" dirty="0"/>
              <a:t>lies in </a:t>
            </a:r>
            <a:r>
              <a:rPr lang="en-US" altLang="zh-CN" dirty="0" err="1"/>
              <a:t>linux</a:t>
            </a:r>
            <a:r>
              <a:rPr lang="en-US" altLang="zh-CN" dirty="0"/>
              <a:t> kernel</a:t>
            </a:r>
          </a:p>
          <a:p>
            <a:pPr lvl="1"/>
            <a:r>
              <a:rPr lang="en-US" altLang="zh-CN" dirty="0" err="1"/>
              <a:t>Qemu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may not support</a:t>
            </a:r>
          </a:p>
          <a:p>
            <a:pPr lvl="2"/>
            <a:r>
              <a:rPr lang="en-US" altLang="zh-CN" dirty="0"/>
              <a:t>Needs driver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7D2704-901E-6605-0390-2327A510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45" y="3975380"/>
            <a:ext cx="5512083" cy="23178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ECD2E1-DCD2-0760-9488-5F1327DE7688}"/>
              </a:ext>
            </a:extLst>
          </p:cNvPr>
          <p:cNvSpPr txBox="1"/>
          <p:nvPr/>
        </p:nvSpPr>
        <p:spPr>
          <a:xfrm>
            <a:off x="6227946" y="34290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Custom LG G Watch kernel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B47431-7B79-1C77-CFB2-ED965E83A4F9}"/>
              </a:ext>
            </a:extLst>
          </p:cNvPr>
          <p:cNvSpPr/>
          <p:nvPr/>
        </p:nvSpPr>
        <p:spPr>
          <a:xfrm>
            <a:off x="2463890" y="4602799"/>
            <a:ext cx="1939264" cy="19341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64C2E9-8BD2-19AB-88BF-D45614E5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11" y="570927"/>
            <a:ext cx="4234537" cy="23533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656CB7-C92C-708B-FBF6-442E41143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74" y="3798332"/>
            <a:ext cx="4043935" cy="27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6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14C8-21A0-013B-FE9B-C8B940AA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solution</a:t>
            </a:r>
            <a:endParaRPr lang="zh-CN" altLang="en-US" sz="5400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2B46106-4E29-D435-1600-15B80DDB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Peripheral transplantation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3A88251-D0A0-C171-35FF-2B9C8EE6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37" y="2265282"/>
            <a:ext cx="5698840" cy="42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1D5FE-19F4-5002-943B-2B27E86D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accent1"/>
                </a:solidFill>
              </a:rPr>
              <a:t>Contributions</a:t>
            </a:r>
            <a:endParaRPr lang="zh-CN" altLang="en-US" sz="5400" b="1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8E53E-53BF-8FCA-1C0F-54EDC8401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Novel technique</a:t>
            </a:r>
          </a:p>
          <a:p>
            <a:pPr lvl="1"/>
            <a:r>
              <a:rPr lang="en-US" altLang="zh-CN" b="1" dirty="0"/>
              <a:t>peripheral transplantation</a:t>
            </a:r>
            <a:r>
              <a:rPr lang="en-US" altLang="zh-CN" dirty="0"/>
              <a:t> can rehost Linux kernels of embedded devices </a:t>
            </a:r>
            <a:r>
              <a:rPr lang="en-US" altLang="zh-CN" b="1" dirty="0"/>
              <a:t>without the availability of the source code</a:t>
            </a:r>
          </a:p>
          <a:p>
            <a:pPr lvl="1"/>
            <a:endParaRPr lang="en-US" altLang="zh-CN" b="1" dirty="0"/>
          </a:p>
          <a:p>
            <a:r>
              <a:rPr lang="en-US" altLang="zh-CN" b="1" dirty="0"/>
              <a:t>New system</a:t>
            </a:r>
          </a:p>
          <a:p>
            <a:pPr lvl="1"/>
            <a:r>
              <a:rPr lang="en-US" altLang="zh-CN" dirty="0" err="1"/>
              <a:t>Integreted</a:t>
            </a:r>
            <a:r>
              <a:rPr lang="en-US" altLang="zh-CN" dirty="0"/>
              <a:t> into </a:t>
            </a:r>
            <a:r>
              <a:rPr lang="en-US" altLang="zh-CN" dirty="0" err="1"/>
              <a:t>qemu</a:t>
            </a:r>
            <a:r>
              <a:rPr lang="en-US" altLang="zh-CN" dirty="0"/>
              <a:t> and become </a:t>
            </a:r>
            <a:r>
              <a:rPr lang="en-US" altLang="zh-CN" dirty="0" err="1"/>
              <a:t>Ecmo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Comprehensive evaluation</a:t>
            </a:r>
          </a:p>
          <a:p>
            <a:pPr lvl="1"/>
            <a:r>
              <a:rPr lang="en-US" altLang="zh-CN" b="1" dirty="0"/>
              <a:t>710/815 (87.1%) </a:t>
            </a:r>
            <a:r>
              <a:rPr lang="en-US" altLang="zh-CN" dirty="0"/>
              <a:t>kernels can launch shells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0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531</Words>
  <Application>Microsoft Office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-apple-system</vt:lpstr>
      <vt:lpstr>Lato-Black</vt:lpstr>
      <vt:lpstr>等线</vt:lpstr>
      <vt:lpstr>等线 Light</vt:lpstr>
      <vt:lpstr>Arial</vt:lpstr>
      <vt:lpstr>Office 主题​​</vt:lpstr>
      <vt:lpstr>PowerPoint 演示文稿</vt:lpstr>
      <vt:lpstr>周亚金</vt:lpstr>
      <vt:lpstr>Background</vt:lpstr>
      <vt:lpstr>Prior work</vt:lpstr>
      <vt:lpstr>Observation-1</vt:lpstr>
      <vt:lpstr>Observation-2</vt:lpstr>
      <vt:lpstr>Example</vt:lpstr>
      <vt:lpstr>solution</vt:lpstr>
      <vt:lpstr>Contributions</vt:lpstr>
      <vt:lpstr>Idea Example</vt:lpstr>
      <vt:lpstr>Methodology</vt:lpstr>
      <vt:lpstr>Decompress Linux Kernel</vt:lpstr>
      <vt:lpstr>Identity ECMO Pointers(1)</vt:lpstr>
      <vt:lpstr>Identity ECMO Pointers(2)</vt:lpstr>
      <vt:lpstr>Generate ECMO Drivers</vt:lpstr>
      <vt:lpstr>Integrate into kernel</vt:lpstr>
      <vt:lpstr>Evalutaion</vt:lpstr>
      <vt:lpstr>Dataset</vt:lpstr>
      <vt:lpstr>Identify ECMO Pointers (RQ1)</vt:lpstr>
      <vt:lpstr>Rehost Linux Kernels (RQ2)</vt:lpstr>
      <vt:lpstr>Reliability and Stability (RQ3)</vt:lpstr>
      <vt:lpstr>Applications and Other Peripherals (RQ4)</vt:lpstr>
      <vt:lpstr>Drawbacks and disscussion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Nicholas Wei</dc:creator>
  <cp:lastModifiedBy>Nicholas Wei</cp:lastModifiedBy>
  <cp:revision>48</cp:revision>
  <dcterms:created xsi:type="dcterms:W3CDTF">2023-09-27T01:36:08Z</dcterms:created>
  <dcterms:modified xsi:type="dcterms:W3CDTF">2023-09-27T13:07:29Z</dcterms:modified>
</cp:coreProperties>
</file>