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</p:sldIdLst>
  <p:sldSz cx="18288000" cy="10287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1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8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mailto:u430034046@mail.uic.edu.c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u430034053@mail.uic.edu.cn" TargetMode="External"/><Relationship Id="rId5" Type="http://schemas.openxmlformats.org/officeDocument/2006/relationships/hyperlink" Target="mailto:u430034064@mail.uic.edu.cn" TargetMode="External"/><Relationship Id="rId4" Type="http://schemas.openxmlformats.org/officeDocument/2006/relationships/hyperlink" Target="mailto:u430034051@mail.uic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7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sv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../project_GUI(new)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143621" y="268013"/>
            <a:ext cx="10085516" cy="6004729"/>
            <a:chOff x="0" y="0"/>
            <a:chExt cx="2656267" cy="15814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56268" cy="1581492"/>
            </a:xfrm>
            <a:custGeom>
              <a:avLst/>
              <a:gdLst/>
              <a:ahLst/>
              <a:cxnLst/>
              <a:rect l="l" t="t" r="r" b="b"/>
              <a:pathLst>
                <a:path w="2656268" h="1581492">
                  <a:moveTo>
                    <a:pt x="26867" y="0"/>
                  </a:moveTo>
                  <a:lnTo>
                    <a:pt x="2629401" y="0"/>
                  </a:lnTo>
                  <a:cubicBezTo>
                    <a:pt x="2636526" y="0"/>
                    <a:pt x="2643360" y="2831"/>
                    <a:pt x="2648398" y="7869"/>
                  </a:cubicBezTo>
                  <a:cubicBezTo>
                    <a:pt x="2653437" y="12908"/>
                    <a:pt x="2656268" y="19741"/>
                    <a:pt x="2656268" y="26867"/>
                  </a:cubicBezTo>
                  <a:lnTo>
                    <a:pt x="2656268" y="1554625"/>
                  </a:lnTo>
                  <a:cubicBezTo>
                    <a:pt x="2656268" y="1561751"/>
                    <a:pt x="2653437" y="1568585"/>
                    <a:pt x="2648398" y="1573623"/>
                  </a:cubicBezTo>
                  <a:cubicBezTo>
                    <a:pt x="2643360" y="1578662"/>
                    <a:pt x="2636526" y="1581492"/>
                    <a:pt x="2629401" y="1581492"/>
                  </a:cubicBezTo>
                  <a:lnTo>
                    <a:pt x="26867" y="1581492"/>
                  </a:lnTo>
                  <a:cubicBezTo>
                    <a:pt x="19741" y="1581492"/>
                    <a:pt x="12908" y="1578662"/>
                    <a:pt x="7869" y="1573623"/>
                  </a:cubicBezTo>
                  <a:cubicBezTo>
                    <a:pt x="2831" y="1568585"/>
                    <a:pt x="0" y="1561751"/>
                    <a:pt x="0" y="1554625"/>
                  </a:cubicBezTo>
                  <a:lnTo>
                    <a:pt x="0" y="26867"/>
                  </a:lnTo>
                  <a:cubicBezTo>
                    <a:pt x="0" y="19741"/>
                    <a:pt x="2831" y="12908"/>
                    <a:pt x="7869" y="7869"/>
                  </a:cubicBezTo>
                  <a:cubicBezTo>
                    <a:pt x="12908" y="2831"/>
                    <a:pt x="19741" y="0"/>
                    <a:pt x="268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A81C1F">
                  <a:alpha val="24706"/>
                </a:srgbClr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656267" cy="1629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700000">
            <a:off x="-6585287" y="4198964"/>
            <a:ext cx="10085516" cy="6004729"/>
            <a:chOff x="0" y="0"/>
            <a:chExt cx="2656267" cy="15814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56268" cy="1581492"/>
            </a:xfrm>
            <a:custGeom>
              <a:avLst/>
              <a:gdLst/>
              <a:ahLst/>
              <a:cxnLst/>
              <a:rect l="l" t="t" r="r" b="b"/>
              <a:pathLst>
                <a:path w="2656268" h="1581492">
                  <a:moveTo>
                    <a:pt x="26867" y="0"/>
                  </a:moveTo>
                  <a:lnTo>
                    <a:pt x="2629401" y="0"/>
                  </a:lnTo>
                  <a:cubicBezTo>
                    <a:pt x="2636526" y="0"/>
                    <a:pt x="2643360" y="2831"/>
                    <a:pt x="2648398" y="7869"/>
                  </a:cubicBezTo>
                  <a:cubicBezTo>
                    <a:pt x="2653437" y="12908"/>
                    <a:pt x="2656268" y="19741"/>
                    <a:pt x="2656268" y="26867"/>
                  </a:cubicBezTo>
                  <a:lnTo>
                    <a:pt x="2656268" y="1554625"/>
                  </a:lnTo>
                  <a:cubicBezTo>
                    <a:pt x="2656268" y="1561751"/>
                    <a:pt x="2653437" y="1568585"/>
                    <a:pt x="2648398" y="1573623"/>
                  </a:cubicBezTo>
                  <a:cubicBezTo>
                    <a:pt x="2643360" y="1578662"/>
                    <a:pt x="2636526" y="1581492"/>
                    <a:pt x="2629401" y="1581492"/>
                  </a:cubicBezTo>
                  <a:lnTo>
                    <a:pt x="26867" y="1581492"/>
                  </a:lnTo>
                  <a:cubicBezTo>
                    <a:pt x="19741" y="1581492"/>
                    <a:pt x="12908" y="1578662"/>
                    <a:pt x="7869" y="1573623"/>
                  </a:cubicBezTo>
                  <a:cubicBezTo>
                    <a:pt x="2831" y="1568585"/>
                    <a:pt x="0" y="1561751"/>
                    <a:pt x="0" y="1554625"/>
                  </a:cubicBezTo>
                  <a:lnTo>
                    <a:pt x="0" y="26867"/>
                  </a:lnTo>
                  <a:cubicBezTo>
                    <a:pt x="0" y="19741"/>
                    <a:pt x="2831" y="12908"/>
                    <a:pt x="7869" y="7869"/>
                  </a:cubicBezTo>
                  <a:cubicBezTo>
                    <a:pt x="12908" y="2831"/>
                    <a:pt x="19741" y="0"/>
                    <a:pt x="268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A81C1F">
                  <a:alpha val="24706"/>
                </a:srgbClr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656267" cy="1629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24270" y="3117286"/>
            <a:ext cx="15321002" cy="4229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205"/>
              </a:lnSpc>
            </a:pPr>
            <a:r>
              <a:rPr lang="en-US" sz="9600" dirty="0">
                <a:solidFill>
                  <a:srgbClr val="3F3F40"/>
                </a:solidFill>
                <a:latin typeface="Times New Roman" panose="02020603050405020304"/>
                <a:ea typeface="微软雅黑" panose="020B0503020204020204" charset="-122"/>
                <a:cs typeface="字由点字典黑 Bold" panose="00020600040101010101" charset="-122"/>
                <a:sym typeface="字由点字典黑 Bold" panose="00020600040101010101" charset="-122"/>
              </a:rPr>
              <a:t>Sentiment Detection</a:t>
            </a:r>
          </a:p>
          <a:p>
            <a:pPr algn="l">
              <a:lnSpc>
                <a:spcPts val="17205"/>
              </a:lnSpc>
              <a:spcBef>
                <a:spcPct val="0"/>
              </a:spcBef>
            </a:pPr>
            <a:r>
              <a:rPr lang="en-US" sz="12250" dirty="0">
                <a:solidFill>
                  <a:srgbClr val="3F3F40"/>
                </a:solidFill>
                <a:latin typeface="Times New Roman" panose="02020603050405020304"/>
                <a:ea typeface="微软雅黑" panose="020B0503020204020204" charset="-122"/>
                <a:cs typeface="字由点字典黑 Bold" panose="00020600040101010101" charset="-122"/>
                <a:sym typeface="字由点字典黑 Bold" panose="00020600040101010101" charset="-122"/>
              </a:rPr>
              <a:t>      </a:t>
            </a:r>
            <a:endParaRPr lang="en-US" sz="12250" dirty="0">
              <a:solidFill>
                <a:srgbClr val="3F3F40"/>
              </a:solidFill>
              <a:latin typeface="Times New Roman" panose="02020603050405020304"/>
              <a:ea typeface="微软雅黑" panose="020B0503020204020204" charset="-122"/>
              <a:cs typeface="字由点字典黑 Bold" panose="00020600040101010101" charset="-122"/>
            </a:endParaRPr>
          </a:p>
        </p:txBody>
      </p:sp>
      <p:grpSp>
        <p:nvGrpSpPr>
          <p:cNvPr id="9" name="Group 9"/>
          <p:cNvGrpSpPr/>
          <p:nvPr/>
        </p:nvGrpSpPr>
        <p:grpSpPr>
          <a:xfrm rot="2700000">
            <a:off x="15304686" y="-1174763"/>
            <a:ext cx="6004729" cy="6004729"/>
            <a:chOff x="0" y="0"/>
            <a:chExt cx="1581492" cy="15814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81492" cy="1581492"/>
            </a:xfrm>
            <a:custGeom>
              <a:avLst/>
              <a:gdLst/>
              <a:ahLst/>
              <a:cxnLst/>
              <a:rect l="l" t="t" r="r" b="b"/>
              <a:pathLst>
                <a:path w="1581492" h="1581492">
                  <a:moveTo>
                    <a:pt x="45126" y="0"/>
                  </a:moveTo>
                  <a:lnTo>
                    <a:pt x="1536367" y="0"/>
                  </a:lnTo>
                  <a:cubicBezTo>
                    <a:pt x="1561289" y="0"/>
                    <a:pt x="1581492" y="20203"/>
                    <a:pt x="1581492" y="45126"/>
                  </a:cubicBezTo>
                  <a:lnTo>
                    <a:pt x="1581492" y="1536367"/>
                  </a:lnTo>
                  <a:cubicBezTo>
                    <a:pt x="1581492" y="1561289"/>
                    <a:pt x="1561289" y="1581492"/>
                    <a:pt x="1536367" y="1581492"/>
                  </a:cubicBezTo>
                  <a:lnTo>
                    <a:pt x="45126" y="1581492"/>
                  </a:lnTo>
                  <a:cubicBezTo>
                    <a:pt x="33158" y="1581492"/>
                    <a:pt x="21680" y="1576738"/>
                    <a:pt x="13217" y="1568275"/>
                  </a:cubicBezTo>
                  <a:cubicBezTo>
                    <a:pt x="4754" y="1559813"/>
                    <a:pt x="0" y="1548335"/>
                    <a:pt x="0" y="1536367"/>
                  </a:cubicBezTo>
                  <a:lnTo>
                    <a:pt x="0" y="45126"/>
                  </a:lnTo>
                  <a:cubicBezTo>
                    <a:pt x="0" y="20203"/>
                    <a:pt x="20203" y="0"/>
                    <a:pt x="45126" y="0"/>
                  </a:cubicBezTo>
                  <a:close/>
                </a:path>
              </a:pathLst>
            </a:custGeom>
            <a:solidFill>
              <a:srgbClr val="A81C1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581492" cy="1629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4879004" y="8510174"/>
            <a:ext cx="4371307" cy="1776826"/>
          </a:xfrm>
          <a:custGeom>
            <a:avLst/>
            <a:gdLst/>
            <a:ahLst/>
            <a:cxnLst/>
            <a:rect l="l" t="t" r="r" b="b"/>
            <a:pathLst>
              <a:path w="4371307" h="1776826">
                <a:moveTo>
                  <a:pt x="0" y="0"/>
                </a:moveTo>
                <a:lnTo>
                  <a:pt x="4371307" y="0"/>
                </a:lnTo>
                <a:lnTo>
                  <a:pt x="4371307" y="1776826"/>
                </a:lnTo>
                <a:lnTo>
                  <a:pt x="0" y="17768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Group 13"/>
          <p:cNvGrpSpPr/>
          <p:nvPr/>
        </p:nvGrpSpPr>
        <p:grpSpPr>
          <a:xfrm rot="2700000">
            <a:off x="-3621490" y="5632215"/>
            <a:ext cx="6004729" cy="6004729"/>
            <a:chOff x="0" y="0"/>
            <a:chExt cx="1581492" cy="158149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81492" cy="1581492"/>
            </a:xfrm>
            <a:custGeom>
              <a:avLst/>
              <a:gdLst/>
              <a:ahLst/>
              <a:cxnLst/>
              <a:rect l="l" t="t" r="r" b="b"/>
              <a:pathLst>
                <a:path w="1581492" h="1581492">
                  <a:moveTo>
                    <a:pt x="45126" y="0"/>
                  </a:moveTo>
                  <a:lnTo>
                    <a:pt x="1536367" y="0"/>
                  </a:lnTo>
                  <a:cubicBezTo>
                    <a:pt x="1561289" y="0"/>
                    <a:pt x="1581492" y="20203"/>
                    <a:pt x="1581492" y="45126"/>
                  </a:cubicBezTo>
                  <a:lnTo>
                    <a:pt x="1581492" y="1536367"/>
                  </a:lnTo>
                  <a:cubicBezTo>
                    <a:pt x="1581492" y="1561289"/>
                    <a:pt x="1561289" y="1581492"/>
                    <a:pt x="1536367" y="1581492"/>
                  </a:cubicBezTo>
                  <a:lnTo>
                    <a:pt x="45126" y="1581492"/>
                  </a:lnTo>
                  <a:cubicBezTo>
                    <a:pt x="33158" y="1581492"/>
                    <a:pt x="21680" y="1576738"/>
                    <a:pt x="13217" y="1568275"/>
                  </a:cubicBezTo>
                  <a:cubicBezTo>
                    <a:pt x="4754" y="1559813"/>
                    <a:pt x="0" y="1548335"/>
                    <a:pt x="0" y="1536367"/>
                  </a:cubicBezTo>
                  <a:lnTo>
                    <a:pt x="0" y="45126"/>
                  </a:lnTo>
                  <a:cubicBezTo>
                    <a:pt x="0" y="20203"/>
                    <a:pt x="20203" y="0"/>
                    <a:pt x="45126" y="0"/>
                  </a:cubicBezTo>
                  <a:close/>
                </a:path>
              </a:pathLst>
            </a:custGeom>
            <a:solidFill>
              <a:srgbClr val="A81C1F"/>
            </a:solidFill>
            <a:ln cap="rnd">
              <a:noFill/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1581492" cy="1629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 rot="-10800000">
            <a:off x="-744448" y="-138481"/>
            <a:ext cx="4371307" cy="1776826"/>
          </a:xfrm>
          <a:custGeom>
            <a:avLst/>
            <a:gdLst/>
            <a:ahLst/>
            <a:cxnLst/>
            <a:rect l="l" t="t" r="r" b="b"/>
            <a:pathLst>
              <a:path w="4371307" h="1776826">
                <a:moveTo>
                  <a:pt x="0" y="0"/>
                </a:moveTo>
                <a:lnTo>
                  <a:pt x="4371306" y="0"/>
                </a:lnTo>
                <a:lnTo>
                  <a:pt x="4371306" y="1776826"/>
                </a:lnTo>
                <a:lnTo>
                  <a:pt x="0" y="17768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4767705" y="5321338"/>
            <a:ext cx="8951324" cy="1219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10"/>
              </a:lnSpc>
              <a:spcBef>
                <a:spcPct val="0"/>
              </a:spcBef>
            </a:pPr>
            <a:r>
              <a:rPr lang="en-US" sz="6790" dirty="0">
                <a:solidFill>
                  <a:srgbClr val="545454"/>
                </a:solidFill>
                <a:latin typeface="Times New Roman" panose="02020603050405020304" pitchFamily="18" charset="0"/>
                <a:ea typeface="微软雅黑" panose="020B0503020204020204" charset="-122"/>
                <a:cs typeface="字由点字典黑" panose="00020600040101010101" charset="-122"/>
                <a:sym typeface="字由点字典黑" panose="00020600040101010101" charset="-122"/>
              </a:rPr>
              <a:t>Group 8</a:t>
            </a:r>
          </a:p>
        </p:txBody>
      </p:sp>
      <p:sp>
        <p:nvSpPr>
          <p:cNvPr id="18" name="AutoShape 18"/>
          <p:cNvSpPr/>
          <p:nvPr/>
        </p:nvSpPr>
        <p:spPr>
          <a:xfrm>
            <a:off x="6393247" y="6540538"/>
            <a:ext cx="5336535" cy="0"/>
          </a:xfrm>
          <a:prstGeom prst="line">
            <a:avLst/>
          </a:prstGeom>
          <a:ln w="38100" cap="flat">
            <a:solidFill>
              <a:srgbClr val="545454">
                <a:alpha val="6667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6393248" y="5443587"/>
            <a:ext cx="5336535" cy="0"/>
          </a:xfrm>
          <a:prstGeom prst="line">
            <a:avLst/>
          </a:prstGeom>
          <a:ln w="38100" cap="flat">
            <a:solidFill>
              <a:srgbClr val="545454">
                <a:alpha val="6667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文本框 22"/>
          <p:cNvSpPr txBox="1"/>
          <p:nvPr/>
        </p:nvSpPr>
        <p:spPr>
          <a:xfrm>
            <a:off x="4274096" y="7257245"/>
            <a:ext cx="11698663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CN" sz="44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Presenter:</a:t>
            </a:r>
          </a:p>
          <a:p>
            <a:r>
              <a:rPr lang="en-US" sz="3200" dirty="0">
                <a:latin typeface="Times New Roman" panose="02020603050405020304"/>
                <a:ea typeface="+mn-lt"/>
                <a:cs typeface="+mn-lt"/>
              </a:rPr>
              <a:t> Zihao </a:t>
            </a:r>
            <a:r>
              <a:rPr lang="en-US" sz="3200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OU</a:t>
            </a:r>
            <a:r>
              <a:rPr lang="en-US" sz="32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           2430034051   </a:t>
            </a:r>
            <a:r>
              <a:rPr lang="en-US" sz="32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hlinkClick r:id="rId4"/>
              </a:rPr>
              <a:t>u430034051@mail.uic.edu.cn</a:t>
            </a:r>
            <a:br>
              <a:rPr lang="en-US" sz="32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</a:br>
            <a:r>
              <a:rPr lang="en-US" sz="32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lang="en-US" sz="3200" dirty="0">
                <a:latin typeface="Times New Roman" panose="02020603050405020304"/>
                <a:ea typeface="+mn-lt"/>
                <a:cs typeface="+mn-lt"/>
              </a:rPr>
              <a:t>Yuxuan TONG  </a:t>
            </a:r>
            <a:r>
              <a:rPr lang="en-US" sz="3200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 </a:t>
            </a:r>
            <a:r>
              <a:rPr lang="en-US" sz="32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2430034064   </a:t>
            </a:r>
            <a:r>
              <a:rPr lang="en-US" sz="32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hlinkClick r:id="rId5"/>
              </a:rPr>
              <a:t>u430034064@mail.uic.edu.cn</a:t>
            </a:r>
            <a:br>
              <a:rPr lang="en-US" sz="32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</a:br>
            <a:r>
              <a:rPr lang="en-US" sz="3200" dirty="0">
                <a:latin typeface="Times New Roman" panose="02020603050405020304"/>
                <a:ea typeface="+mn-lt"/>
                <a:cs typeface="+mn-lt"/>
              </a:rPr>
              <a:t> Yinuo PANG     </a:t>
            </a:r>
            <a:r>
              <a:rPr lang="en-US" sz="3200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 </a:t>
            </a:r>
            <a:r>
              <a:rPr lang="en-US" sz="32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2430034053   </a:t>
            </a:r>
            <a:r>
              <a:rPr lang="en-US" sz="32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hlinkClick r:id="rId6"/>
              </a:rPr>
              <a:t>u430034053@mail.uic.edu.cn</a:t>
            </a:r>
            <a:br>
              <a:rPr lang="en-US" sz="32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</a:br>
            <a:r>
              <a:rPr lang="en-US" sz="32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lang="en-US" sz="3200" dirty="0" err="1">
                <a:latin typeface="Times New Roman" panose="02020603050405020304"/>
                <a:ea typeface="+mn-lt"/>
                <a:cs typeface="+mn-lt"/>
              </a:rPr>
              <a:t>Yiqi</a:t>
            </a:r>
            <a:r>
              <a:rPr lang="en-US" sz="3200" dirty="0">
                <a:latin typeface="Times New Roman" panose="02020603050405020304"/>
                <a:ea typeface="+mn-lt"/>
                <a:cs typeface="+mn-lt"/>
              </a:rPr>
              <a:t> LUO         </a:t>
            </a:r>
            <a:r>
              <a:rPr lang="en-US" sz="3200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  </a:t>
            </a:r>
            <a:r>
              <a:rPr lang="en-US" sz="32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2430034046   </a:t>
            </a:r>
            <a:r>
              <a:rPr lang="en-US" sz="32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hlinkClick r:id="rId7"/>
              </a:rPr>
              <a:t>u430034046@mail.uic.edu.cn</a:t>
            </a:r>
            <a:endParaRPr lang="en-US" sz="3200" dirty="0"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1369836" y="-545345"/>
            <a:ext cx="4371307" cy="1776826"/>
          </a:xfrm>
          <a:custGeom>
            <a:avLst/>
            <a:gdLst/>
            <a:ahLst/>
            <a:cxnLst/>
            <a:rect l="l" t="t" r="r" b="b"/>
            <a:pathLst>
              <a:path w="4371307" h="1776826">
                <a:moveTo>
                  <a:pt x="0" y="0"/>
                </a:moveTo>
                <a:lnTo>
                  <a:pt x="4371307" y="0"/>
                </a:lnTo>
                <a:lnTo>
                  <a:pt x="4371307" y="1776826"/>
                </a:lnTo>
                <a:lnTo>
                  <a:pt x="0" y="17768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AutoShape 3"/>
          <p:cNvSpPr/>
          <p:nvPr/>
        </p:nvSpPr>
        <p:spPr>
          <a:xfrm>
            <a:off x="0" y="1491458"/>
            <a:ext cx="18288000" cy="0"/>
          </a:xfrm>
          <a:prstGeom prst="line">
            <a:avLst/>
          </a:prstGeom>
          <a:ln w="19050" cap="flat">
            <a:solidFill>
              <a:srgbClr val="545454">
                <a:alpha val="2078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 rot="-10800000">
            <a:off x="15219356" y="-748126"/>
            <a:ext cx="4371307" cy="1776826"/>
          </a:xfrm>
          <a:custGeom>
            <a:avLst/>
            <a:gdLst/>
            <a:ahLst/>
            <a:cxnLst/>
            <a:rect l="l" t="t" r="r" b="b"/>
            <a:pathLst>
              <a:path w="4371307" h="1776826">
                <a:moveTo>
                  <a:pt x="0" y="0"/>
                </a:moveTo>
                <a:lnTo>
                  <a:pt x="4371307" y="0"/>
                </a:lnTo>
                <a:lnTo>
                  <a:pt x="4371307" y="1776826"/>
                </a:lnTo>
                <a:lnTo>
                  <a:pt x="0" y="17768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8" name="Group 8"/>
          <p:cNvGrpSpPr/>
          <p:nvPr/>
        </p:nvGrpSpPr>
        <p:grpSpPr>
          <a:xfrm rot="16200000">
            <a:off x="138838" y="4043014"/>
            <a:ext cx="5789427" cy="4639373"/>
            <a:chOff x="0" y="-47625"/>
            <a:chExt cx="1093676" cy="100534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93676" cy="957723"/>
            </a:xfrm>
            <a:custGeom>
              <a:avLst/>
              <a:gdLst/>
              <a:ahLst/>
              <a:cxnLst/>
              <a:rect l="l" t="t" r="r" b="b"/>
              <a:pathLst>
                <a:path w="1093676" h="957723">
                  <a:moveTo>
                    <a:pt x="38871" y="0"/>
                  </a:moveTo>
                  <a:lnTo>
                    <a:pt x="1054805" y="0"/>
                  </a:lnTo>
                  <a:cubicBezTo>
                    <a:pt x="1076273" y="0"/>
                    <a:pt x="1093676" y="17403"/>
                    <a:pt x="1093676" y="38871"/>
                  </a:cubicBezTo>
                  <a:lnTo>
                    <a:pt x="1093676" y="918852"/>
                  </a:lnTo>
                  <a:cubicBezTo>
                    <a:pt x="1093676" y="929161"/>
                    <a:pt x="1089581" y="939048"/>
                    <a:pt x="1082291" y="946338"/>
                  </a:cubicBezTo>
                  <a:cubicBezTo>
                    <a:pt x="1075002" y="953628"/>
                    <a:pt x="1065115" y="957723"/>
                    <a:pt x="1054805" y="957723"/>
                  </a:cubicBezTo>
                  <a:lnTo>
                    <a:pt x="38871" y="957723"/>
                  </a:lnTo>
                  <a:cubicBezTo>
                    <a:pt x="28562" y="957723"/>
                    <a:pt x="18675" y="953628"/>
                    <a:pt x="11385" y="946338"/>
                  </a:cubicBezTo>
                  <a:cubicBezTo>
                    <a:pt x="4095" y="939048"/>
                    <a:pt x="0" y="929161"/>
                    <a:pt x="0" y="918852"/>
                  </a:cubicBezTo>
                  <a:lnTo>
                    <a:pt x="0" y="38871"/>
                  </a:lnTo>
                  <a:cubicBezTo>
                    <a:pt x="0" y="28562"/>
                    <a:pt x="4095" y="18675"/>
                    <a:pt x="11385" y="11385"/>
                  </a:cubicBezTo>
                  <a:cubicBezTo>
                    <a:pt x="18675" y="4095"/>
                    <a:pt x="28562" y="0"/>
                    <a:pt x="38871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47625" cap="rnd">
              <a:solidFill>
                <a:srgbClr val="A81C1F">
                  <a:alpha val="86667"/>
                </a:srgbClr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093676" cy="1005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5400000">
            <a:off x="402815" y="-2914641"/>
            <a:ext cx="3724303" cy="2571750"/>
            <a:chOff x="0" y="0"/>
            <a:chExt cx="584310" cy="40348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84310" cy="403485"/>
            </a:xfrm>
            <a:custGeom>
              <a:avLst/>
              <a:gdLst/>
              <a:ahLst/>
              <a:cxnLst/>
              <a:rect l="l" t="t" r="r" b="b"/>
              <a:pathLst>
                <a:path w="584310" h="403485">
                  <a:moveTo>
                    <a:pt x="72756" y="0"/>
                  </a:moveTo>
                  <a:lnTo>
                    <a:pt x="511554" y="0"/>
                  </a:lnTo>
                  <a:cubicBezTo>
                    <a:pt x="530850" y="0"/>
                    <a:pt x="549356" y="7665"/>
                    <a:pt x="563000" y="21310"/>
                  </a:cubicBezTo>
                  <a:cubicBezTo>
                    <a:pt x="576645" y="34954"/>
                    <a:pt x="584310" y="53460"/>
                    <a:pt x="584310" y="72756"/>
                  </a:cubicBezTo>
                  <a:lnTo>
                    <a:pt x="584310" y="330728"/>
                  </a:lnTo>
                  <a:cubicBezTo>
                    <a:pt x="584310" y="370911"/>
                    <a:pt x="551736" y="403485"/>
                    <a:pt x="511554" y="403485"/>
                  </a:cubicBezTo>
                  <a:lnTo>
                    <a:pt x="72756" y="403485"/>
                  </a:lnTo>
                  <a:cubicBezTo>
                    <a:pt x="32574" y="403485"/>
                    <a:pt x="0" y="370911"/>
                    <a:pt x="0" y="330728"/>
                  </a:cubicBezTo>
                  <a:lnTo>
                    <a:pt x="0" y="72756"/>
                  </a:lnTo>
                  <a:cubicBezTo>
                    <a:pt x="0" y="32574"/>
                    <a:pt x="32574" y="0"/>
                    <a:pt x="72756" y="0"/>
                  </a:cubicBezTo>
                  <a:close/>
                </a:path>
              </a:pathLst>
            </a:custGeom>
            <a:solidFill>
              <a:srgbClr val="A81C1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584310" cy="451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25" name="TextBox 3"/>
          <p:cNvSpPr txBox="1"/>
          <p:nvPr/>
        </p:nvSpPr>
        <p:spPr>
          <a:xfrm>
            <a:off x="979091" y="703397"/>
            <a:ext cx="9112234" cy="129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6000" u="none" strike="noStrike">
                <a:solidFill>
                  <a:srgbClr val="A81C1F"/>
                </a:solidFill>
                <a:latin typeface="Times New Roman" panose="02020603050405020304" pitchFamily="18" charset="0"/>
                <a:ea typeface="微软雅黑" panose="020B0503020204020204" charset="-122"/>
                <a:cs typeface="字由点字典黑 Bold" panose="00020600040101010101" charset="-122"/>
                <a:sym typeface="字由点字典黑 Bold" panose="00020600040101010101" charset="-122"/>
              </a:rPr>
              <a:t>User Interface</a:t>
            </a:r>
          </a:p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endParaRPr lang="en-US" sz="4200" u="none" strike="noStrike">
              <a:solidFill>
                <a:srgbClr val="A81C1F"/>
              </a:solidFill>
              <a:latin typeface="Times New Roman" panose="02020603050405020304" pitchFamily="18" charset="0"/>
              <a:ea typeface="微软雅黑" panose="020B0503020204020204" charset="-122"/>
              <a:cs typeface="字由点字典黑 Bold" panose="00020600040101010101" charset="-122"/>
              <a:sym typeface="字由点字典黑 Bold" panose="0002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2382" y="1489270"/>
            <a:ext cx="497166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Times New Roman" panose="02020603050405020304" pitchFamily="18" charset="0"/>
                <a:ea typeface="微软雅黑" panose="020B0503020204020204" charset="-122"/>
              </a:rPr>
              <a:t>Sentiment keywords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250770" y="2628270"/>
            <a:ext cx="4170575" cy="6451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zh-CN" sz="3600" dirty="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List of 13 sentiments</a:t>
            </a:r>
            <a:endParaRPr lang="en-US" altLang="zh-CN" sz="360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20" name="箭头: 虚尾 19"/>
          <p:cNvSpPr/>
          <p:nvPr/>
        </p:nvSpPr>
        <p:spPr>
          <a:xfrm>
            <a:off x="5709713" y="5143500"/>
            <a:ext cx="3124200" cy="1900681"/>
          </a:xfrm>
          <a:prstGeom prst="stripedRightArrow">
            <a:avLst/>
          </a:prstGeom>
          <a:solidFill>
            <a:srgbClr val="A81C1F"/>
          </a:solidFill>
          <a:ln>
            <a:solidFill>
              <a:srgbClr val="A81C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18978" y="5678867"/>
            <a:ext cx="2895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latin typeface="Times New Roman" panose="02020603050405020304" pitchFamily="18" charset="0"/>
                <a:ea typeface="微软雅黑" panose="020B0503020204020204" charset="-122"/>
              </a:rPr>
              <a:t>Click one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467932" y="3304805"/>
            <a:ext cx="2286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latin typeface="Times New Roman" panose="02020603050405020304" pitchFamily="18" charset="0"/>
                <a:ea typeface="微软雅黑" panose="020B0503020204020204" charset="-122"/>
              </a:rPr>
              <a:t>E.g.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0851498" y="3243211"/>
            <a:ext cx="556260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>
                <a:latin typeface="Times New Roman" panose="02020603050405020304" pitchFamily="18" charset="0"/>
                <a:ea typeface="微软雅黑" panose="020B0503020204020204" charset="-122"/>
              </a:rPr>
              <a:t>Top 10 Keywords</a:t>
            </a:r>
          </a:p>
        </p:txBody>
      </p:sp>
      <p:pic>
        <p:nvPicPr>
          <p:cNvPr id="11" name="图片 10" descr="图表, 饼图&#10;&#10;已自动生成说明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6572" y="4634118"/>
            <a:ext cx="8904768" cy="337978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0770" y="3855660"/>
            <a:ext cx="3798075" cy="4845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-5400000">
            <a:off x="1214340" y="2579745"/>
            <a:ext cx="5928191" cy="6441612"/>
            <a:chOff x="-12970" y="-47625"/>
            <a:chExt cx="549491" cy="1145778"/>
          </a:xfrm>
        </p:grpSpPr>
        <p:sp>
          <p:nvSpPr>
            <p:cNvPr id="5" name="Freeform 5"/>
            <p:cNvSpPr/>
            <p:nvPr/>
          </p:nvSpPr>
          <p:spPr>
            <a:xfrm>
              <a:off x="-12970" y="-23813"/>
              <a:ext cx="536521" cy="1098153"/>
            </a:xfrm>
            <a:custGeom>
              <a:avLst/>
              <a:gdLst/>
              <a:ahLst/>
              <a:cxnLst/>
              <a:rect l="l" t="t" r="r" b="b"/>
              <a:pathLst>
                <a:path w="536521" h="1098153">
                  <a:moveTo>
                    <a:pt x="79237" y="0"/>
                  </a:moveTo>
                  <a:lnTo>
                    <a:pt x="457284" y="0"/>
                  </a:lnTo>
                  <a:cubicBezTo>
                    <a:pt x="501046" y="0"/>
                    <a:pt x="536521" y="35476"/>
                    <a:pt x="536521" y="79237"/>
                  </a:cubicBezTo>
                  <a:lnTo>
                    <a:pt x="536521" y="1018916"/>
                  </a:lnTo>
                  <a:cubicBezTo>
                    <a:pt x="536521" y="1039931"/>
                    <a:pt x="528173" y="1060086"/>
                    <a:pt x="513313" y="1074945"/>
                  </a:cubicBezTo>
                  <a:cubicBezTo>
                    <a:pt x="498454" y="1089805"/>
                    <a:pt x="478299" y="1098153"/>
                    <a:pt x="457284" y="1098153"/>
                  </a:cubicBezTo>
                  <a:lnTo>
                    <a:pt x="79237" y="1098153"/>
                  </a:lnTo>
                  <a:cubicBezTo>
                    <a:pt x="35476" y="1098153"/>
                    <a:pt x="0" y="1062678"/>
                    <a:pt x="0" y="1018916"/>
                  </a:cubicBezTo>
                  <a:lnTo>
                    <a:pt x="0" y="79237"/>
                  </a:lnTo>
                  <a:cubicBezTo>
                    <a:pt x="0" y="35476"/>
                    <a:pt x="35476" y="0"/>
                    <a:pt x="79237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47625" cap="rnd">
              <a:solidFill>
                <a:srgbClr val="A81C1F">
                  <a:alpha val="86667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536521" cy="114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 rot="16200000">
            <a:off x="11897940" y="3896939"/>
            <a:ext cx="3419705" cy="730301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940"/>
              </a:lnSpc>
            </a:pPr>
            <a:endParaRPr/>
          </a:p>
        </p:txBody>
      </p:sp>
      <p:sp>
        <p:nvSpPr>
          <p:cNvPr id="14" name="AutoShape 14"/>
          <p:cNvSpPr/>
          <p:nvPr/>
        </p:nvSpPr>
        <p:spPr>
          <a:xfrm>
            <a:off x="0" y="1491458"/>
            <a:ext cx="18288000" cy="0"/>
          </a:xfrm>
          <a:prstGeom prst="line">
            <a:avLst/>
          </a:prstGeom>
          <a:ln w="19050" cap="flat">
            <a:solidFill>
              <a:srgbClr val="545454">
                <a:alpha val="2078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Freeform 15"/>
          <p:cNvSpPr/>
          <p:nvPr/>
        </p:nvSpPr>
        <p:spPr>
          <a:xfrm rot="-10800000">
            <a:off x="15073647" y="-888413"/>
            <a:ext cx="4371307" cy="1776826"/>
          </a:xfrm>
          <a:custGeom>
            <a:avLst/>
            <a:gdLst/>
            <a:ahLst/>
            <a:cxnLst/>
            <a:rect l="l" t="t" r="r" b="b"/>
            <a:pathLst>
              <a:path w="4371307" h="1776826">
                <a:moveTo>
                  <a:pt x="0" y="0"/>
                </a:moveTo>
                <a:lnTo>
                  <a:pt x="4371306" y="0"/>
                </a:lnTo>
                <a:lnTo>
                  <a:pt x="4371306" y="1776826"/>
                </a:lnTo>
                <a:lnTo>
                  <a:pt x="0" y="17768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 rot="-10800000">
            <a:off x="15219356" y="-748126"/>
            <a:ext cx="4371307" cy="1776826"/>
          </a:xfrm>
          <a:custGeom>
            <a:avLst/>
            <a:gdLst/>
            <a:ahLst/>
            <a:cxnLst/>
            <a:rect l="l" t="t" r="r" b="b"/>
            <a:pathLst>
              <a:path w="4371307" h="1776826">
                <a:moveTo>
                  <a:pt x="0" y="0"/>
                </a:moveTo>
                <a:lnTo>
                  <a:pt x="4371307" y="0"/>
                </a:lnTo>
                <a:lnTo>
                  <a:pt x="4371307" y="1776826"/>
                </a:lnTo>
                <a:lnTo>
                  <a:pt x="0" y="17768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7" name="Group 17"/>
          <p:cNvGrpSpPr/>
          <p:nvPr/>
        </p:nvGrpSpPr>
        <p:grpSpPr>
          <a:xfrm rot="5400000">
            <a:off x="402815" y="-2914641"/>
            <a:ext cx="3724303" cy="2571750"/>
            <a:chOff x="0" y="0"/>
            <a:chExt cx="584310" cy="40348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84310" cy="403485"/>
            </a:xfrm>
            <a:custGeom>
              <a:avLst/>
              <a:gdLst/>
              <a:ahLst/>
              <a:cxnLst/>
              <a:rect l="l" t="t" r="r" b="b"/>
              <a:pathLst>
                <a:path w="584310" h="403485">
                  <a:moveTo>
                    <a:pt x="72756" y="0"/>
                  </a:moveTo>
                  <a:lnTo>
                    <a:pt x="511554" y="0"/>
                  </a:lnTo>
                  <a:cubicBezTo>
                    <a:pt x="530850" y="0"/>
                    <a:pt x="549356" y="7665"/>
                    <a:pt x="563000" y="21310"/>
                  </a:cubicBezTo>
                  <a:cubicBezTo>
                    <a:pt x="576645" y="34954"/>
                    <a:pt x="584310" y="53460"/>
                    <a:pt x="584310" y="72756"/>
                  </a:cubicBezTo>
                  <a:lnTo>
                    <a:pt x="584310" y="330728"/>
                  </a:lnTo>
                  <a:cubicBezTo>
                    <a:pt x="584310" y="370911"/>
                    <a:pt x="551736" y="403485"/>
                    <a:pt x="511554" y="403485"/>
                  </a:cubicBezTo>
                  <a:lnTo>
                    <a:pt x="72756" y="403485"/>
                  </a:lnTo>
                  <a:cubicBezTo>
                    <a:pt x="32574" y="403485"/>
                    <a:pt x="0" y="370911"/>
                    <a:pt x="0" y="330728"/>
                  </a:cubicBezTo>
                  <a:lnTo>
                    <a:pt x="0" y="72756"/>
                  </a:lnTo>
                  <a:cubicBezTo>
                    <a:pt x="0" y="32574"/>
                    <a:pt x="32574" y="0"/>
                    <a:pt x="72756" y="0"/>
                  </a:cubicBezTo>
                  <a:close/>
                </a:path>
              </a:pathLst>
            </a:custGeom>
            <a:solidFill>
              <a:srgbClr val="A81C1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584310" cy="451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24" name="TextBox 3"/>
          <p:cNvSpPr txBox="1"/>
          <p:nvPr/>
        </p:nvSpPr>
        <p:spPr>
          <a:xfrm>
            <a:off x="979091" y="693026"/>
            <a:ext cx="9112234" cy="129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6000" u="none" strike="noStrike">
                <a:solidFill>
                  <a:srgbClr val="A81C1F"/>
                </a:solidFill>
                <a:latin typeface="Times New Roman" panose="02020603050405020304" pitchFamily="18" charset="0"/>
                <a:ea typeface="微软雅黑" panose="020B0503020204020204" charset="-122"/>
                <a:cs typeface="字由点字典黑 Bold" panose="00020600040101010101" charset="-122"/>
                <a:sym typeface="字由点字典黑 Bold" panose="00020600040101010101" charset="-122"/>
              </a:rPr>
              <a:t>User Interface</a:t>
            </a:r>
          </a:p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endParaRPr lang="en-US" sz="4200" u="none" strike="noStrike">
              <a:solidFill>
                <a:srgbClr val="A81C1F"/>
              </a:solidFill>
              <a:latin typeface="Times New Roman" panose="02020603050405020304" pitchFamily="18" charset="0"/>
              <a:ea typeface="微软雅黑" panose="020B0503020204020204" charset="-122"/>
              <a:cs typeface="字由点字典黑 Bold" panose="00020600040101010101" charset="-122"/>
              <a:sym typeface="字由点字典黑 Bold" panose="0002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4211" y="1490506"/>
            <a:ext cx="441960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3200" dirty="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Word matches sentiment</a:t>
            </a:r>
            <a:endParaRPr lang="en-US" altLang="zh-CN" sz="320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46352" y="3117660"/>
            <a:ext cx="4572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latin typeface="Times New Roman" panose="02020603050405020304" pitchFamily="18" charset="0"/>
                <a:ea typeface="微软雅黑" panose="020B0503020204020204" charset="-122"/>
              </a:rPr>
              <a:t>All words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144000" y="2666312"/>
            <a:ext cx="2438400" cy="7067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400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E.g.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286138" y="2787971"/>
            <a:ext cx="205740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3200" dirty="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click</a:t>
            </a:r>
            <a:endParaRPr lang="en-US" altLang="zh-CN" sz="32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30" name="标注: 左右箭头 29"/>
          <p:cNvSpPr/>
          <p:nvPr/>
        </p:nvSpPr>
        <p:spPr>
          <a:xfrm rot="5400000">
            <a:off x="11692391" y="2955409"/>
            <a:ext cx="2263079" cy="3424124"/>
          </a:xfrm>
          <a:prstGeom prst="leftRightArrowCallout">
            <a:avLst>
              <a:gd name="adj1" fmla="val 18814"/>
              <a:gd name="adj2" fmla="val 27320"/>
              <a:gd name="adj3" fmla="val 25833"/>
              <a:gd name="adj4" fmla="val 27781"/>
            </a:avLst>
          </a:prstGeom>
          <a:solidFill>
            <a:srgbClr val="A81C1F"/>
          </a:solidFill>
          <a:ln>
            <a:solidFill>
              <a:srgbClr val="A81C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1677065" y="4321573"/>
            <a:ext cx="2576847" cy="6451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Enthusiasm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8558" y="4249180"/>
            <a:ext cx="5619750" cy="4162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4838" y="2826419"/>
            <a:ext cx="890093" cy="548688"/>
          </a:xfrm>
          <a:prstGeom prst="rect">
            <a:avLst/>
          </a:prstGeom>
        </p:spPr>
      </p:pic>
      <p:pic>
        <p:nvPicPr>
          <p:cNvPr id="2" name="图片 1" descr="图表, 饼图&#10;&#10;已自动生成说明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3489" y="5870513"/>
            <a:ext cx="9144000" cy="3822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79091" y="766359"/>
            <a:ext cx="8726891" cy="661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6000" u="none" strike="noStrike">
                <a:solidFill>
                  <a:srgbClr val="A81C1F"/>
                </a:solidFill>
                <a:latin typeface="Times New Roman" panose="02020603050405020304" pitchFamily="18" charset="0"/>
                <a:ea typeface="微软雅黑" panose="020B0503020204020204" charset="-122"/>
                <a:cs typeface="字由点字典黑 Bold" panose="00020600040101010101" charset="-122"/>
                <a:sym typeface="字由点字典黑 Bold" panose="00020600040101010101" charset="-122"/>
              </a:rPr>
              <a:t>Conclusion</a:t>
            </a:r>
          </a:p>
        </p:txBody>
      </p:sp>
      <p:grpSp>
        <p:nvGrpSpPr>
          <p:cNvPr id="3" name="Group 3"/>
          <p:cNvGrpSpPr/>
          <p:nvPr/>
        </p:nvGrpSpPr>
        <p:grpSpPr>
          <a:xfrm rot="16200000">
            <a:off x="5093000" y="-2232658"/>
            <a:ext cx="8102004" cy="15979591"/>
            <a:chOff x="0" y="-47625"/>
            <a:chExt cx="611866" cy="259406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1866" cy="2546437"/>
            </a:xfrm>
            <a:custGeom>
              <a:avLst/>
              <a:gdLst/>
              <a:ahLst/>
              <a:cxnLst/>
              <a:rect l="l" t="t" r="r" b="b"/>
              <a:pathLst>
                <a:path w="611866" h="2546437">
                  <a:moveTo>
                    <a:pt x="69480" y="0"/>
                  </a:moveTo>
                  <a:lnTo>
                    <a:pt x="542386" y="0"/>
                  </a:lnTo>
                  <a:cubicBezTo>
                    <a:pt x="580759" y="0"/>
                    <a:pt x="611866" y="31107"/>
                    <a:pt x="611866" y="69480"/>
                  </a:cubicBezTo>
                  <a:lnTo>
                    <a:pt x="611866" y="2476957"/>
                  </a:lnTo>
                  <a:cubicBezTo>
                    <a:pt x="611866" y="2495384"/>
                    <a:pt x="604546" y="2513057"/>
                    <a:pt x="591516" y="2526087"/>
                  </a:cubicBezTo>
                  <a:cubicBezTo>
                    <a:pt x="578486" y="2539117"/>
                    <a:pt x="560813" y="2546437"/>
                    <a:pt x="542386" y="2546437"/>
                  </a:cubicBezTo>
                  <a:lnTo>
                    <a:pt x="69480" y="2546437"/>
                  </a:lnTo>
                  <a:cubicBezTo>
                    <a:pt x="31107" y="2546437"/>
                    <a:pt x="0" y="2515330"/>
                    <a:pt x="0" y="2476957"/>
                  </a:cubicBezTo>
                  <a:lnTo>
                    <a:pt x="0" y="69480"/>
                  </a:lnTo>
                  <a:cubicBezTo>
                    <a:pt x="0" y="31107"/>
                    <a:pt x="31107" y="0"/>
                    <a:pt x="69480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47625" cap="rnd">
              <a:solidFill>
                <a:srgbClr val="A81C1F">
                  <a:alpha val="86667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11866" cy="25940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9" name="AutoShape 19"/>
          <p:cNvSpPr/>
          <p:nvPr/>
        </p:nvSpPr>
        <p:spPr>
          <a:xfrm>
            <a:off x="0" y="1491458"/>
            <a:ext cx="18288000" cy="0"/>
          </a:xfrm>
          <a:prstGeom prst="line">
            <a:avLst/>
          </a:prstGeom>
          <a:ln w="19050" cap="flat">
            <a:solidFill>
              <a:srgbClr val="545454">
                <a:alpha val="2078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Freeform 20"/>
          <p:cNvSpPr/>
          <p:nvPr/>
        </p:nvSpPr>
        <p:spPr>
          <a:xfrm rot="-10800000">
            <a:off x="15073647" y="-888413"/>
            <a:ext cx="4371307" cy="1776826"/>
          </a:xfrm>
          <a:custGeom>
            <a:avLst/>
            <a:gdLst/>
            <a:ahLst/>
            <a:cxnLst/>
            <a:rect l="l" t="t" r="r" b="b"/>
            <a:pathLst>
              <a:path w="4371307" h="1776826">
                <a:moveTo>
                  <a:pt x="0" y="0"/>
                </a:moveTo>
                <a:lnTo>
                  <a:pt x="4371306" y="0"/>
                </a:lnTo>
                <a:lnTo>
                  <a:pt x="4371306" y="1776826"/>
                </a:lnTo>
                <a:lnTo>
                  <a:pt x="0" y="17768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Freeform 22"/>
          <p:cNvSpPr/>
          <p:nvPr/>
        </p:nvSpPr>
        <p:spPr>
          <a:xfrm rot="-10800000">
            <a:off x="15219356" y="-748126"/>
            <a:ext cx="4371307" cy="1776826"/>
          </a:xfrm>
          <a:custGeom>
            <a:avLst/>
            <a:gdLst/>
            <a:ahLst/>
            <a:cxnLst/>
            <a:rect l="l" t="t" r="r" b="b"/>
            <a:pathLst>
              <a:path w="4371307" h="1776826">
                <a:moveTo>
                  <a:pt x="0" y="0"/>
                </a:moveTo>
                <a:lnTo>
                  <a:pt x="4371307" y="0"/>
                </a:lnTo>
                <a:lnTo>
                  <a:pt x="4371307" y="1776826"/>
                </a:lnTo>
                <a:lnTo>
                  <a:pt x="0" y="17768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23" name="Group 23"/>
          <p:cNvGrpSpPr/>
          <p:nvPr/>
        </p:nvGrpSpPr>
        <p:grpSpPr>
          <a:xfrm rot="5400000">
            <a:off x="402815" y="-2914641"/>
            <a:ext cx="3724303" cy="2571750"/>
            <a:chOff x="0" y="0"/>
            <a:chExt cx="584310" cy="40348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84310" cy="403485"/>
            </a:xfrm>
            <a:custGeom>
              <a:avLst/>
              <a:gdLst/>
              <a:ahLst/>
              <a:cxnLst/>
              <a:rect l="l" t="t" r="r" b="b"/>
              <a:pathLst>
                <a:path w="584310" h="403485">
                  <a:moveTo>
                    <a:pt x="72756" y="0"/>
                  </a:moveTo>
                  <a:lnTo>
                    <a:pt x="511554" y="0"/>
                  </a:lnTo>
                  <a:cubicBezTo>
                    <a:pt x="530850" y="0"/>
                    <a:pt x="549356" y="7665"/>
                    <a:pt x="563000" y="21310"/>
                  </a:cubicBezTo>
                  <a:cubicBezTo>
                    <a:pt x="576645" y="34954"/>
                    <a:pt x="584310" y="53460"/>
                    <a:pt x="584310" y="72756"/>
                  </a:cubicBezTo>
                  <a:lnTo>
                    <a:pt x="584310" y="330728"/>
                  </a:lnTo>
                  <a:cubicBezTo>
                    <a:pt x="584310" y="370911"/>
                    <a:pt x="551736" y="403485"/>
                    <a:pt x="511554" y="403485"/>
                  </a:cubicBezTo>
                  <a:lnTo>
                    <a:pt x="72756" y="403485"/>
                  </a:lnTo>
                  <a:cubicBezTo>
                    <a:pt x="32574" y="403485"/>
                    <a:pt x="0" y="370911"/>
                    <a:pt x="0" y="330728"/>
                  </a:cubicBezTo>
                  <a:lnTo>
                    <a:pt x="0" y="72756"/>
                  </a:lnTo>
                  <a:cubicBezTo>
                    <a:pt x="0" y="32574"/>
                    <a:pt x="32574" y="0"/>
                    <a:pt x="72756" y="0"/>
                  </a:cubicBezTo>
                  <a:close/>
                </a:path>
              </a:pathLst>
            </a:custGeom>
            <a:solidFill>
              <a:srgbClr val="A81C1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584310" cy="451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759277" y="1960603"/>
            <a:ext cx="14769445" cy="77574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Result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Each sentiment has its own characteristic wording</a:t>
            </a:r>
          </a:p>
          <a:p>
            <a:endParaRPr lang="en-US" sz="4400" b="1" dirty="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r>
              <a:rPr lang="en-US" sz="4400" b="1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Target Audience</a:t>
            </a:r>
          </a:p>
          <a:p>
            <a:pPr marL="571500" indent="-571500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4400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Social media companies</a:t>
            </a:r>
          </a:p>
          <a:p>
            <a:pPr marL="571500" indent="-571500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4400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Government</a:t>
            </a:r>
          </a:p>
          <a:p>
            <a:pPr marL="571500" indent="-571500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4400" dirty="0">
                <a:latin typeface="Times New Roman" panose="02020603050405020304"/>
                <a:ea typeface="+mn-lt"/>
                <a:cs typeface="+mn-lt"/>
              </a:rPr>
              <a:t>Psychology researchers</a:t>
            </a:r>
          </a:p>
          <a:p>
            <a:pPr marL="571500" indent="-571500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4400" dirty="0">
                <a:latin typeface="Times New Roman" panose="02020603050405020304"/>
                <a:ea typeface="+mn-lt"/>
                <a:cs typeface="+mn-lt"/>
              </a:rPr>
              <a:t>Researchers of sentiment prediction models based on natural language processing (NLP)</a:t>
            </a:r>
            <a:endParaRPr lang="en-US" sz="4400" dirty="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79091" y="760534"/>
            <a:ext cx="8726891" cy="6612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6000" u="none" strike="noStrike">
                <a:solidFill>
                  <a:srgbClr val="A81C1F"/>
                </a:solidFill>
                <a:latin typeface="Times New Roman" panose="02020603050405020304" pitchFamily="18" charset="0"/>
                <a:ea typeface="微软雅黑" panose="020B0503020204020204" charset="-122"/>
                <a:cs typeface="字由点字典黑 Bold" panose="00020600040101010101" charset="-122"/>
                <a:sym typeface="字由点字典黑 Bold" panose="00020600040101010101" charset="-122"/>
              </a:rPr>
              <a:t>Conclusion</a:t>
            </a:r>
          </a:p>
        </p:txBody>
      </p:sp>
      <p:grpSp>
        <p:nvGrpSpPr>
          <p:cNvPr id="3" name="Group 3"/>
          <p:cNvGrpSpPr/>
          <p:nvPr/>
        </p:nvGrpSpPr>
        <p:grpSpPr>
          <a:xfrm rot="16200000">
            <a:off x="5495045" y="-2608196"/>
            <a:ext cx="7945219" cy="16763999"/>
            <a:chOff x="0" y="0"/>
            <a:chExt cx="611866" cy="25464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1866" cy="2546437"/>
            </a:xfrm>
            <a:custGeom>
              <a:avLst/>
              <a:gdLst/>
              <a:ahLst/>
              <a:cxnLst/>
              <a:rect l="l" t="t" r="r" b="b"/>
              <a:pathLst>
                <a:path w="611866" h="2546437">
                  <a:moveTo>
                    <a:pt x="69480" y="0"/>
                  </a:moveTo>
                  <a:lnTo>
                    <a:pt x="542386" y="0"/>
                  </a:lnTo>
                  <a:cubicBezTo>
                    <a:pt x="580759" y="0"/>
                    <a:pt x="611866" y="31107"/>
                    <a:pt x="611866" y="69480"/>
                  </a:cubicBezTo>
                  <a:lnTo>
                    <a:pt x="611866" y="2476957"/>
                  </a:lnTo>
                  <a:cubicBezTo>
                    <a:pt x="611866" y="2495384"/>
                    <a:pt x="604546" y="2513057"/>
                    <a:pt x="591516" y="2526087"/>
                  </a:cubicBezTo>
                  <a:cubicBezTo>
                    <a:pt x="578486" y="2539117"/>
                    <a:pt x="560813" y="2546437"/>
                    <a:pt x="542386" y="2546437"/>
                  </a:cubicBezTo>
                  <a:lnTo>
                    <a:pt x="69480" y="2546437"/>
                  </a:lnTo>
                  <a:cubicBezTo>
                    <a:pt x="31107" y="2546437"/>
                    <a:pt x="0" y="2515330"/>
                    <a:pt x="0" y="2476957"/>
                  </a:cubicBezTo>
                  <a:lnTo>
                    <a:pt x="0" y="69480"/>
                  </a:lnTo>
                  <a:cubicBezTo>
                    <a:pt x="0" y="31107"/>
                    <a:pt x="31107" y="0"/>
                    <a:pt x="69480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47625" cap="rnd">
              <a:solidFill>
                <a:srgbClr val="A81C1F">
                  <a:alpha val="86667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11866" cy="25940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9" name="AutoShape 19"/>
          <p:cNvSpPr/>
          <p:nvPr/>
        </p:nvSpPr>
        <p:spPr>
          <a:xfrm>
            <a:off x="0" y="1491458"/>
            <a:ext cx="18288000" cy="0"/>
          </a:xfrm>
          <a:prstGeom prst="line">
            <a:avLst/>
          </a:prstGeom>
          <a:ln w="19050" cap="flat">
            <a:solidFill>
              <a:srgbClr val="545454">
                <a:alpha val="2078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Freeform 20"/>
          <p:cNvSpPr/>
          <p:nvPr/>
        </p:nvSpPr>
        <p:spPr>
          <a:xfrm rot="-10800000">
            <a:off x="15073647" y="-888413"/>
            <a:ext cx="4371307" cy="1776826"/>
          </a:xfrm>
          <a:custGeom>
            <a:avLst/>
            <a:gdLst/>
            <a:ahLst/>
            <a:cxnLst/>
            <a:rect l="l" t="t" r="r" b="b"/>
            <a:pathLst>
              <a:path w="4371307" h="1776826">
                <a:moveTo>
                  <a:pt x="0" y="0"/>
                </a:moveTo>
                <a:lnTo>
                  <a:pt x="4371306" y="0"/>
                </a:lnTo>
                <a:lnTo>
                  <a:pt x="4371306" y="1776826"/>
                </a:lnTo>
                <a:lnTo>
                  <a:pt x="0" y="17768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Freeform 22"/>
          <p:cNvSpPr/>
          <p:nvPr/>
        </p:nvSpPr>
        <p:spPr>
          <a:xfrm rot="-10800000">
            <a:off x="15219356" y="-748126"/>
            <a:ext cx="4371307" cy="1776826"/>
          </a:xfrm>
          <a:custGeom>
            <a:avLst/>
            <a:gdLst/>
            <a:ahLst/>
            <a:cxnLst/>
            <a:rect l="l" t="t" r="r" b="b"/>
            <a:pathLst>
              <a:path w="4371307" h="1776826">
                <a:moveTo>
                  <a:pt x="0" y="0"/>
                </a:moveTo>
                <a:lnTo>
                  <a:pt x="4371307" y="0"/>
                </a:lnTo>
                <a:lnTo>
                  <a:pt x="4371307" y="1776826"/>
                </a:lnTo>
                <a:lnTo>
                  <a:pt x="0" y="17768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23" name="Group 23"/>
          <p:cNvGrpSpPr/>
          <p:nvPr/>
        </p:nvGrpSpPr>
        <p:grpSpPr>
          <a:xfrm rot="5400000">
            <a:off x="402815" y="-2914641"/>
            <a:ext cx="3724303" cy="2571750"/>
            <a:chOff x="0" y="0"/>
            <a:chExt cx="584310" cy="40348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84310" cy="403485"/>
            </a:xfrm>
            <a:custGeom>
              <a:avLst/>
              <a:gdLst/>
              <a:ahLst/>
              <a:cxnLst/>
              <a:rect l="l" t="t" r="r" b="b"/>
              <a:pathLst>
                <a:path w="584310" h="403485">
                  <a:moveTo>
                    <a:pt x="72756" y="0"/>
                  </a:moveTo>
                  <a:lnTo>
                    <a:pt x="511554" y="0"/>
                  </a:lnTo>
                  <a:cubicBezTo>
                    <a:pt x="530850" y="0"/>
                    <a:pt x="549356" y="7665"/>
                    <a:pt x="563000" y="21310"/>
                  </a:cubicBezTo>
                  <a:cubicBezTo>
                    <a:pt x="576645" y="34954"/>
                    <a:pt x="584310" y="53460"/>
                    <a:pt x="584310" y="72756"/>
                  </a:cubicBezTo>
                  <a:lnTo>
                    <a:pt x="584310" y="330728"/>
                  </a:lnTo>
                  <a:cubicBezTo>
                    <a:pt x="584310" y="370911"/>
                    <a:pt x="551736" y="403485"/>
                    <a:pt x="511554" y="403485"/>
                  </a:cubicBezTo>
                  <a:lnTo>
                    <a:pt x="72756" y="403485"/>
                  </a:lnTo>
                  <a:cubicBezTo>
                    <a:pt x="32574" y="403485"/>
                    <a:pt x="0" y="370911"/>
                    <a:pt x="0" y="330728"/>
                  </a:cubicBezTo>
                  <a:lnTo>
                    <a:pt x="0" y="72756"/>
                  </a:lnTo>
                  <a:cubicBezTo>
                    <a:pt x="0" y="32574"/>
                    <a:pt x="32574" y="0"/>
                    <a:pt x="72756" y="0"/>
                  </a:cubicBezTo>
                  <a:close/>
                </a:path>
              </a:pathLst>
            </a:custGeom>
            <a:solidFill>
              <a:srgbClr val="A81C1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584310" cy="451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661474" y="1977759"/>
            <a:ext cx="11658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4800" b="1" dirty="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Future Improvements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661474" y="2749531"/>
            <a:ext cx="14173200" cy="96949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4400" dirty="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Improve the user interface</a:t>
            </a:r>
            <a:endParaRPr lang="zh-CN" altLang="en-US" dirty="0">
              <a:latin typeface="Calibri" panose="020F0502020204030204"/>
              <a:ea typeface="宋体" panose="02010600030101010101" pitchFamily="2" charset="-122"/>
              <a:cs typeface="Calibri" panose="020F0502020204030204"/>
            </a:endParaRPr>
          </a:p>
          <a:p>
            <a:pPr marL="571500" indent="-571500">
              <a:buFont typeface="Arial" panose="020B0604020202020204"/>
              <a:buChar char="•"/>
            </a:pPr>
            <a:r>
              <a:rPr lang="en-US" altLang="zh-CN" sz="4400" dirty="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Use diverse visualization tools (e.g. interactive charts and heatmaps)</a:t>
            </a:r>
            <a:endParaRPr lang="zh-CN" altLang="en-US" dirty="0">
              <a:ea typeface="宋体" panose="02010600030101010101" pitchFamily="2" charset="-122"/>
              <a:cs typeface="Calibri" panose="020F0502020204030204"/>
            </a:endParaRPr>
          </a:p>
          <a:p>
            <a:endParaRPr lang="en-US" altLang="zh-CN" sz="32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/>
            </a:endParaRPr>
          </a:p>
          <a:p>
            <a:r>
              <a:rPr lang="en-US" altLang="zh-CN" sz="4400" dirty="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Strengthen data processing</a:t>
            </a:r>
            <a:endParaRPr lang="en-US" sz="4400" dirty="0">
              <a:latin typeface="Times New Roman" panose="02020603050405020304"/>
              <a:ea typeface="微软雅黑" panose="020B0503020204020204" charset="-122"/>
              <a:cs typeface="Times New Roman" panose="02020603050405020304"/>
            </a:endParaRPr>
          </a:p>
          <a:p>
            <a:pPr marL="571500" indent="-571500">
              <a:buFont typeface="Arial" panose="020B0604020202020204"/>
              <a:buChar char="•"/>
            </a:pPr>
            <a:r>
              <a:rPr lang="en-US" sz="4400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Further</a:t>
            </a:r>
            <a:r>
              <a:rPr lang="en-US" sz="4400" dirty="0">
                <a:latin typeface="Times New Roman" panose="02020603050405020304"/>
                <a:ea typeface="+mn-lt"/>
                <a:cs typeface="+mn-lt"/>
              </a:rPr>
              <a:t> filter out words with ambiguous emotional tendencies (e.g. 'go', 'get' and 'work').</a:t>
            </a:r>
            <a:endParaRPr lang="en-US" sz="4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32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sz="4400" dirty="0">
                <a:latin typeface="Times New Roman" panose="02020603050405020304"/>
                <a:ea typeface="+mn-lt"/>
                <a:cs typeface="Times New Roman" panose="02020603050405020304"/>
              </a:rPr>
              <a:t>Learn more knowledge to building sentiment prediction models based on any </a:t>
            </a:r>
            <a:r>
              <a:rPr lang="en-US" sz="4400">
                <a:latin typeface="Times New Roman" panose="02020603050405020304"/>
                <a:ea typeface="+mn-lt"/>
                <a:cs typeface="Times New Roman" panose="02020603050405020304"/>
              </a:rPr>
              <a:t>natural language.</a:t>
            </a:r>
            <a:endParaRPr lang="en-US" sz="4400" dirty="0"/>
          </a:p>
          <a:p>
            <a:endParaRPr lang="en-US" altLang="zh-CN" sz="32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endParaRPr lang="en-US" altLang="zh-CN" sz="36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/>
            </a:endParaRPr>
          </a:p>
          <a:p>
            <a:endParaRPr lang="en-US" altLang="zh-CN" sz="36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/>
            </a:endParaRPr>
          </a:p>
          <a:p>
            <a:endParaRPr lang="en-US" altLang="zh-CN" sz="36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/>
            </a:endParaRPr>
          </a:p>
          <a:p>
            <a:endParaRPr lang="en-US" altLang="zh-CN" sz="36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/>
            </a:endParaRPr>
          </a:p>
          <a:p>
            <a:r>
              <a:rPr lang="en-US" altLang="zh-CN" sz="3200" dirty="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 </a:t>
            </a:r>
            <a:endParaRPr lang="zh-CN" altLang="en-US" sz="3200" dirty="0">
              <a:latin typeface="Times New Roman" panose="02020603050405020304"/>
              <a:ea typeface="微软雅黑" panose="020B0503020204020204" charset="-122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143621" y="268013"/>
            <a:ext cx="10085516" cy="6004729"/>
            <a:chOff x="0" y="0"/>
            <a:chExt cx="2656267" cy="15814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56268" cy="1581492"/>
            </a:xfrm>
            <a:custGeom>
              <a:avLst/>
              <a:gdLst/>
              <a:ahLst/>
              <a:cxnLst/>
              <a:rect l="l" t="t" r="r" b="b"/>
              <a:pathLst>
                <a:path w="2656268" h="1581492">
                  <a:moveTo>
                    <a:pt x="26867" y="0"/>
                  </a:moveTo>
                  <a:lnTo>
                    <a:pt x="2629401" y="0"/>
                  </a:lnTo>
                  <a:cubicBezTo>
                    <a:pt x="2636526" y="0"/>
                    <a:pt x="2643360" y="2831"/>
                    <a:pt x="2648398" y="7869"/>
                  </a:cubicBezTo>
                  <a:cubicBezTo>
                    <a:pt x="2653437" y="12908"/>
                    <a:pt x="2656268" y="19741"/>
                    <a:pt x="2656268" y="26867"/>
                  </a:cubicBezTo>
                  <a:lnTo>
                    <a:pt x="2656268" y="1554625"/>
                  </a:lnTo>
                  <a:cubicBezTo>
                    <a:pt x="2656268" y="1561751"/>
                    <a:pt x="2653437" y="1568585"/>
                    <a:pt x="2648398" y="1573623"/>
                  </a:cubicBezTo>
                  <a:cubicBezTo>
                    <a:pt x="2643360" y="1578662"/>
                    <a:pt x="2636526" y="1581492"/>
                    <a:pt x="2629401" y="1581492"/>
                  </a:cubicBezTo>
                  <a:lnTo>
                    <a:pt x="26867" y="1581492"/>
                  </a:lnTo>
                  <a:cubicBezTo>
                    <a:pt x="19741" y="1581492"/>
                    <a:pt x="12908" y="1578662"/>
                    <a:pt x="7869" y="1573623"/>
                  </a:cubicBezTo>
                  <a:cubicBezTo>
                    <a:pt x="2831" y="1568585"/>
                    <a:pt x="0" y="1561751"/>
                    <a:pt x="0" y="1554625"/>
                  </a:cubicBezTo>
                  <a:lnTo>
                    <a:pt x="0" y="26867"/>
                  </a:lnTo>
                  <a:cubicBezTo>
                    <a:pt x="0" y="19741"/>
                    <a:pt x="2831" y="12908"/>
                    <a:pt x="7869" y="7869"/>
                  </a:cubicBezTo>
                  <a:cubicBezTo>
                    <a:pt x="12908" y="2831"/>
                    <a:pt x="19741" y="0"/>
                    <a:pt x="268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A81C1F">
                  <a:alpha val="24706"/>
                </a:srgbClr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656267" cy="1629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700000">
            <a:off x="-6585287" y="4198964"/>
            <a:ext cx="10085516" cy="6004729"/>
            <a:chOff x="0" y="0"/>
            <a:chExt cx="2656267" cy="15814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56268" cy="1581492"/>
            </a:xfrm>
            <a:custGeom>
              <a:avLst/>
              <a:gdLst/>
              <a:ahLst/>
              <a:cxnLst/>
              <a:rect l="l" t="t" r="r" b="b"/>
              <a:pathLst>
                <a:path w="2656268" h="1581492">
                  <a:moveTo>
                    <a:pt x="26867" y="0"/>
                  </a:moveTo>
                  <a:lnTo>
                    <a:pt x="2629401" y="0"/>
                  </a:lnTo>
                  <a:cubicBezTo>
                    <a:pt x="2636526" y="0"/>
                    <a:pt x="2643360" y="2831"/>
                    <a:pt x="2648398" y="7869"/>
                  </a:cubicBezTo>
                  <a:cubicBezTo>
                    <a:pt x="2653437" y="12908"/>
                    <a:pt x="2656268" y="19741"/>
                    <a:pt x="2656268" y="26867"/>
                  </a:cubicBezTo>
                  <a:lnTo>
                    <a:pt x="2656268" y="1554625"/>
                  </a:lnTo>
                  <a:cubicBezTo>
                    <a:pt x="2656268" y="1561751"/>
                    <a:pt x="2653437" y="1568585"/>
                    <a:pt x="2648398" y="1573623"/>
                  </a:cubicBezTo>
                  <a:cubicBezTo>
                    <a:pt x="2643360" y="1578662"/>
                    <a:pt x="2636526" y="1581492"/>
                    <a:pt x="2629401" y="1581492"/>
                  </a:cubicBezTo>
                  <a:lnTo>
                    <a:pt x="26867" y="1581492"/>
                  </a:lnTo>
                  <a:cubicBezTo>
                    <a:pt x="19741" y="1581492"/>
                    <a:pt x="12908" y="1578662"/>
                    <a:pt x="7869" y="1573623"/>
                  </a:cubicBezTo>
                  <a:cubicBezTo>
                    <a:pt x="2831" y="1568585"/>
                    <a:pt x="0" y="1561751"/>
                    <a:pt x="0" y="1554625"/>
                  </a:cubicBezTo>
                  <a:lnTo>
                    <a:pt x="0" y="26867"/>
                  </a:lnTo>
                  <a:cubicBezTo>
                    <a:pt x="0" y="19741"/>
                    <a:pt x="2831" y="12908"/>
                    <a:pt x="7869" y="7869"/>
                  </a:cubicBezTo>
                  <a:cubicBezTo>
                    <a:pt x="12908" y="2831"/>
                    <a:pt x="19741" y="0"/>
                    <a:pt x="268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A81C1F">
                  <a:alpha val="24706"/>
                </a:srgbClr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656267" cy="1629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133600" y="3294338"/>
            <a:ext cx="13801924" cy="3089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95"/>
              </a:lnSpc>
              <a:spcBef>
                <a:spcPct val="0"/>
              </a:spcBef>
            </a:pPr>
            <a:r>
              <a:rPr lang="en-US" sz="17210" dirty="0">
                <a:solidFill>
                  <a:srgbClr val="3F3F40"/>
                </a:solidFill>
                <a:latin typeface="Times New Roman" panose="02020603050405020304" pitchFamily="18" charset="0"/>
                <a:ea typeface="微软雅黑" panose="020B0503020204020204" charset="-122"/>
                <a:cs typeface="字由点字典黑 Bold" panose="00020600040101010101" charset="-122"/>
                <a:sym typeface="字由点字典黑 Bold" panose="00020600040101010101" charset="-122"/>
              </a:rPr>
              <a:t>Thank you</a:t>
            </a:r>
          </a:p>
        </p:txBody>
      </p:sp>
      <p:grpSp>
        <p:nvGrpSpPr>
          <p:cNvPr id="9" name="Group 9"/>
          <p:cNvGrpSpPr/>
          <p:nvPr/>
        </p:nvGrpSpPr>
        <p:grpSpPr>
          <a:xfrm rot="2700000">
            <a:off x="15304686" y="-1174763"/>
            <a:ext cx="6004729" cy="6004729"/>
            <a:chOff x="0" y="0"/>
            <a:chExt cx="1581492" cy="15814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81492" cy="1581492"/>
            </a:xfrm>
            <a:custGeom>
              <a:avLst/>
              <a:gdLst/>
              <a:ahLst/>
              <a:cxnLst/>
              <a:rect l="l" t="t" r="r" b="b"/>
              <a:pathLst>
                <a:path w="1581492" h="1581492">
                  <a:moveTo>
                    <a:pt x="45126" y="0"/>
                  </a:moveTo>
                  <a:lnTo>
                    <a:pt x="1536367" y="0"/>
                  </a:lnTo>
                  <a:cubicBezTo>
                    <a:pt x="1561289" y="0"/>
                    <a:pt x="1581492" y="20203"/>
                    <a:pt x="1581492" y="45126"/>
                  </a:cubicBezTo>
                  <a:lnTo>
                    <a:pt x="1581492" y="1536367"/>
                  </a:lnTo>
                  <a:cubicBezTo>
                    <a:pt x="1581492" y="1561289"/>
                    <a:pt x="1561289" y="1581492"/>
                    <a:pt x="1536367" y="1581492"/>
                  </a:cubicBezTo>
                  <a:lnTo>
                    <a:pt x="45126" y="1581492"/>
                  </a:lnTo>
                  <a:cubicBezTo>
                    <a:pt x="33158" y="1581492"/>
                    <a:pt x="21680" y="1576738"/>
                    <a:pt x="13217" y="1568275"/>
                  </a:cubicBezTo>
                  <a:cubicBezTo>
                    <a:pt x="4754" y="1559813"/>
                    <a:pt x="0" y="1548335"/>
                    <a:pt x="0" y="1536367"/>
                  </a:cubicBezTo>
                  <a:lnTo>
                    <a:pt x="0" y="45126"/>
                  </a:lnTo>
                  <a:cubicBezTo>
                    <a:pt x="0" y="20203"/>
                    <a:pt x="20203" y="0"/>
                    <a:pt x="45126" y="0"/>
                  </a:cubicBezTo>
                  <a:close/>
                </a:path>
              </a:pathLst>
            </a:custGeom>
            <a:solidFill>
              <a:srgbClr val="A81C1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581492" cy="1629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2700000">
            <a:off x="-3621490" y="5632215"/>
            <a:ext cx="6004729" cy="6004729"/>
            <a:chOff x="0" y="0"/>
            <a:chExt cx="1581492" cy="158149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81492" cy="1581492"/>
            </a:xfrm>
            <a:custGeom>
              <a:avLst/>
              <a:gdLst/>
              <a:ahLst/>
              <a:cxnLst/>
              <a:rect l="l" t="t" r="r" b="b"/>
              <a:pathLst>
                <a:path w="1581492" h="1581492">
                  <a:moveTo>
                    <a:pt x="45126" y="0"/>
                  </a:moveTo>
                  <a:lnTo>
                    <a:pt x="1536367" y="0"/>
                  </a:lnTo>
                  <a:cubicBezTo>
                    <a:pt x="1561289" y="0"/>
                    <a:pt x="1581492" y="20203"/>
                    <a:pt x="1581492" y="45126"/>
                  </a:cubicBezTo>
                  <a:lnTo>
                    <a:pt x="1581492" y="1536367"/>
                  </a:lnTo>
                  <a:cubicBezTo>
                    <a:pt x="1581492" y="1561289"/>
                    <a:pt x="1561289" y="1581492"/>
                    <a:pt x="1536367" y="1581492"/>
                  </a:cubicBezTo>
                  <a:lnTo>
                    <a:pt x="45126" y="1581492"/>
                  </a:lnTo>
                  <a:cubicBezTo>
                    <a:pt x="33158" y="1581492"/>
                    <a:pt x="21680" y="1576738"/>
                    <a:pt x="13217" y="1568275"/>
                  </a:cubicBezTo>
                  <a:cubicBezTo>
                    <a:pt x="4754" y="1559813"/>
                    <a:pt x="0" y="1548335"/>
                    <a:pt x="0" y="1536367"/>
                  </a:cubicBezTo>
                  <a:lnTo>
                    <a:pt x="0" y="45126"/>
                  </a:lnTo>
                  <a:cubicBezTo>
                    <a:pt x="0" y="20203"/>
                    <a:pt x="20203" y="0"/>
                    <a:pt x="45126" y="0"/>
                  </a:cubicBezTo>
                  <a:close/>
                </a:path>
              </a:pathLst>
            </a:custGeom>
            <a:solidFill>
              <a:srgbClr val="A81C1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1581492" cy="1629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4633332" y="8510174"/>
            <a:ext cx="4371307" cy="1776826"/>
          </a:xfrm>
          <a:custGeom>
            <a:avLst/>
            <a:gdLst/>
            <a:ahLst/>
            <a:cxnLst/>
            <a:rect l="l" t="t" r="r" b="b"/>
            <a:pathLst>
              <a:path w="4371307" h="1776826">
                <a:moveTo>
                  <a:pt x="0" y="0"/>
                </a:moveTo>
                <a:lnTo>
                  <a:pt x="4371307" y="0"/>
                </a:lnTo>
                <a:lnTo>
                  <a:pt x="4371307" y="1776826"/>
                </a:lnTo>
                <a:lnTo>
                  <a:pt x="0" y="17768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10800000">
            <a:off x="-744448" y="-138481"/>
            <a:ext cx="4371307" cy="1776826"/>
          </a:xfrm>
          <a:custGeom>
            <a:avLst/>
            <a:gdLst/>
            <a:ahLst/>
            <a:cxnLst/>
            <a:rect l="l" t="t" r="r" b="b"/>
            <a:pathLst>
              <a:path w="4371307" h="1776826">
                <a:moveTo>
                  <a:pt x="0" y="0"/>
                </a:moveTo>
                <a:lnTo>
                  <a:pt x="4371306" y="0"/>
                </a:lnTo>
                <a:lnTo>
                  <a:pt x="4371306" y="1776826"/>
                </a:lnTo>
                <a:lnTo>
                  <a:pt x="0" y="17768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143621" y="268013"/>
            <a:ext cx="10085516" cy="6004729"/>
            <a:chOff x="0" y="0"/>
            <a:chExt cx="2656267" cy="15814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56268" cy="1581492"/>
            </a:xfrm>
            <a:custGeom>
              <a:avLst/>
              <a:gdLst/>
              <a:ahLst/>
              <a:cxnLst/>
              <a:rect l="l" t="t" r="r" b="b"/>
              <a:pathLst>
                <a:path w="2656268" h="1581492">
                  <a:moveTo>
                    <a:pt x="26867" y="0"/>
                  </a:moveTo>
                  <a:lnTo>
                    <a:pt x="2629401" y="0"/>
                  </a:lnTo>
                  <a:cubicBezTo>
                    <a:pt x="2636526" y="0"/>
                    <a:pt x="2643360" y="2831"/>
                    <a:pt x="2648398" y="7869"/>
                  </a:cubicBezTo>
                  <a:cubicBezTo>
                    <a:pt x="2653437" y="12908"/>
                    <a:pt x="2656268" y="19741"/>
                    <a:pt x="2656268" y="26867"/>
                  </a:cubicBezTo>
                  <a:lnTo>
                    <a:pt x="2656268" y="1554625"/>
                  </a:lnTo>
                  <a:cubicBezTo>
                    <a:pt x="2656268" y="1561751"/>
                    <a:pt x="2653437" y="1568585"/>
                    <a:pt x="2648398" y="1573623"/>
                  </a:cubicBezTo>
                  <a:cubicBezTo>
                    <a:pt x="2643360" y="1578662"/>
                    <a:pt x="2636526" y="1581492"/>
                    <a:pt x="2629401" y="1581492"/>
                  </a:cubicBezTo>
                  <a:lnTo>
                    <a:pt x="26867" y="1581492"/>
                  </a:lnTo>
                  <a:cubicBezTo>
                    <a:pt x="19741" y="1581492"/>
                    <a:pt x="12908" y="1578662"/>
                    <a:pt x="7869" y="1573623"/>
                  </a:cubicBezTo>
                  <a:cubicBezTo>
                    <a:pt x="2831" y="1568585"/>
                    <a:pt x="0" y="1561751"/>
                    <a:pt x="0" y="1554625"/>
                  </a:cubicBezTo>
                  <a:lnTo>
                    <a:pt x="0" y="26867"/>
                  </a:lnTo>
                  <a:cubicBezTo>
                    <a:pt x="0" y="19741"/>
                    <a:pt x="2831" y="12908"/>
                    <a:pt x="7869" y="7869"/>
                  </a:cubicBezTo>
                  <a:cubicBezTo>
                    <a:pt x="12908" y="2831"/>
                    <a:pt x="19741" y="0"/>
                    <a:pt x="268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A81C1F">
                  <a:alpha val="24706"/>
                </a:srgbClr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656267" cy="1629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700000">
            <a:off x="-6585287" y="4198964"/>
            <a:ext cx="10085516" cy="6004729"/>
            <a:chOff x="0" y="0"/>
            <a:chExt cx="2656267" cy="15814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56268" cy="1581492"/>
            </a:xfrm>
            <a:custGeom>
              <a:avLst/>
              <a:gdLst/>
              <a:ahLst/>
              <a:cxnLst/>
              <a:rect l="l" t="t" r="r" b="b"/>
              <a:pathLst>
                <a:path w="2656268" h="1581492">
                  <a:moveTo>
                    <a:pt x="26867" y="0"/>
                  </a:moveTo>
                  <a:lnTo>
                    <a:pt x="2629401" y="0"/>
                  </a:lnTo>
                  <a:cubicBezTo>
                    <a:pt x="2636526" y="0"/>
                    <a:pt x="2643360" y="2831"/>
                    <a:pt x="2648398" y="7869"/>
                  </a:cubicBezTo>
                  <a:cubicBezTo>
                    <a:pt x="2653437" y="12908"/>
                    <a:pt x="2656268" y="19741"/>
                    <a:pt x="2656268" y="26867"/>
                  </a:cubicBezTo>
                  <a:lnTo>
                    <a:pt x="2656268" y="1554625"/>
                  </a:lnTo>
                  <a:cubicBezTo>
                    <a:pt x="2656268" y="1561751"/>
                    <a:pt x="2653437" y="1568585"/>
                    <a:pt x="2648398" y="1573623"/>
                  </a:cubicBezTo>
                  <a:cubicBezTo>
                    <a:pt x="2643360" y="1578662"/>
                    <a:pt x="2636526" y="1581492"/>
                    <a:pt x="2629401" y="1581492"/>
                  </a:cubicBezTo>
                  <a:lnTo>
                    <a:pt x="26867" y="1581492"/>
                  </a:lnTo>
                  <a:cubicBezTo>
                    <a:pt x="19741" y="1581492"/>
                    <a:pt x="12908" y="1578662"/>
                    <a:pt x="7869" y="1573623"/>
                  </a:cubicBezTo>
                  <a:cubicBezTo>
                    <a:pt x="2831" y="1568585"/>
                    <a:pt x="0" y="1561751"/>
                    <a:pt x="0" y="1554625"/>
                  </a:cubicBezTo>
                  <a:lnTo>
                    <a:pt x="0" y="26867"/>
                  </a:lnTo>
                  <a:cubicBezTo>
                    <a:pt x="0" y="19741"/>
                    <a:pt x="2831" y="12908"/>
                    <a:pt x="7869" y="7869"/>
                  </a:cubicBezTo>
                  <a:cubicBezTo>
                    <a:pt x="12908" y="2831"/>
                    <a:pt x="19741" y="0"/>
                    <a:pt x="268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A81C1F">
                  <a:alpha val="24706"/>
                </a:srgbClr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656267" cy="1629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-114080" y="2330329"/>
            <a:ext cx="18516600" cy="5838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095"/>
              </a:lnSpc>
              <a:spcBef>
                <a:spcPct val="0"/>
              </a:spcBef>
            </a:pPr>
            <a:r>
              <a:rPr lang="en-US" sz="14300" dirty="0">
                <a:solidFill>
                  <a:srgbClr val="3F3F4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字由点字典黑 Bold" panose="00020600040101010101" charset="-122"/>
                <a:hlinkClick r:id="rId2" action="ppaction://hlinkfile"/>
              </a:rPr>
              <a:t>Demonstration</a:t>
            </a:r>
          </a:p>
          <a:p>
            <a:pPr algn="ctr">
              <a:lnSpc>
                <a:spcPts val="24095"/>
              </a:lnSpc>
              <a:spcBef>
                <a:spcPct val="0"/>
              </a:spcBef>
            </a:pPr>
            <a:r>
              <a:rPr lang="en-US" sz="14300" dirty="0">
                <a:solidFill>
                  <a:srgbClr val="3F3F4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字由点字典黑 Bold" panose="00020600040101010101" charset="-122"/>
                <a:hlinkClick r:id="rId2" action="ppaction://hlinkfile"/>
              </a:rPr>
              <a:t>Time</a:t>
            </a:r>
            <a:endParaRPr lang="en-US" sz="14300" dirty="0">
              <a:solidFill>
                <a:srgbClr val="3F3F4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字由点字典黑 Bold" panose="00020600040101010101" charset="-122"/>
            </a:endParaRPr>
          </a:p>
        </p:txBody>
      </p:sp>
      <p:grpSp>
        <p:nvGrpSpPr>
          <p:cNvPr id="9" name="Group 9"/>
          <p:cNvGrpSpPr/>
          <p:nvPr/>
        </p:nvGrpSpPr>
        <p:grpSpPr>
          <a:xfrm rot="2700000">
            <a:off x="15304686" y="-1174763"/>
            <a:ext cx="6004729" cy="6004729"/>
            <a:chOff x="0" y="0"/>
            <a:chExt cx="1581492" cy="15814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81492" cy="1581492"/>
            </a:xfrm>
            <a:custGeom>
              <a:avLst/>
              <a:gdLst/>
              <a:ahLst/>
              <a:cxnLst/>
              <a:rect l="l" t="t" r="r" b="b"/>
              <a:pathLst>
                <a:path w="1581492" h="1581492">
                  <a:moveTo>
                    <a:pt x="45126" y="0"/>
                  </a:moveTo>
                  <a:lnTo>
                    <a:pt x="1536367" y="0"/>
                  </a:lnTo>
                  <a:cubicBezTo>
                    <a:pt x="1561289" y="0"/>
                    <a:pt x="1581492" y="20203"/>
                    <a:pt x="1581492" y="45126"/>
                  </a:cubicBezTo>
                  <a:lnTo>
                    <a:pt x="1581492" y="1536367"/>
                  </a:lnTo>
                  <a:cubicBezTo>
                    <a:pt x="1581492" y="1561289"/>
                    <a:pt x="1561289" y="1581492"/>
                    <a:pt x="1536367" y="1581492"/>
                  </a:cubicBezTo>
                  <a:lnTo>
                    <a:pt x="45126" y="1581492"/>
                  </a:lnTo>
                  <a:cubicBezTo>
                    <a:pt x="33158" y="1581492"/>
                    <a:pt x="21680" y="1576738"/>
                    <a:pt x="13217" y="1568275"/>
                  </a:cubicBezTo>
                  <a:cubicBezTo>
                    <a:pt x="4754" y="1559813"/>
                    <a:pt x="0" y="1548335"/>
                    <a:pt x="0" y="1536367"/>
                  </a:cubicBezTo>
                  <a:lnTo>
                    <a:pt x="0" y="45126"/>
                  </a:lnTo>
                  <a:cubicBezTo>
                    <a:pt x="0" y="20203"/>
                    <a:pt x="20203" y="0"/>
                    <a:pt x="45126" y="0"/>
                  </a:cubicBezTo>
                  <a:close/>
                </a:path>
              </a:pathLst>
            </a:custGeom>
            <a:solidFill>
              <a:srgbClr val="A81C1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581492" cy="1629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2700000">
            <a:off x="-3621490" y="5632215"/>
            <a:ext cx="6004729" cy="6004729"/>
            <a:chOff x="0" y="0"/>
            <a:chExt cx="1581492" cy="158149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81492" cy="1581492"/>
            </a:xfrm>
            <a:custGeom>
              <a:avLst/>
              <a:gdLst/>
              <a:ahLst/>
              <a:cxnLst/>
              <a:rect l="l" t="t" r="r" b="b"/>
              <a:pathLst>
                <a:path w="1581492" h="1581492">
                  <a:moveTo>
                    <a:pt x="45126" y="0"/>
                  </a:moveTo>
                  <a:lnTo>
                    <a:pt x="1536367" y="0"/>
                  </a:lnTo>
                  <a:cubicBezTo>
                    <a:pt x="1561289" y="0"/>
                    <a:pt x="1581492" y="20203"/>
                    <a:pt x="1581492" y="45126"/>
                  </a:cubicBezTo>
                  <a:lnTo>
                    <a:pt x="1581492" y="1536367"/>
                  </a:lnTo>
                  <a:cubicBezTo>
                    <a:pt x="1581492" y="1561289"/>
                    <a:pt x="1561289" y="1581492"/>
                    <a:pt x="1536367" y="1581492"/>
                  </a:cubicBezTo>
                  <a:lnTo>
                    <a:pt x="45126" y="1581492"/>
                  </a:lnTo>
                  <a:cubicBezTo>
                    <a:pt x="33158" y="1581492"/>
                    <a:pt x="21680" y="1576738"/>
                    <a:pt x="13217" y="1568275"/>
                  </a:cubicBezTo>
                  <a:cubicBezTo>
                    <a:pt x="4754" y="1559813"/>
                    <a:pt x="0" y="1548335"/>
                    <a:pt x="0" y="1536367"/>
                  </a:cubicBezTo>
                  <a:lnTo>
                    <a:pt x="0" y="45126"/>
                  </a:lnTo>
                  <a:cubicBezTo>
                    <a:pt x="0" y="20203"/>
                    <a:pt x="20203" y="0"/>
                    <a:pt x="45126" y="0"/>
                  </a:cubicBezTo>
                  <a:close/>
                </a:path>
              </a:pathLst>
            </a:custGeom>
            <a:solidFill>
              <a:srgbClr val="A81C1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1581492" cy="1629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4633332" y="8510174"/>
            <a:ext cx="4371307" cy="1776826"/>
          </a:xfrm>
          <a:custGeom>
            <a:avLst/>
            <a:gdLst/>
            <a:ahLst/>
            <a:cxnLst/>
            <a:rect l="l" t="t" r="r" b="b"/>
            <a:pathLst>
              <a:path w="4371307" h="1776826">
                <a:moveTo>
                  <a:pt x="0" y="0"/>
                </a:moveTo>
                <a:lnTo>
                  <a:pt x="4371307" y="0"/>
                </a:lnTo>
                <a:lnTo>
                  <a:pt x="4371307" y="1776826"/>
                </a:lnTo>
                <a:lnTo>
                  <a:pt x="0" y="1776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10800000">
            <a:off x="-744448" y="-138481"/>
            <a:ext cx="4371307" cy="1776826"/>
          </a:xfrm>
          <a:custGeom>
            <a:avLst/>
            <a:gdLst/>
            <a:ahLst/>
            <a:cxnLst/>
            <a:rect l="l" t="t" r="r" b="b"/>
            <a:pathLst>
              <a:path w="4371307" h="1776826">
                <a:moveTo>
                  <a:pt x="0" y="0"/>
                </a:moveTo>
                <a:lnTo>
                  <a:pt x="4371306" y="0"/>
                </a:lnTo>
                <a:lnTo>
                  <a:pt x="4371306" y="1776826"/>
                </a:lnTo>
                <a:lnTo>
                  <a:pt x="0" y="1776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6946919" y="-180951"/>
            <a:ext cx="10085516" cy="6004729"/>
            <a:chOff x="0" y="0"/>
            <a:chExt cx="2656267" cy="15814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56268" cy="1581492"/>
            </a:xfrm>
            <a:custGeom>
              <a:avLst/>
              <a:gdLst/>
              <a:ahLst/>
              <a:cxnLst/>
              <a:rect l="l" t="t" r="r" b="b"/>
              <a:pathLst>
                <a:path w="2656268" h="1581492">
                  <a:moveTo>
                    <a:pt x="26867" y="0"/>
                  </a:moveTo>
                  <a:lnTo>
                    <a:pt x="2629401" y="0"/>
                  </a:lnTo>
                  <a:cubicBezTo>
                    <a:pt x="2636526" y="0"/>
                    <a:pt x="2643360" y="2831"/>
                    <a:pt x="2648398" y="7869"/>
                  </a:cubicBezTo>
                  <a:cubicBezTo>
                    <a:pt x="2653437" y="12908"/>
                    <a:pt x="2656268" y="19741"/>
                    <a:pt x="2656268" y="26867"/>
                  </a:cubicBezTo>
                  <a:lnTo>
                    <a:pt x="2656268" y="1554625"/>
                  </a:lnTo>
                  <a:cubicBezTo>
                    <a:pt x="2656268" y="1561751"/>
                    <a:pt x="2653437" y="1568585"/>
                    <a:pt x="2648398" y="1573623"/>
                  </a:cubicBezTo>
                  <a:cubicBezTo>
                    <a:pt x="2643360" y="1578662"/>
                    <a:pt x="2636526" y="1581492"/>
                    <a:pt x="2629401" y="1581492"/>
                  </a:cubicBezTo>
                  <a:lnTo>
                    <a:pt x="26867" y="1581492"/>
                  </a:lnTo>
                  <a:cubicBezTo>
                    <a:pt x="19741" y="1581492"/>
                    <a:pt x="12908" y="1578662"/>
                    <a:pt x="7869" y="1573623"/>
                  </a:cubicBezTo>
                  <a:cubicBezTo>
                    <a:pt x="2831" y="1568585"/>
                    <a:pt x="0" y="1561751"/>
                    <a:pt x="0" y="1554625"/>
                  </a:cubicBezTo>
                  <a:lnTo>
                    <a:pt x="0" y="26867"/>
                  </a:lnTo>
                  <a:cubicBezTo>
                    <a:pt x="0" y="19741"/>
                    <a:pt x="2831" y="12908"/>
                    <a:pt x="7869" y="7869"/>
                  </a:cubicBezTo>
                  <a:cubicBezTo>
                    <a:pt x="12908" y="2831"/>
                    <a:pt x="19741" y="0"/>
                    <a:pt x="268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A81C1F">
                  <a:alpha val="24706"/>
                </a:srgbClr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656267" cy="1629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700000">
            <a:off x="-8738508" y="5107860"/>
            <a:ext cx="10085516" cy="6004729"/>
            <a:chOff x="0" y="0"/>
            <a:chExt cx="2656267" cy="15814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56268" cy="1581492"/>
            </a:xfrm>
            <a:custGeom>
              <a:avLst/>
              <a:gdLst/>
              <a:ahLst/>
              <a:cxnLst/>
              <a:rect l="l" t="t" r="r" b="b"/>
              <a:pathLst>
                <a:path w="2656268" h="1581492">
                  <a:moveTo>
                    <a:pt x="26867" y="0"/>
                  </a:moveTo>
                  <a:lnTo>
                    <a:pt x="2629401" y="0"/>
                  </a:lnTo>
                  <a:cubicBezTo>
                    <a:pt x="2636526" y="0"/>
                    <a:pt x="2643360" y="2831"/>
                    <a:pt x="2648398" y="7869"/>
                  </a:cubicBezTo>
                  <a:cubicBezTo>
                    <a:pt x="2653437" y="12908"/>
                    <a:pt x="2656268" y="19741"/>
                    <a:pt x="2656268" y="26867"/>
                  </a:cubicBezTo>
                  <a:lnTo>
                    <a:pt x="2656268" y="1554625"/>
                  </a:lnTo>
                  <a:cubicBezTo>
                    <a:pt x="2656268" y="1561751"/>
                    <a:pt x="2653437" y="1568585"/>
                    <a:pt x="2648398" y="1573623"/>
                  </a:cubicBezTo>
                  <a:cubicBezTo>
                    <a:pt x="2643360" y="1578662"/>
                    <a:pt x="2636526" y="1581492"/>
                    <a:pt x="2629401" y="1581492"/>
                  </a:cubicBezTo>
                  <a:lnTo>
                    <a:pt x="26867" y="1581492"/>
                  </a:lnTo>
                  <a:cubicBezTo>
                    <a:pt x="19741" y="1581492"/>
                    <a:pt x="12908" y="1578662"/>
                    <a:pt x="7869" y="1573623"/>
                  </a:cubicBezTo>
                  <a:cubicBezTo>
                    <a:pt x="2831" y="1568585"/>
                    <a:pt x="0" y="1561751"/>
                    <a:pt x="0" y="1554625"/>
                  </a:cubicBezTo>
                  <a:lnTo>
                    <a:pt x="0" y="26867"/>
                  </a:lnTo>
                  <a:cubicBezTo>
                    <a:pt x="0" y="19741"/>
                    <a:pt x="2831" y="12908"/>
                    <a:pt x="7869" y="7869"/>
                  </a:cubicBezTo>
                  <a:cubicBezTo>
                    <a:pt x="12908" y="2831"/>
                    <a:pt x="19741" y="0"/>
                    <a:pt x="268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A81C1F">
                  <a:alpha val="24706"/>
                </a:srgbClr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656267" cy="1629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18107984" y="-1623727"/>
            <a:ext cx="6004729" cy="6004729"/>
            <a:chOff x="0" y="0"/>
            <a:chExt cx="1581492" cy="15814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81492" cy="1581492"/>
            </a:xfrm>
            <a:custGeom>
              <a:avLst/>
              <a:gdLst/>
              <a:ahLst/>
              <a:cxnLst/>
              <a:rect l="l" t="t" r="r" b="b"/>
              <a:pathLst>
                <a:path w="1581492" h="1581492">
                  <a:moveTo>
                    <a:pt x="45126" y="0"/>
                  </a:moveTo>
                  <a:lnTo>
                    <a:pt x="1536367" y="0"/>
                  </a:lnTo>
                  <a:cubicBezTo>
                    <a:pt x="1561289" y="0"/>
                    <a:pt x="1581492" y="20203"/>
                    <a:pt x="1581492" y="45126"/>
                  </a:cubicBezTo>
                  <a:lnTo>
                    <a:pt x="1581492" y="1536367"/>
                  </a:lnTo>
                  <a:cubicBezTo>
                    <a:pt x="1581492" y="1561289"/>
                    <a:pt x="1561289" y="1581492"/>
                    <a:pt x="1536367" y="1581492"/>
                  </a:cubicBezTo>
                  <a:lnTo>
                    <a:pt x="45126" y="1581492"/>
                  </a:lnTo>
                  <a:cubicBezTo>
                    <a:pt x="33158" y="1581492"/>
                    <a:pt x="21680" y="1576738"/>
                    <a:pt x="13217" y="1568275"/>
                  </a:cubicBezTo>
                  <a:cubicBezTo>
                    <a:pt x="4754" y="1559813"/>
                    <a:pt x="0" y="1548335"/>
                    <a:pt x="0" y="1536367"/>
                  </a:cubicBezTo>
                  <a:lnTo>
                    <a:pt x="0" y="45126"/>
                  </a:lnTo>
                  <a:cubicBezTo>
                    <a:pt x="0" y="20203"/>
                    <a:pt x="20203" y="0"/>
                    <a:pt x="45126" y="0"/>
                  </a:cubicBezTo>
                  <a:close/>
                </a:path>
              </a:pathLst>
            </a:custGeom>
            <a:solidFill>
              <a:srgbClr val="A81C1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581492" cy="1629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4633332" y="8510174"/>
            <a:ext cx="4371307" cy="1776826"/>
          </a:xfrm>
          <a:custGeom>
            <a:avLst/>
            <a:gdLst/>
            <a:ahLst/>
            <a:cxnLst/>
            <a:rect l="l" t="t" r="r" b="b"/>
            <a:pathLst>
              <a:path w="4371307" h="1776826">
                <a:moveTo>
                  <a:pt x="0" y="0"/>
                </a:moveTo>
                <a:lnTo>
                  <a:pt x="4371307" y="0"/>
                </a:lnTo>
                <a:lnTo>
                  <a:pt x="4371307" y="1776826"/>
                </a:lnTo>
                <a:lnTo>
                  <a:pt x="0" y="17768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 rot="2700000">
            <a:off x="-5774712" y="6541111"/>
            <a:ext cx="6004729" cy="6004729"/>
            <a:chOff x="0" y="0"/>
            <a:chExt cx="1581492" cy="15814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81492" cy="1581492"/>
            </a:xfrm>
            <a:custGeom>
              <a:avLst/>
              <a:gdLst/>
              <a:ahLst/>
              <a:cxnLst/>
              <a:rect l="l" t="t" r="r" b="b"/>
              <a:pathLst>
                <a:path w="1581492" h="1581492">
                  <a:moveTo>
                    <a:pt x="45126" y="0"/>
                  </a:moveTo>
                  <a:lnTo>
                    <a:pt x="1536367" y="0"/>
                  </a:lnTo>
                  <a:cubicBezTo>
                    <a:pt x="1561289" y="0"/>
                    <a:pt x="1581492" y="20203"/>
                    <a:pt x="1581492" y="45126"/>
                  </a:cubicBezTo>
                  <a:lnTo>
                    <a:pt x="1581492" y="1536367"/>
                  </a:lnTo>
                  <a:cubicBezTo>
                    <a:pt x="1581492" y="1561289"/>
                    <a:pt x="1561289" y="1581492"/>
                    <a:pt x="1536367" y="1581492"/>
                  </a:cubicBezTo>
                  <a:lnTo>
                    <a:pt x="45126" y="1581492"/>
                  </a:lnTo>
                  <a:cubicBezTo>
                    <a:pt x="33158" y="1581492"/>
                    <a:pt x="21680" y="1576738"/>
                    <a:pt x="13217" y="1568275"/>
                  </a:cubicBezTo>
                  <a:cubicBezTo>
                    <a:pt x="4754" y="1559813"/>
                    <a:pt x="0" y="1548335"/>
                    <a:pt x="0" y="1536367"/>
                  </a:cubicBezTo>
                  <a:lnTo>
                    <a:pt x="0" y="45126"/>
                  </a:lnTo>
                  <a:cubicBezTo>
                    <a:pt x="0" y="20203"/>
                    <a:pt x="20203" y="0"/>
                    <a:pt x="45126" y="0"/>
                  </a:cubicBezTo>
                  <a:close/>
                </a:path>
              </a:pathLst>
            </a:custGeom>
            <a:solidFill>
              <a:srgbClr val="A81C1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581492" cy="1629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 rot="-10800000">
            <a:off x="-744448" y="-138481"/>
            <a:ext cx="4371307" cy="1776826"/>
          </a:xfrm>
          <a:custGeom>
            <a:avLst/>
            <a:gdLst/>
            <a:ahLst/>
            <a:cxnLst/>
            <a:rect l="l" t="t" r="r" b="b"/>
            <a:pathLst>
              <a:path w="4371307" h="1776826">
                <a:moveTo>
                  <a:pt x="0" y="0"/>
                </a:moveTo>
                <a:lnTo>
                  <a:pt x="4371306" y="0"/>
                </a:lnTo>
                <a:lnTo>
                  <a:pt x="4371306" y="1776826"/>
                </a:lnTo>
                <a:lnTo>
                  <a:pt x="0" y="17768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39" name="组合 38"/>
          <p:cNvGrpSpPr/>
          <p:nvPr/>
        </p:nvGrpSpPr>
        <p:grpSpPr>
          <a:xfrm>
            <a:off x="2251842" y="3329743"/>
            <a:ext cx="14212901" cy="3933583"/>
            <a:chOff x="2734966" y="2881970"/>
            <a:chExt cx="14212901" cy="3933583"/>
          </a:xfrm>
        </p:grpSpPr>
        <p:grpSp>
          <p:nvGrpSpPr>
            <p:cNvPr id="16" name="Group 16"/>
            <p:cNvGrpSpPr/>
            <p:nvPr/>
          </p:nvGrpSpPr>
          <p:grpSpPr>
            <a:xfrm>
              <a:off x="2740717" y="3019389"/>
              <a:ext cx="1293434" cy="1293434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81C1F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 sz="3200"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2926826" y="3352397"/>
              <a:ext cx="921216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75"/>
                </a:lnSpc>
                <a:spcBef>
                  <a:spcPct val="0"/>
                </a:spcBef>
              </a:pPr>
              <a:r>
                <a:rPr lang="en-US" sz="540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字由点字典黑" panose="00020600040101010101" charset="-122"/>
                  <a:sym typeface="字由点字典黑" panose="00020600040101010101" charset="-122"/>
                </a:rPr>
                <a:t>01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4338951" y="3383216"/>
              <a:ext cx="4841749" cy="538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字由点字典黑 Bold" panose="00020600040101010101" charset="-122"/>
                  <a:sym typeface="字由点字典黑 Bold" panose="00020600040101010101" charset="-122"/>
                </a:rPr>
                <a:t>Project Overview</a:t>
              </a: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2734966" y="5522119"/>
              <a:ext cx="6542127" cy="1293434"/>
              <a:chOff x="10512079" y="2988665"/>
              <a:chExt cx="6542127" cy="1293434"/>
            </a:xfrm>
          </p:grpSpPr>
          <p:grpSp>
            <p:nvGrpSpPr>
              <p:cNvPr id="19" name="Group 19"/>
              <p:cNvGrpSpPr/>
              <p:nvPr/>
            </p:nvGrpSpPr>
            <p:grpSpPr>
              <a:xfrm>
                <a:off x="10512079" y="2988665"/>
                <a:ext cx="1293434" cy="1293434"/>
                <a:chOff x="24814" y="21179"/>
                <a:chExt cx="812800" cy="812800"/>
              </a:xfrm>
            </p:grpSpPr>
            <p:sp>
              <p:nvSpPr>
                <p:cNvPr id="20" name="Freeform 20"/>
                <p:cNvSpPr/>
                <p:nvPr/>
              </p:nvSpPr>
              <p:spPr>
                <a:xfrm>
                  <a:off x="24814" y="21179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A81C1F"/>
                </a:solidFill>
              </p:spPr>
              <p:txBody>
                <a:bodyPr/>
                <a:lstStyle/>
                <a:p>
                  <a:endParaRPr lang="zh-CN" altLang="en-US" sz="3200"/>
                </a:p>
              </p:txBody>
            </p:sp>
            <p:sp>
              <p:nvSpPr>
                <p:cNvPr id="21" name="TextBox 21"/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080"/>
                    </a:lnSpc>
                  </a:pPr>
                  <a:endParaRPr sz="3200"/>
                </a:p>
              </p:txBody>
            </p:sp>
          </p:grpSp>
          <p:sp>
            <p:nvSpPr>
              <p:cNvPr id="31" name="TextBox 31"/>
              <p:cNvSpPr txBox="1"/>
              <p:nvPr/>
            </p:nvSpPr>
            <p:spPr>
              <a:xfrm>
                <a:off x="10651540" y="3294314"/>
                <a:ext cx="1000192" cy="73469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5730"/>
                  </a:lnSpc>
                  <a:spcBef>
                    <a:spcPct val="0"/>
                  </a:spcBef>
                </a:pPr>
                <a:r>
                  <a:rPr lang="en-US" sz="5400">
                    <a:solidFill>
                      <a:srgbClr val="FFFFFF"/>
                    </a:solidFill>
                    <a:latin typeface="Times New Roman" panose="02020603050405020304"/>
                    <a:ea typeface="微软雅黑" panose="020B0503020204020204" charset="-122"/>
                    <a:cs typeface="字由点字典黑" panose="00020600040101010101" charset="-122"/>
                    <a:sym typeface="字由点字典黑" panose="00020600040101010101" charset="-122"/>
                  </a:rPr>
                  <a:t>03</a:t>
                </a:r>
                <a:endParaRPr lang="en-US" sz="5400">
                  <a:solidFill>
                    <a:srgbClr val="FFFFFF"/>
                  </a:solidFill>
                  <a:latin typeface="Times New Roman" panose="02020603050405020304"/>
                  <a:ea typeface="微软雅黑" panose="020B0503020204020204" charset="-122"/>
                  <a:cs typeface="字由点字典黑" panose="00020600040101010101" charset="-122"/>
                </a:endParaRPr>
              </a:p>
            </p:txBody>
          </p:sp>
          <p:sp>
            <p:nvSpPr>
              <p:cNvPr id="33" name="TextBox 33"/>
              <p:cNvSpPr txBox="1"/>
              <p:nvPr/>
            </p:nvSpPr>
            <p:spPr>
              <a:xfrm>
                <a:off x="12212457" y="3394644"/>
                <a:ext cx="4841749" cy="53848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l">
                  <a:lnSpc>
                    <a:spcPts val="4200"/>
                  </a:lnSpc>
                </a:pPr>
                <a:r>
                  <a:rPr lang="en-US" sz="480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字由点字典黑 Bold" panose="00020600040101010101" charset="-122"/>
                    <a:sym typeface="字由点字典黑 Bold" panose="00020600040101010101" charset="-122"/>
                  </a:rPr>
                  <a:t>User Interface</a:t>
                </a: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0028957" y="2881970"/>
              <a:ext cx="6918910" cy="1477328"/>
              <a:chOff x="2734967" y="5380073"/>
              <a:chExt cx="6918910" cy="1477328"/>
            </a:xfrm>
          </p:grpSpPr>
          <p:grpSp>
            <p:nvGrpSpPr>
              <p:cNvPr id="22" name="Group 22"/>
              <p:cNvGrpSpPr/>
              <p:nvPr/>
            </p:nvGrpSpPr>
            <p:grpSpPr>
              <a:xfrm>
                <a:off x="2734967" y="5415155"/>
                <a:ext cx="1293434" cy="1293434"/>
                <a:chOff x="-3613" y="-65991"/>
                <a:chExt cx="812800" cy="812800"/>
              </a:xfrm>
            </p:grpSpPr>
            <p:sp>
              <p:nvSpPr>
                <p:cNvPr id="23" name="Freeform 23"/>
                <p:cNvSpPr/>
                <p:nvPr/>
              </p:nvSpPr>
              <p:spPr>
                <a:xfrm>
                  <a:off x="-3613" y="-65991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A81C1F"/>
                </a:solidFill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TextBox 24"/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080"/>
                    </a:lnSpc>
                  </a:pPr>
                  <a:endParaRPr sz="3200"/>
                </a:p>
              </p:txBody>
            </p:sp>
          </p:grpSp>
          <p:sp>
            <p:nvSpPr>
              <p:cNvPr id="30" name="TextBox 30"/>
              <p:cNvSpPr txBox="1"/>
              <p:nvPr/>
            </p:nvSpPr>
            <p:spPr>
              <a:xfrm>
                <a:off x="2921074" y="5773055"/>
                <a:ext cx="921216" cy="69012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5275"/>
                  </a:lnSpc>
                  <a:spcBef>
                    <a:spcPct val="0"/>
                  </a:spcBef>
                </a:pPr>
                <a:r>
                  <a:rPr lang="en-US" sz="5400">
                    <a:solidFill>
                      <a:srgbClr val="FFFFFF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字由点字典黑" panose="00020600040101010101" charset="-122"/>
                    <a:sym typeface="字由点字典黑" panose="00020600040101010101" charset="-122"/>
                  </a:rPr>
                  <a:t>02</a:t>
                </a:r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4411489" y="5380073"/>
                <a:ext cx="5242388" cy="147732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lvl="0" indent="0" algn="l"/>
                <a:r>
                  <a:rPr lang="en-US" sz="4800" dirty="0">
                    <a:solidFill>
                      <a:srgbClr val="000000"/>
                    </a:solidFill>
                    <a:latin typeface="Times New Roman" panose="02020603050405020304"/>
                    <a:ea typeface="微软雅黑" panose="020B0503020204020204" charset="-122"/>
                    <a:cs typeface="字由点字典黑 Bold" panose="00020600040101010101" charset="-122"/>
                    <a:sym typeface="字由点字典黑 Bold" panose="00020600040101010101" charset="-122"/>
                  </a:rPr>
                  <a:t>Data Exploration</a:t>
                </a:r>
              </a:p>
              <a:p>
                <a:r>
                  <a:rPr lang="en-US" sz="4800" dirty="0">
                    <a:solidFill>
                      <a:srgbClr val="000000"/>
                    </a:solidFill>
                    <a:latin typeface="Times New Roman" panose="02020603050405020304"/>
                    <a:ea typeface="微软雅黑" panose="020B0503020204020204" charset="-122"/>
                    <a:cs typeface="字由点字典黑 Bold" panose="00020600040101010101" charset="-122"/>
                  </a:rPr>
                  <a:t>&amp; Data Visualization</a:t>
                </a:r>
                <a:endParaRPr lang="en-US" sz="48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字由点字典黑 Bold" panose="00020600040101010101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0028957" y="5520169"/>
              <a:ext cx="6588527" cy="1293434"/>
              <a:chOff x="10512081" y="5520169"/>
              <a:chExt cx="6588527" cy="1293434"/>
            </a:xfrm>
          </p:grpSpPr>
          <p:grpSp>
            <p:nvGrpSpPr>
              <p:cNvPr id="25" name="Group 25"/>
              <p:cNvGrpSpPr/>
              <p:nvPr/>
            </p:nvGrpSpPr>
            <p:grpSpPr>
              <a:xfrm>
                <a:off x="10512081" y="5520169"/>
                <a:ext cx="1293434" cy="1293434"/>
                <a:chOff x="0" y="0"/>
                <a:chExt cx="812800" cy="812800"/>
              </a:xfrm>
            </p:grpSpPr>
            <p:sp>
              <p:nvSpPr>
                <p:cNvPr id="26" name="Freeform 26"/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A81C1F"/>
                </a:solidFill>
              </p:spPr>
            </p:sp>
            <p:sp>
              <p:nvSpPr>
                <p:cNvPr id="27" name="TextBox 27"/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080"/>
                    </a:lnSpc>
                  </a:pPr>
                  <a:endParaRPr sz="3200"/>
                </a:p>
              </p:txBody>
            </p:sp>
          </p:grpSp>
          <p:sp>
            <p:nvSpPr>
              <p:cNvPr id="29" name="TextBox 29"/>
              <p:cNvSpPr txBox="1"/>
              <p:nvPr/>
            </p:nvSpPr>
            <p:spPr>
              <a:xfrm>
                <a:off x="10698188" y="5832213"/>
                <a:ext cx="921216" cy="73025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5695"/>
                  </a:lnSpc>
                  <a:spcBef>
                    <a:spcPct val="0"/>
                  </a:spcBef>
                </a:pPr>
                <a:r>
                  <a:rPr lang="en-US" sz="5400">
                    <a:solidFill>
                      <a:srgbClr val="FFFFFF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字由点字典黑" panose="00020600040101010101" charset="-122"/>
                    <a:sym typeface="字由点字典黑" panose="00020600040101010101" charset="-122"/>
                  </a:rPr>
                  <a:t>04</a:t>
                </a:r>
              </a:p>
            </p:txBody>
          </p:sp>
          <p:sp>
            <p:nvSpPr>
              <p:cNvPr id="35" name="TextBox 35"/>
              <p:cNvSpPr txBox="1"/>
              <p:nvPr/>
            </p:nvSpPr>
            <p:spPr>
              <a:xfrm>
                <a:off x="12258859" y="5928098"/>
                <a:ext cx="4841749" cy="53848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l">
                  <a:lnSpc>
                    <a:spcPts val="4200"/>
                  </a:lnSpc>
                </a:pPr>
                <a:r>
                  <a:rPr lang="en-US" sz="480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字由点字典黑 Bold" panose="00020600040101010101" charset="-122"/>
                    <a:sym typeface="字由点字典黑 Bold" panose="00020600040101010101" charset="-122"/>
                  </a:rPr>
                  <a:t>Project Conclusion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1488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117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-10204450" y="-6529705"/>
            <a:ext cx="16831310" cy="18205450"/>
            <a:chOff x="-16070" y="-10283"/>
            <a:chExt cx="26506" cy="28670"/>
          </a:xfrm>
        </p:grpSpPr>
        <p:grpSp>
          <p:nvGrpSpPr>
            <p:cNvPr id="2" name="Group 2"/>
            <p:cNvGrpSpPr/>
            <p:nvPr/>
          </p:nvGrpSpPr>
          <p:grpSpPr>
            <a:xfrm rot="2700000">
              <a:off x="-18899" y="-7454"/>
              <a:ext cx="28670" cy="23012"/>
              <a:chOff x="0" y="-172003"/>
              <a:chExt cx="2856280" cy="2292627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200012" y="-172003"/>
                <a:ext cx="2656268" cy="2120624"/>
              </a:xfrm>
              <a:custGeom>
                <a:avLst/>
                <a:gdLst/>
                <a:ahLst/>
                <a:cxnLst/>
                <a:rect l="l" t="t" r="r" b="b"/>
                <a:pathLst>
                  <a:path w="2656268" h="2120624">
                    <a:moveTo>
                      <a:pt x="16005" y="0"/>
                    </a:moveTo>
                    <a:lnTo>
                      <a:pt x="2640263" y="0"/>
                    </a:lnTo>
                    <a:cubicBezTo>
                      <a:pt x="2644508" y="0"/>
                      <a:pt x="2648578" y="1686"/>
                      <a:pt x="2651580" y="4688"/>
                    </a:cubicBezTo>
                    <a:cubicBezTo>
                      <a:pt x="2654581" y="7689"/>
                      <a:pt x="2656268" y="11760"/>
                      <a:pt x="2656268" y="16005"/>
                    </a:cubicBezTo>
                    <a:lnTo>
                      <a:pt x="2656268" y="2104620"/>
                    </a:lnTo>
                    <a:cubicBezTo>
                      <a:pt x="2656268" y="2108864"/>
                      <a:pt x="2654581" y="2112935"/>
                      <a:pt x="2651580" y="2115937"/>
                    </a:cubicBezTo>
                    <a:cubicBezTo>
                      <a:pt x="2648578" y="2118938"/>
                      <a:pt x="2644508" y="2120624"/>
                      <a:pt x="2640263" y="2120624"/>
                    </a:cubicBezTo>
                    <a:lnTo>
                      <a:pt x="16005" y="2120624"/>
                    </a:lnTo>
                    <a:cubicBezTo>
                      <a:pt x="11760" y="2120624"/>
                      <a:pt x="7689" y="2118938"/>
                      <a:pt x="4688" y="2115937"/>
                    </a:cubicBezTo>
                    <a:cubicBezTo>
                      <a:pt x="1686" y="2112935"/>
                      <a:pt x="0" y="2108864"/>
                      <a:pt x="0" y="2104620"/>
                    </a:cubicBezTo>
                    <a:lnTo>
                      <a:pt x="0" y="16005"/>
                    </a:lnTo>
                    <a:cubicBezTo>
                      <a:pt x="0" y="11760"/>
                      <a:pt x="1686" y="7689"/>
                      <a:pt x="4688" y="4688"/>
                    </a:cubicBezTo>
                    <a:cubicBezTo>
                      <a:pt x="7689" y="1686"/>
                      <a:pt x="11760" y="0"/>
                      <a:pt x="16005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85725" cap="rnd">
                <a:solidFill>
                  <a:srgbClr val="A81C1F">
                    <a:alpha val="2470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" name="TextBox 4"/>
              <p:cNvSpPr txBox="1"/>
              <p:nvPr/>
            </p:nvSpPr>
            <p:spPr>
              <a:xfrm>
                <a:off x="0" y="-47625"/>
                <a:ext cx="2656267" cy="216824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  <a:endParaRPr/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 rot="2700000">
              <a:off x="-7322" y="-2636"/>
              <a:ext cx="15874" cy="18370"/>
              <a:chOff x="0" y="-47625"/>
              <a:chExt cx="1581492" cy="183015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581492" cy="1782525"/>
              </a:xfrm>
              <a:custGeom>
                <a:avLst/>
                <a:gdLst/>
                <a:ahLst/>
                <a:cxnLst/>
                <a:rect l="l" t="t" r="r" b="b"/>
                <a:pathLst>
                  <a:path w="1581492" h="1782525">
                    <a:moveTo>
                      <a:pt x="26881" y="0"/>
                    </a:moveTo>
                    <a:lnTo>
                      <a:pt x="1554611" y="0"/>
                    </a:lnTo>
                    <a:cubicBezTo>
                      <a:pt x="1569457" y="0"/>
                      <a:pt x="1581492" y="12035"/>
                      <a:pt x="1581492" y="26881"/>
                    </a:cubicBezTo>
                    <a:lnTo>
                      <a:pt x="1581492" y="1755643"/>
                    </a:lnTo>
                    <a:cubicBezTo>
                      <a:pt x="1581492" y="1770489"/>
                      <a:pt x="1569457" y="1782525"/>
                      <a:pt x="1554611" y="1782525"/>
                    </a:cubicBezTo>
                    <a:lnTo>
                      <a:pt x="26881" y="1782525"/>
                    </a:lnTo>
                    <a:cubicBezTo>
                      <a:pt x="12035" y="1782525"/>
                      <a:pt x="0" y="1770489"/>
                      <a:pt x="0" y="1755643"/>
                    </a:cubicBezTo>
                    <a:lnTo>
                      <a:pt x="0" y="26881"/>
                    </a:lnTo>
                    <a:cubicBezTo>
                      <a:pt x="0" y="12035"/>
                      <a:pt x="12035" y="0"/>
                      <a:pt x="26881" y="0"/>
                    </a:cubicBezTo>
                    <a:close/>
                  </a:path>
                </a:pathLst>
              </a:custGeom>
              <a:solidFill>
                <a:srgbClr val="A81C1F"/>
              </a:solidFill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1581492" cy="18301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840" y="4620"/>
              <a:ext cx="9596" cy="24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3020"/>
                </a:lnSpc>
                <a:spcBef>
                  <a:spcPct val="0"/>
                </a:spcBef>
              </a:pPr>
              <a:r>
                <a:rPr lang="en-US" altLang="zh-CN" sz="960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字由点字典黑 Bold" panose="00020600040101010101" charset="-122"/>
                  <a:sym typeface="字由点字典黑 Bold" panose="00020600040101010101" charset="-122"/>
                </a:rPr>
                <a:t>O</a:t>
              </a:r>
              <a:r>
                <a:rPr lang="en-US" sz="960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字由点字典黑 Bold" panose="00020600040101010101" charset="-122"/>
                  <a:sym typeface="字由点字典黑 Bold" panose="00020600040101010101" charset="-122"/>
                </a:rPr>
                <a:t>verview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 rot="16200000">
            <a:off x="15335440" y="-809636"/>
            <a:ext cx="3201301" cy="16462955"/>
            <a:chOff x="0" y="-47625"/>
            <a:chExt cx="502256" cy="2582891"/>
          </a:xfrm>
        </p:grpSpPr>
        <p:sp>
          <p:nvSpPr>
            <p:cNvPr id="10" name="Freeform 10"/>
            <p:cNvSpPr/>
            <p:nvPr/>
          </p:nvSpPr>
          <p:spPr>
            <a:xfrm>
              <a:off x="0" y="-47625"/>
              <a:ext cx="502256" cy="2535266"/>
            </a:xfrm>
            <a:custGeom>
              <a:avLst/>
              <a:gdLst/>
              <a:ahLst/>
              <a:cxnLst/>
              <a:rect l="l" t="t" r="r" b="b"/>
              <a:pathLst>
                <a:path w="502256" h="2535266">
                  <a:moveTo>
                    <a:pt x="84643" y="0"/>
                  </a:moveTo>
                  <a:lnTo>
                    <a:pt x="417613" y="0"/>
                  </a:lnTo>
                  <a:cubicBezTo>
                    <a:pt x="440062" y="0"/>
                    <a:pt x="461591" y="8918"/>
                    <a:pt x="477464" y="24791"/>
                  </a:cubicBezTo>
                  <a:cubicBezTo>
                    <a:pt x="493338" y="40665"/>
                    <a:pt x="502256" y="62194"/>
                    <a:pt x="502256" y="84643"/>
                  </a:cubicBezTo>
                  <a:lnTo>
                    <a:pt x="502256" y="2450623"/>
                  </a:lnTo>
                  <a:cubicBezTo>
                    <a:pt x="502256" y="2473072"/>
                    <a:pt x="493338" y="2494601"/>
                    <a:pt x="477464" y="2510475"/>
                  </a:cubicBezTo>
                  <a:cubicBezTo>
                    <a:pt x="461591" y="2526349"/>
                    <a:pt x="440062" y="2535266"/>
                    <a:pt x="417613" y="2535266"/>
                  </a:cubicBezTo>
                  <a:lnTo>
                    <a:pt x="84643" y="2535266"/>
                  </a:lnTo>
                  <a:cubicBezTo>
                    <a:pt x="62194" y="2535266"/>
                    <a:pt x="40665" y="2526349"/>
                    <a:pt x="24791" y="2510475"/>
                  </a:cubicBezTo>
                  <a:cubicBezTo>
                    <a:pt x="8918" y="2494601"/>
                    <a:pt x="0" y="2473072"/>
                    <a:pt x="0" y="2450623"/>
                  </a:cubicBezTo>
                  <a:lnTo>
                    <a:pt x="0" y="84643"/>
                  </a:lnTo>
                  <a:cubicBezTo>
                    <a:pt x="0" y="62194"/>
                    <a:pt x="8918" y="40665"/>
                    <a:pt x="24791" y="24791"/>
                  </a:cubicBezTo>
                  <a:cubicBezTo>
                    <a:pt x="40665" y="8918"/>
                    <a:pt x="62194" y="0"/>
                    <a:pt x="84643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47625" cap="rnd">
              <a:solidFill>
                <a:srgbClr val="A81C1F">
                  <a:alpha val="86667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502256" cy="25828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9144000" y="6135483"/>
            <a:ext cx="5427784" cy="756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6000" dirty="0">
                <a:solidFill>
                  <a:srgbClr val="3F3F40"/>
                </a:solidFill>
                <a:latin typeface="Times New Roman" panose="02020603050405020304"/>
                <a:ea typeface="微软雅黑" panose="020B0503020204020204" charset="-122"/>
                <a:cs typeface="字由点字典黑 Bold" panose="00020600040101010101" charset="-122"/>
                <a:sym typeface="字由点字典黑 Bold" panose="00020600040101010101" charset="-122"/>
              </a:rPr>
              <a:t>Purpose</a:t>
            </a:r>
            <a:endParaRPr lang="en-US" sz="6000" dirty="0">
              <a:solidFill>
                <a:srgbClr val="3F3F40"/>
              </a:solidFill>
              <a:latin typeface="Times New Roman" panose="02020603050405020304"/>
              <a:ea typeface="微软雅黑" panose="020B0503020204020204" charset="-122"/>
              <a:cs typeface="字由点字典黑 Bold" panose="00020600040101010101" charset="-122"/>
            </a:endParaRPr>
          </a:p>
        </p:txBody>
      </p:sp>
      <p:sp>
        <p:nvSpPr>
          <p:cNvPr id="15" name="Freeform 15"/>
          <p:cNvSpPr/>
          <p:nvPr/>
        </p:nvSpPr>
        <p:spPr>
          <a:xfrm rot="-10800000">
            <a:off x="15073647" y="-193091"/>
            <a:ext cx="4371307" cy="1776826"/>
          </a:xfrm>
          <a:custGeom>
            <a:avLst/>
            <a:gdLst/>
            <a:ahLst/>
            <a:cxnLst/>
            <a:rect l="l" t="t" r="r" b="b"/>
            <a:pathLst>
              <a:path w="4371307" h="1776826">
                <a:moveTo>
                  <a:pt x="0" y="0"/>
                </a:moveTo>
                <a:lnTo>
                  <a:pt x="4371306" y="0"/>
                </a:lnTo>
                <a:lnTo>
                  <a:pt x="4371306" y="1776827"/>
                </a:lnTo>
                <a:lnTo>
                  <a:pt x="0" y="1776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TextBox 18"/>
          <p:cNvSpPr txBox="1"/>
          <p:nvPr/>
        </p:nvSpPr>
        <p:spPr>
          <a:xfrm>
            <a:off x="9448800" y="4670127"/>
            <a:ext cx="7917528" cy="306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60"/>
              </a:lnSpc>
            </a:pPr>
            <a:endParaRPr lang="en-US" sz="1600" spc="48">
              <a:solidFill>
                <a:srgbClr val="3F3F40"/>
              </a:solidFill>
              <a:latin typeface="字由点字典黑 55J" panose="02010600030101010101" charset="-122"/>
              <a:ea typeface="字由点字典黑 55J" panose="02010600030101010101" charset="-122"/>
              <a:cs typeface="字由点字典黑 55J" panose="02010600030101010101" charset="-122"/>
              <a:sym typeface="字由点字典黑 55J" panose="0201060003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88245" y="6853949"/>
            <a:ext cx="11506200" cy="18283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00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Identify key words for each sentiment. 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00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Predict sentiments using language.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9012830" y="1340583"/>
            <a:ext cx="9417757" cy="3522006"/>
            <a:chOff x="8735029" y="2116419"/>
            <a:chExt cx="9417757" cy="3522006"/>
          </a:xfrm>
        </p:grpSpPr>
        <p:sp>
          <p:nvSpPr>
            <p:cNvPr id="13" name="TextBox 13"/>
            <p:cNvSpPr txBox="1"/>
            <p:nvPr/>
          </p:nvSpPr>
          <p:spPr>
            <a:xfrm>
              <a:off x="8735029" y="2116419"/>
              <a:ext cx="5427784" cy="7566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5880"/>
                </a:lnSpc>
                <a:spcBef>
                  <a:spcPct val="0"/>
                </a:spcBef>
              </a:pPr>
              <a:r>
                <a:rPr lang="en-US" sz="5400">
                  <a:solidFill>
                    <a:srgbClr val="3F3F40"/>
                  </a:solidFill>
                  <a:latin typeface="Times New Roman" panose="02020603050405020304"/>
                  <a:ea typeface="微软雅黑" panose="020B0503020204020204" charset="-122"/>
                  <a:cs typeface="字由点字典黑 Bold" panose="00020600040101010101" charset="-122"/>
                  <a:sym typeface="字由点字典黑 Bold" panose="00020600040101010101" charset="-122"/>
                </a:rPr>
                <a:t>Background</a:t>
              </a:r>
              <a:endParaRPr lang="en-US" sz="5400">
                <a:solidFill>
                  <a:srgbClr val="3F3F40"/>
                </a:solidFill>
                <a:latin typeface="Times New Roman" panose="02020603050405020304"/>
                <a:ea typeface="微软雅黑" panose="020B0503020204020204" charset="-122"/>
                <a:cs typeface="字由点字典黑 Bold" panose="00020600040101010101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742086" y="2886710"/>
              <a:ext cx="9410700" cy="275171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571500" indent="-57150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 altLang="zh-CN" sz="4000" dirty="0">
                  <a:latin typeface="Times New Roman" panose="02020603050405020304"/>
                  <a:ea typeface="微软雅黑" panose="020B0503020204020204" charset="-122"/>
                  <a:cs typeface="Times New Roman" panose="02020603050405020304"/>
                </a:rPr>
                <a:t>User-Generated Content (UGC) ↑</a:t>
              </a:r>
            </a:p>
            <a:p>
              <a:pPr marL="571500" indent="-57150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 altLang="zh-CN" sz="4000" dirty="0">
                  <a:latin typeface="Times New Roman" panose="02020603050405020304"/>
                  <a:ea typeface="微软雅黑" panose="020B0503020204020204" charset="-122"/>
                  <a:cs typeface="Times New Roman" panose="02020603050405020304"/>
                </a:rPr>
                <a:t>Demand </a:t>
              </a:r>
              <a:r>
                <a:rPr lang="en-US" sz="4000" dirty="0">
                  <a:latin typeface="Times New Roman" panose="02020603050405020304"/>
                  <a:ea typeface="微软雅黑" panose="020B0503020204020204" charset="-122"/>
                  <a:cs typeface="Times New Roman" panose="02020603050405020304"/>
                </a:rPr>
                <a:t>→</a:t>
              </a:r>
              <a:r>
                <a:rPr lang="en-US" altLang="zh-CN" sz="4000" dirty="0">
                  <a:latin typeface="Times New Roman" panose="02020603050405020304"/>
                  <a:ea typeface="微软雅黑" panose="020B0503020204020204" charset="-122"/>
                  <a:cs typeface="Times New Roman" panose="02020603050405020304"/>
                </a:rPr>
                <a:t> (Insight → Public opinion &amp; Evolution of public sentiment)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23" grpId="0"/>
      <p:bldP spid="2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2001173" y="-4733089"/>
            <a:ext cx="18205494" cy="14612856"/>
            <a:chOff x="0" y="-172003"/>
            <a:chExt cx="2856280" cy="2292627"/>
          </a:xfrm>
        </p:grpSpPr>
        <p:sp>
          <p:nvSpPr>
            <p:cNvPr id="3" name="Freeform 3"/>
            <p:cNvSpPr/>
            <p:nvPr/>
          </p:nvSpPr>
          <p:spPr>
            <a:xfrm>
              <a:off x="200012" y="-172003"/>
              <a:ext cx="2656268" cy="2120624"/>
            </a:xfrm>
            <a:custGeom>
              <a:avLst/>
              <a:gdLst/>
              <a:ahLst/>
              <a:cxnLst/>
              <a:rect l="l" t="t" r="r" b="b"/>
              <a:pathLst>
                <a:path w="2656268" h="2120624">
                  <a:moveTo>
                    <a:pt x="16005" y="0"/>
                  </a:moveTo>
                  <a:lnTo>
                    <a:pt x="2640263" y="0"/>
                  </a:lnTo>
                  <a:cubicBezTo>
                    <a:pt x="2644508" y="0"/>
                    <a:pt x="2648578" y="1686"/>
                    <a:pt x="2651580" y="4688"/>
                  </a:cubicBezTo>
                  <a:cubicBezTo>
                    <a:pt x="2654581" y="7689"/>
                    <a:pt x="2656268" y="11760"/>
                    <a:pt x="2656268" y="16005"/>
                  </a:cubicBezTo>
                  <a:lnTo>
                    <a:pt x="2656268" y="2104620"/>
                  </a:lnTo>
                  <a:cubicBezTo>
                    <a:pt x="2656268" y="2108864"/>
                    <a:pt x="2654581" y="2112935"/>
                    <a:pt x="2651580" y="2115937"/>
                  </a:cubicBezTo>
                  <a:cubicBezTo>
                    <a:pt x="2648578" y="2118938"/>
                    <a:pt x="2644508" y="2120624"/>
                    <a:pt x="2640263" y="2120624"/>
                  </a:cubicBezTo>
                  <a:lnTo>
                    <a:pt x="16005" y="2120624"/>
                  </a:lnTo>
                  <a:cubicBezTo>
                    <a:pt x="11760" y="2120624"/>
                    <a:pt x="7689" y="2118938"/>
                    <a:pt x="4688" y="2115937"/>
                  </a:cubicBezTo>
                  <a:cubicBezTo>
                    <a:pt x="1686" y="2112935"/>
                    <a:pt x="0" y="2108864"/>
                    <a:pt x="0" y="2104620"/>
                  </a:cubicBezTo>
                  <a:lnTo>
                    <a:pt x="0" y="16005"/>
                  </a:lnTo>
                  <a:cubicBezTo>
                    <a:pt x="0" y="11760"/>
                    <a:pt x="1686" y="7689"/>
                    <a:pt x="4688" y="4688"/>
                  </a:cubicBezTo>
                  <a:cubicBezTo>
                    <a:pt x="7689" y="1686"/>
                    <a:pt x="11760" y="0"/>
                    <a:pt x="160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A81C1F">
                  <a:alpha val="2470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656267" cy="21682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700000">
            <a:off x="-4847955" y="-1504801"/>
            <a:ext cx="10080190" cy="11665093"/>
            <a:chOff x="0" y="-47625"/>
            <a:chExt cx="1581492" cy="1830150"/>
          </a:xfrm>
        </p:grpSpPr>
        <p:sp>
          <p:nvSpPr>
            <p:cNvPr id="6" name="Freeform 6"/>
            <p:cNvSpPr/>
            <p:nvPr/>
          </p:nvSpPr>
          <p:spPr>
            <a:xfrm>
              <a:off x="0" y="-47625"/>
              <a:ext cx="1581492" cy="1782525"/>
            </a:xfrm>
            <a:custGeom>
              <a:avLst/>
              <a:gdLst/>
              <a:ahLst/>
              <a:cxnLst/>
              <a:rect l="l" t="t" r="r" b="b"/>
              <a:pathLst>
                <a:path w="1581492" h="1782525">
                  <a:moveTo>
                    <a:pt x="26881" y="0"/>
                  </a:moveTo>
                  <a:lnTo>
                    <a:pt x="1554611" y="0"/>
                  </a:lnTo>
                  <a:cubicBezTo>
                    <a:pt x="1569457" y="0"/>
                    <a:pt x="1581492" y="12035"/>
                    <a:pt x="1581492" y="26881"/>
                  </a:cubicBezTo>
                  <a:lnTo>
                    <a:pt x="1581492" y="1755643"/>
                  </a:lnTo>
                  <a:cubicBezTo>
                    <a:pt x="1581492" y="1770489"/>
                    <a:pt x="1569457" y="1782525"/>
                    <a:pt x="1554611" y="1782525"/>
                  </a:cubicBezTo>
                  <a:lnTo>
                    <a:pt x="26881" y="1782525"/>
                  </a:lnTo>
                  <a:cubicBezTo>
                    <a:pt x="12035" y="1782525"/>
                    <a:pt x="0" y="1770489"/>
                    <a:pt x="0" y="1755643"/>
                  </a:cubicBezTo>
                  <a:lnTo>
                    <a:pt x="0" y="26881"/>
                  </a:lnTo>
                  <a:cubicBezTo>
                    <a:pt x="0" y="12035"/>
                    <a:pt x="12035" y="0"/>
                    <a:pt x="26881" y="0"/>
                  </a:cubicBezTo>
                  <a:close/>
                </a:path>
              </a:pathLst>
            </a:custGeom>
            <a:solidFill>
              <a:srgbClr val="A81C1F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581492" cy="1830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57200" y="2933700"/>
            <a:ext cx="6093447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020"/>
              </a:lnSpc>
              <a:spcBef>
                <a:spcPct val="0"/>
              </a:spcBef>
            </a:pPr>
            <a:r>
              <a:rPr lang="en-US" sz="960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  <a:cs typeface="字由点字典黑 Bold" panose="00020600040101010101" charset="-122"/>
                <a:sym typeface="字由点字典黑 Bold" panose="00020600040101010101" charset="-122"/>
              </a:rPr>
              <a:t>Overview</a:t>
            </a:r>
          </a:p>
        </p:txBody>
      </p:sp>
      <p:sp>
        <p:nvSpPr>
          <p:cNvPr id="15" name="Freeform 15"/>
          <p:cNvSpPr/>
          <p:nvPr/>
        </p:nvSpPr>
        <p:spPr>
          <a:xfrm rot="-10800000">
            <a:off x="15073647" y="-193091"/>
            <a:ext cx="4371307" cy="1776826"/>
          </a:xfrm>
          <a:custGeom>
            <a:avLst/>
            <a:gdLst/>
            <a:ahLst/>
            <a:cxnLst/>
            <a:rect l="l" t="t" r="r" b="b"/>
            <a:pathLst>
              <a:path w="4371307" h="1776826">
                <a:moveTo>
                  <a:pt x="0" y="0"/>
                </a:moveTo>
                <a:lnTo>
                  <a:pt x="4371306" y="0"/>
                </a:lnTo>
                <a:lnTo>
                  <a:pt x="4371306" y="1776827"/>
                </a:lnTo>
                <a:lnTo>
                  <a:pt x="0" y="1776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TextBox 18"/>
          <p:cNvSpPr txBox="1"/>
          <p:nvPr/>
        </p:nvSpPr>
        <p:spPr>
          <a:xfrm>
            <a:off x="9448800" y="4670127"/>
            <a:ext cx="7917528" cy="306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60"/>
              </a:lnSpc>
            </a:pPr>
            <a:endParaRPr lang="en-US" sz="1600" spc="48">
              <a:solidFill>
                <a:srgbClr val="3F3F40"/>
              </a:solidFill>
              <a:latin typeface="字由点字典黑 55J" panose="02010600030101010101" charset="-122"/>
              <a:ea typeface="字由点字典黑 55J" panose="02010600030101010101" charset="-122"/>
              <a:cs typeface="字由点字典黑 55J" panose="02010600030101010101" charset="-122"/>
              <a:sym typeface="字由点字典黑 55J" panose="02010600030101010101" charset="-122"/>
            </a:endParaRPr>
          </a:p>
        </p:txBody>
      </p:sp>
      <p:grpSp>
        <p:nvGrpSpPr>
          <p:cNvPr id="14" name="Group 15"/>
          <p:cNvGrpSpPr/>
          <p:nvPr/>
        </p:nvGrpSpPr>
        <p:grpSpPr>
          <a:xfrm rot="5400000">
            <a:off x="10909101" y="3212571"/>
            <a:ext cx="5300866" cy="9162724"/>
            <a:chOff x="-54711" y="-47625"/>
            <a:chExt cx="639892" cy="1107058"/>
          </a:xfrm>
        </p:grpSpPr>
        <p:sp>
          <p:nvSpPr>
            <p:cNvPr id="16" name="Freeform 16"/>
            <p:cNvSpPr/>
            <p:nvPr/>
          </p:nvSpPr>
          <p:spPr>
            <a:xfrm>
              <a:off x="-54711" y="-20036"/>
              <a:ext cx="585181" cy="1059433"/>
            </a:xfrm>
            <a:custGeom>
              <a:avLst/>
              <a:gdLst/>
              <a:ahLst/>
              <a:cxnLst/>
              <a:rect l="l" t="t" r="r" b="b"/>
              <a:pathLst>
                <a:path w="585181" h="1059433">
                  <a:moveTo>
                    <a:pt x="72648" y="0"/>
                  </a:moveTo>
                  <a:lnTo>
                    <a:pt x="512533" y="0"/>
                  </a:lnTo>
                  <a:cubicBezTo>
                    <a:pt x="531801" y="0"/>
                    <a:pt x="550279" y="7654"/>
                    <a:pt x="563903" y="21278"/>
                  </a:cubicBezTo>
                  <a:cubicBezTo>
                    <a:pt x="577527" y="34902"/>
                    <a:pt x="585181" y="53381"/>
                    <a:pt x="585181" y="72648"/>
                  </a:cubicBezTo>
                  <a:lnTo>
                    <a:pt x="585181" y="986785"/>
                  </a:lnTo>
                  <a:cubicBezTo>
                    <a:pt x="585181" y="1006052"/>
                    <a:pt x="577527" y="1024531"/>
                    <a:pt x="563903" y="1038155"/>
                  </a:cubicBezTo>
                  <a:cubicBezTo>
                    <a:pt x="550279" y="1051779"/>
                    <a:pt x="531801" y="1059433"/>
                    <a:pt x="512533" y="1059433"/>
                  </a:cubicBezTo>
                  <a:lnTo>
                    <a:pt x="72648" y="1059433"/>
                  </a:lnTo>
                  <a:cubicBezTo>
                    <a:pt x="32526" y="1059433"/>
                    <a:pt x="0" y="1026907"/>
                    <a:pt x="0" y="986785"/>
                  </a:cubicBezTo>
                  <a:lnTo>
                    <a:pt x="0" y="72648"/>
                  </a:lnTo>
                  <a:cubicBezTo>
                    <a:pt x="0" y="32526"/>
                    <a:pt x="32526" y="0"/>
                    <a:pt x="72648" y="0"/>
                  </a:cubicBezTo>
                  <a:close/>
                </a:path>
              </a:pathLst>
            </a:custGeom>
            <a:solidFill>
              <a:srgbClr val="A81C1F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585181" cy="1107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9343651" y="5001751"/>
            <a:ext cx="8446760" cy="48667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Content: 39,827 sentiment-labeled text samples.</a:t>
            </a:r>
            <a:endParaRPr lang="zh-CN" altLang="en-US" dirty="0">
              <a:solidFill>
                <a:schemeClr val="bg1"/>
              </a:solidFill>
              <a:cs typeface="Calibri" panose="020F0502020204030204"/>
            </a:endParaRPr>
          </a:p>
          <a:p>
            <a:pPr marL="457200" indent="-457200">
              <a:lnSpc>
                <a:spcPct val="200000"/>
              </a:lnSpc>
              <a:buFont typeface="Arial" panose="020B0604020202020204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Columns: "</a:t>
            </a:r>
            <a:r>
              <a:rPr lang="en-US" altLang="zh-CN" sz="3200" dirty="0" err="1">
                <a:solidFill>
                  <a:schemeClr val="bg1"/>
                </a:solidFill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tweet_id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" , "sentiment" , "content"</a:t>
            </a:r>
          </a:p>
          <a:p>
            <a:pPr marL="457200" indent="-457200">
              <a:lnSpc>
                <a:spcPct val="200000"/>
              </a:lnSpc>
              <a:buFont typeface="Arial" panose="020B0604020202020204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Quality of data: Dirty</a:t>
            </a:r>
          </a:p>
          <a:p>
            <a:pPr marL="914400" lvl="1" indent="-457200">
              <a:lnSpc>
                <a:spcPct val="200000"/>
              </a:lnSpc>
              <a:buFont typeface="Courier New" panose="02070309020205020404"/>
              <a:buChar char="o"/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Numbers, 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punctuation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 marks, user mentions, and non-semantic words found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538538"/>
            <a:ext cx="8846063" cy="4151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5400000">
            <a:off x="7321400" y="405223"/>
            <a:ext cx="3638213" cy="6104380"/>
          </a:xfrm>
          <a:custGeom>
            <a:avLst/>
            <a:gdLst/>
            <a:ahLst/>
            <a:cxnLst/>
            <a:rect l="l" t="t" r="r" b="b"/>
            <a:pathLst>
              <a:path w="569704" h="957723">
                <a:moveTo>
                  <a:pt x="74622" y="0"/>
                </a:moveTo>
                <a:lnTo>
                  <a:pt x="495082" y="0"/>
                </a:lnTo>
                <a:cubicBezTo>
                  <a:pt x="514873" y="0"/>
                  <a:pt x="533853" y="7862"/>
                  <a:pt x="547848" y="21856"/>
                </a:cubicBezTo>
                <a:cubicBezTo>
                  <a:pt x="561842" y="35851"/>
                  <a:pt x="569704" y="54831"/>
                  <a:pt x="569704" y="74622"/>
                </a:cubicBezTo>
                <a:lnTo>
                  <a:pt x="569704" y="883101"/>
                </a:lnTo>
                <a:cubicBezTo>
                  <a:pt x="569704" y="924314"/>
                  <a:pt x="536294" y="957723"/>
                  <a:pt x="495082" y="957723"/>
                </a:cubicBezTo>
                <a:lnTo>
                  <a:pt x="74622" y="957723"/>
                </a:lnTo>
                <a:cubicBezTo>
                  <a:pt x="54831" y="957723"/>
                  <a:pt x="35851" y="949861"/>
                  <a:pt x="21856" y="935867"/>
                </a:cubicBezTo>
                <a:cubicBezTo>
                  <a:pt x="7862" y="921873"/>
                  <a:pt x="0" y="902892"/>
                  <a:pt x="0" y="883101"/>
                </a:cubicBezTo>
                <a:lnTo>
                  <a:pt x="0" y="74622"/>
                </a:lnTo>
                <a:cubicBezTo>
                  <a:pt x="0" y="54831"/>
                  <a:pt x="7862" y="35851"/>
                  <a:pt x="21856" y="21856"/>
                </a:cubicBezTo>
                <a:cubicBezTo>
                  <a:pt x="35851" y="7862"/>
                  <a:pt x="54831" y="0"/>
                  <a:pt x="74622" y="0"/>
                </a:cubicBezTo>
                <a:close/>
              </a:path>
            </a:pathLst>
          </a:custGeom>
          <a:solidFill>
            <a:srgbClr val="A81C1F"/>
          </a:solidFill>
          <a:ln>
            <a:solidFill>
              <a:srgbClr val="A81C1F"/>
            </a:solidFill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5"/>
          <p:cNvGrpSpPr/>
          <p:nvPr/>
        </p:nvGrpSpPr>
        <p:grpSpPr>
          <a:xfrm rot="-5400000">
            <a:off x="5562602" y="-2628899"/>
            <a:ext cx="6857998" cy="18135600"/>
            <a:chOff x="-83888" y="-47625"/>
            <a:chExt cx="1229921" cy="2612909"/>
          </a:xfrm>
        </p:grpSpPr>
        <p:sp>
          <p:nvSpPr>
            <p:cNvPr id="6" name="Freeform 6"/>
            <p:cNvSpPr/>
            <p:nvPr/>
          </p:nvSpPr>
          <p:spPr>
            <a:xfrm>
              <a:off x="-83888" y="3280"/>
              <a:ext cx="1229921" cy="2562004"/>
            </a:xfrm>
            <a:custGeom>
              <a:avLst/>
              <a:gdLst/>
              <a:ahLst/>
              <a:cxnLst/>
              <a:rect l="l" t="t" r="r" b="b"/>
              <a:pathLst>
                <a:path w="1022262" h="2562004">
                  <a:moveTo>
                    <a:pt x="41587" y="0"/>
                  </a:moveTo>
                  <a:lnTo>
                    <a:pt x="980675" y="0"/>
                  </a:lnTo>
                  <a:cubicBezTo>
                    <a:pt x="1003643" y="0"/>
                    <a:pt x="1022262" y="18619"/>
                    <a:pt x="1022262" y="41587"/>
                  </a:cubicBezTo>
                  <a:lnTo>
                    <a:pt x="1022262" y="2520417"/>
                  </a:lnTo>
                  <a:cubicBezTo>
                    <a:pt x="1022262" y="2543384"/>
                    <a:pt x="1003643" y="2562004"/>
                    <a:pt x="980675" y="2562004"/>
                  </a:cubicBezTo>
                  <a:lnTo>
                    <a:pt x="41587" y="2562004"/>
                  </a:lnTo>
                  <a:cubicBezTo>
                    <a:pt x="30557" y="2562004"/>
                    <a:pt x="19979" y="2557622"/>
                    <a:pt x="12180" y="2549823"/>
                  </a:cubicBezTo>
                  <a:cubicBezTo>
                    <a:pt x="4381" y="2542024"/>
                    <a:pt x="0" y="2531446"/>
                    <a:pt x="0" y="2520417"/>
                  </a:cubicBezTo>
                  <a:lnTo>
                    <a:pt x="0" y="41587"/>
                  </a:lnTo>
                  <a:cubicBezTo>
                    <a:pt x="0" y="18619"/>
                    <a:pt x="18619" y="0"/>
                    <a:pt x="41587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A81C1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022262" cy="26096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-1729464" y="9398587"/>
            <a:ext cx="4371307" cy="1776826"/>
          </a:xfrm>
          <a:custGeom>
            <a:avLst/>
            <a:gdLst/>
            <a:ahLst/>
            <a:cxnLst/>
            <a:rect l="l" t="t" r="r" b="b"/>
            <a:pathLst>
              <a:path w="4371307" h="1776826">
                <a:moveTo>
                  <a:pt x="0" y="0"/>
                </a:moveTo>
                <a:lnTo>
                  <a:pt x="4371307" y="0"/>
                </a:lnTo>
                <a:lnTo>
                  <a:pt x="4371307" y="1776826"/>
                </a:lnTo>
                <a:lnTo>
                  <a:pt x="0" y="17768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15073647" y="-888413"/>
            <a:ext cx="4371307" cy="1776826"/>
          </a:xfrm>
          <a:custGeom>
            <a:avLst/>
            <a:gdLst/>
            <a:ahLst/>
            <a:cxnLst/>
            <a:rect l="l" t="t" r="r" b="b"/>
            <a:pathLst>
              <a:path w="4371307" h="1776826">
                <a:moveTo>
                  <a:pt x="0" y="0"/>
                </a:moveTo>
                <a:lnTo>
                  <a:pt x="4371306" y="0"/>
                </a:lnTo>
                <a:lnTo>
                  <a:pt x="4371306" y="1776826"/>
                </a:lnTo>
                <a:lnTo>
                  <a:pt x="0" y="17768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AutoShape 13"/>
          <p:cNvSpPr/>
          <p:nvPr/>
        </p:nvSpPr>
        <p:spPr>
          <a:xfrm>
            <a:off x="0" y="1491458"/>
            <a:ext cx="18288000" cy="0"/>
          </a:xfrm>
          <a:prstGeom prst="line">
            <a:avLst/>
          </a:prstGeom>
          <a:ln w="19050" cap="flat">
            <a:solidFill>
              <a:srgbClr val="545454">
                <a:alpha val="2078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 rot="-10800000">
            <a:off x="15219356" y="-748126"/>
            <a:ext cx="4371307" cy="1776826"/>
          </a:xfrm>
          <a:custGeom>
            <a:avLst/>
            <a:gdLst/>
            <a:ahLst/>
            <a:cxnLst/>
            <a:rect l="l" t="t" r="r" b="b"/>
            <a:pathLst>
              <a:path w="4371307" h="1776826">
                <a:moveTo>
                  <a:pt x="0" y="0"/>
                </a:moveTo>
                <a:lnTo>
                  <a:pt x="4371307" y="0"/>
                </a:lnTo>
                <a:lnTo>
                  <a:pt x="4371307" y="1776826"/>
                </a:lnTo>
                <a:lnTo>
                  <a:pt x="0" y="17768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5" name="Group 15"/>
          <p:cNvGrpSpPr/>
          <p:nvPr/>
        </p:nvGrpSpPr>
        <p:grpSpPr>
          <a:xfrm rot="5400000">
            <a:off x="402815" y="-2914641"/>
            <a:ext cx="3724303" cy="2571750"/>
            <a:chOff x="0" y="0"/>
            <a:chExt cx="584310" cy="40348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84310" cy="403485"/>
            </a:xfrm>
            <a:custGeom>
              <a:avLst/>
              <a:gdLst/>
              <a:ahLst/>
              <a:cxnLst/>
              <a:rect l="l" t="t" r="r" b="b"/>
              <a:pathLst>
                <a:path w="584310" h="403485">
                  <a:moveTo>
                    <a:pt x="72756" y="0"/>
                  </a:moveTo>
                  <a:lnTo>
                    <a:pt x="511554" y="0"/>
                  </a:lnTo>
                  <a:cubicBezTo>
                    <a:pt x="530850" y="0"/>
                    <a:pt x="549356" y="7665"/>
                    <a:pt x="563000" y="21310"/>
                  </a:cubicBezTo>
                  <a:cubicBezTo>
                    <a:pt x="576645" y="34954"/>
                    <a:pt x="584310" y="53460"/>
                    <a:pt x="584310" y="72756"/>
                  </a:cubicBezTo>
                  <a:lnTo>
                    <a:pt x="584310" y="330728"/>
                  </a:lnTo>
                  <a:cubicBezTo>
                    <a:pt x="584310" y="370911"/>
                    <a:pt x="551736" y="403485"/>
                    <a:pt x="511554" y="403485"/>
                  </a:cubicBezTo>
                  <a:lnTo>
                    <a:pt x="72756" y="403485"/>
                  </a:lnTo>
                  <a:cubicBezTo>
                    <a:pt x="32574" y="403485"/>
                    <a:pt x="0" y="370911"/>
                    <a:pt x="0" y="330728"/>
                  </a:cubicBezTo>
                  <a:lnTo>
                    <a:pt x="0" y="72756"/>
                  </a:lnTo>
                  <a:cubicBezTo>
                    <a:pt x="0" y="32574"/>
                    <a:pt x="32574" y="0"/>
                    <a:pt x="72756" y="0"/>
                  </a:cubicBezTo>
                  <a:close/>
                </a:path>
              </a:pathLst>
            </a:custGeom>
            <a:solidFill>
              <a:srgbClr val="A81C1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584310" cy="451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979091" y="419099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A81C1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Data Exploration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251657" y="1837184"/>
            <a:ext cx="6197268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Data Preparation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09" y="4027594"/>
            <a:ext cx="17627792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16200000">
            <a:off x="7419862" y="-3864572"/>
            <a:ext cx="2486190" cy="16859625"/>
            <a:chOff x="0" y="-47625"/>
            <a:chExt cx="574246" cy="2645125"/>
          </a:xfrm>
        </p:grpSpPr>
        <p:sp>
          <p:nvSpPr>
            <p:cNvPr id="4" name="Freeform 4"/>
            <p:cNvSpPr/>
            <p:nvPr/>
          </p:nvSpPr>
          <p:spPr>
            <a:xfrm>
              <a:off x="0" y="35496"/>
              <a:ext cx="574246" cy="2562004"/>
            </a:xfrm>
            <a:custGeom>
              <a:avLst/>
              <a:gdLst/>
              <a:ahLst/>
              <a:cxnLst/>
              <a:rect l="l" t="t" r="r" b="b"/>
              <a:pathLst>
                <a:path w="574246" h="2562004">
                  <a:moveTo>
                    <a:pt x="74032" y="0"/>
                  </a:moveTo>
                  <a:lnTo>
                    <a:pt x="500215" y="0"/>
                  </a:lnTo>
                  <a:cubicBezTo>
                    <a:pt x="519849" y="0"/>
                    <a:pt x="538679" y="7800"/>
                    <a:pt x="552563" y="21683"/>
                  </a:cubicBezTo>
                  <a:cubicBezTo>
                    <a:pt x="566446" y="35567"/>
                    <a:pt x="574246" y="54397"/>
                    <a:pt x="574246" y="74032"/>
                  </a:cubicBezTo>
                  <a:lnTo>
                    <a:pt x="574246" y="2487972"/>
                  </a:lnTo>
                  <a:cubicBezTo>
                    <a:pt x="574246" y="2528858"/>
                    <a:pt x="541101" y="2562004"/>
                    <a:pt x="500215" y="2562004"/>
                  </a:cubicBezTo>
                  <a:lnTo>
                    <a:pt x="74032" y="2562004"/>
                  </a:lnTo>
                  <a:cubicBezTo>
                    <a:pt x="54397" y="2562004"/>
                    <a:pt x="35567" y="2554204"/>
                    <a:pt x="21683" y="2540320"/>
                  </a:cubicBezTo>
                  <a:cubicBezTo>
                    <a:pt x="7800" y="2526436"/>
                    <a:pt x="0" y="2507606"/>
                    <a:pt x="0" y="2487972"/>
                  </a:cubicBezTo>
                  <a:lnTo>
                    <a:pt x="0" y="74032"/>
                  </a:lnTo>
                  <a:cubicBezTo>
                    <a:pt x="0" y="54397"/>
                    <a:pt x="7800" y="35567"/>
                    <a:pt x="21683" y="21683"/>
                  </a:cubicBezTo>
                  <a:cubicBezTo>
                    <a:pt x="35567" y="7800"/>
                    <a:pt x="54397" y="0"/>
                    <a:pt x="74032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47625" cap="rnd">
              <a:solidFill>
                <a:srgbClr val="A81C1F">
                  <a:alpha val="86667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574246" cy="26096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0" y="1491458"/>
            <a:ext cx="18288000" cy="0"/>
          </a:xfrm>
          <a:prstGeom prst="line">
            <a:avLst/>
          </a:prstGeom>
          <a:ln w="19050" cap="flat">
            <a:solidFill>
              <a:srgbClr val="545454">
                <a:alpha val="2078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Freeform 13"/>
          <p:cNvSpPr/>
          <p:nvPr/>
        </p:nvSpPr>
        <p:spPr>
          <a:xfrm rot="-10800000">
            <a:off x="15219356" y="-748126"/>
            <a:ext cx="4371307" cy="1776826"/>
          </a:xfrm>
          <a:custGeom>
            <a:avLst/>
            <a:gdLst/>
            <a:ahLst/>
            <a:cxnLst/>
            <a:rect l="l" t="t" r="r" b="b"/>
            <a:pathLst>
              <a:path w="4371307" h="1776826">
                <a:moveTo>
                  <a:pt x="0" y="0"/>
                </a:moveTo>
                <a:lnTo>
                  <a:pt x="4371307" y="0"/>
                </a:lnTo>
                <a:lnTo>
                  <a:pt x="4371307" y="1776826"/>
                </a:lnTo>
                <a:lnTo>
                  <a:pt x="0" y="17768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4" name="Group 14"/>
          <p:cNvGrpSpPr/>
          <p:nvPr/>
        </p:nvGrpSpPr>
        <p:grpSpPr>
          <a:xfrm rot="5400000">
            <a:off x="402815" y="-2914641"/>
            <a:ext cx="3724303" cy="2571750"/>
            <a:chOff x="0" y="0"/>
            <a:chExt cx="584310" cy="40348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84310" cy="403485"/>
            </a:xfrm>
            <a:custGeom>
              <a:avLst/>
              <a:gdLst/>
              <a:ahLst/>
              <a:cxnLst/>
              <a:rect l="l" t="t" r="r" b="b"/>
              <a:pathLst>
                <a:path w="584310" h="403485">
                  <a:moveTo>
                    <a:pt x="72756" y="0"/>
                  </a:moveTo>
                  <a:lnTo>
                    <a:pt x="511554" y="0"/>
                  </a:lnTo>
                  <a:cubicBezTo>
                    <a:pt x="530850" y="0"/>
                    <a:pt x="549356" y="7665"/>
                    <a:pt x="563000" y="21310"/>
                  </a:cubicBezTo>
                  <a:cubicBezTo>
                    <a:pt x="576645" y="34954"/>
                    <a:pt x="584310" y="53460"/>
                    <a:pt x="584310" y="72756"/>
                  </a:cubicBezTo>
                  <a:lnTo>
                    <a:pt x="584310" y="330728"/>
                  </a:lnTo>
                  <a:cubicBezTo>
                    <a:pt x="584310" y="370911"/>
                    <a:pt x="551736" y="403485"/>
                    <a:pt x="511554" y="403485"/>
                  </a:cubicBezTo>
                  <a:lnTo>
                    <a:pt x="72756" y="403485"/>
                  </a:lnTo>
                  <a:cubicBezTo>
                    <a:pt x="32574" y="403485"/>
                    <a:pt x="0" y="370911"/>
                    <a:pt x="0" y="330728"/>
                  </a:cubicBezTo>
                  <a:lnTo>
                    <a:pt x="0" y="72756"/>
                  </a:lnTo>
                  <a:cubicBezTo>
                    <a:pt x="0" y="32574"/>
                    <a:pt x="32574" y="0"/>
                    <a:pt x="72756" y="0"/>
                  </a:cubicBezTo>
                  <a:close/>
                </a:path>
              </a:pathLst>
            </a:custGeom>
            <a:solidFill>
              <a:srgbClr val="A81C1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584310" cy="451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979091" y="406383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>
                <a:solidFill>
                  <a:srgbClr val="A81C1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Data Exploration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87352" y="1323567"/>
            <a:ext cx="12145179" cy="16547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Split cleaned contents into words.</a:t>
            </a: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Create a pandas </a:t>
            </a:r>
            <a:r>
              <a:rPr lang="en-US" altLang="zh-CN" sz="3600" err="1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DataFrame</a:t>
            </a:r>
            <a:r>
              <a:rPr lang="en-US" altLang="zh-CN" sz="360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 with words and sentiments.</a:t>
            </a:r>
            <a:endParaRPr lang="zh-CN" altLang="en-US" sz="3600">
              <a:latin typeface="Times New Roman" panose="02020603050405020304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87332" y="4103575"/>
            <a:ext cx="676249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5400" dirty="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Get sentiment types.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5547" y="3683272"/>
            <a:ext cx="2363445" cy="1763937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7048" y="3605213"/>
            <a:ext cx="1943100" cy="169545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990494" y="6894529"/>
            <a:ext cx="7343479" cy="14465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zh-CN" sz="4400" dirty="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Identify the 10 most common words for each sentiment.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3561" y="6152168"/>
            <a:ext cx="2308441" cy="3829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5073647" y="-888413"/>
            <a:ext cx="4371307" cy="1776826"/>
          </a:xfrm>
          <a:custGeom>
            <a:avLst/>
            <a:gdLst/>
            <a:ahLst/>
            <a:cxnLst/>
            <a:rect l="l" t="t" r="r" b="b"/>
            <a:pathLst>
              <a:path w="4371307" h="1776826">
                <a:moveTo>
                  <a:pt x="0" y="0"/>
                </a:moveTo>
                <a:lnTo>
                  <a:pt x="4371306" y="0"/>
                </a:lnTo>
                <a:lnTo>
                  <a:pt x="4371306" y="1776826"/>
                </a:lnTo>
                <a:lnTo>
                  <a:pt x="0" y="17768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AutoShape 3"/>
          <p:cNvSpPr/>
          <p:nvPr/>
        </p:nvSpPr>
        <p:spPr>
          <a:xfrm>
            <a:off x="0" y="1491458"/>
            <a:ext cx="18288000" cy="0"/>
          </a:xfrm>
          <a:prstGeom prst="line">
            <a:avLst/>
          </a:prstGeom>
          <a:ln w="19050" cap="flat">
            <a:solidFill>
              <a:srgbClr val="545454">
                <a:alpha val="20784"/>
              </a:srgbClr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16200000">
            <a:off x="12457205" y="-435791"/>
            <a:ext cx="4628559" cy="11969672"/>
            <a:chOff x="0" y="-47625"/>
            <a:chExt cx="1140879" cy="192964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40879" cy="1882020"/>
            </a:xfrm>
            <a:custGeom>
              <a:avLst/>
              <a:gdLst/>
              <a:ahLst/>
              <a:cxnLst/>
              <a:rect l="l" t="t" r="r" b="b"/>
              <a:pathLst>
                <a:path w="1140879" h="1882020">
                  <a:moveTo>
                    <a:pt x="37263" y="0"/>
                  </a:moveTo>
                  <a:lnTo>
                    <a:pt x="1103616" y="0"/>
                  </a:lnTo>
                  <a:cubicBezTo>
                    <a:pt x="1124196" y="0"/>
                    <a:pt x="1140879" y="16683"/>
                    <a:pt x="1140879" y="37263"/>
                  </a:cubicBezTo>
                  <a:lnTo>
                    <a:pt x="1140879" y="1844757"/>
                  </a:lnTo>
                  <a:cubicBezTo>
                    <a:pt x="1140879" y="1854640"/>
                    <a:pt x="1136953" y="1864118"/>
                    <a:pt x="1129965" y="1871106"/>
                  </a:cubicBezTo>
                  <a:cubicBezTo>
                    <a:pt x="1122977" y="1878094"/>
                    <a:pt x="1113499" y="1882020"/>
                    <a:pt x="1103616" y="1882020"/>
                  </a:cubicBezTo>
                  <a:lnTo>
                    <a:pt x="37263" y="1882020"/>
                  </a:lnTo>
                  <a:cubicBezTo>
                    <a:pt x="27380" y="1882020"/>
                    <a:pt x="17902" y="1878094"/>
                    <a:pt x="10914" y="1871106"/>
                  </a:cubicBezTo>
                  <a:cubicBezTo>
                    <a:pt x="3926" y="1864118"/>
                    <a:pt x="0" y="1854640"/>
                    <a:pt x="0" y="1844757"/>
                  </a:cubicBezTo>
                  <a:lnTo>
                    <a:pt x="0" y="37263"/>
                  </a:lnTo>
                  <a:cubicBezTo>
                    <a:pt x="0" y="27380"/>
                    <a:pt x="3926" y="17902"/>
                    <a:pt x="10914" y="10914"/>
                  </a:cubicBezTo>
                  <a:cubicBezTo>
                    <a:pt x="17902" y="3926"/>
                    <a:pt x="27380" y="0"/>
                    <a:pt x="37263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47625" cap="rnd">
              <a:solidFill>
                <a:srgbClr val="A81C1F">
                  <a:alpha val="86667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140879" cy="19296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5400000">
            <a:off x="402815" y="-2914641"/>
            <a:ext cx="3724303" cy="2571750"/>
            <a:chOff x="0" y="0"/>
            <a:chExt cx="584310" cy="40348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84310" cy="403485"/>
            </a:xfrm>
            <a:custGeom>
              <a:avLst/>
              <a:gdLst/>
              <a:ahLst/>
              <a:cxnLst/>
              <a:rect l="l" t="t" r="r" b="b"/>
              <a:pathLst>
                <a:path w="584310" h="403485">
                  <a:moveTo>
                    <a:pt x="72756" y="0"/>
                  </a:moveTo>
                  <a:lnTo>
                    <a:pt x="511554" y="0"/>
                  </a:lnTo>
                  <a:cubicBezTo>
                    <a:pt x="530850" y="0"/>
                    <a:pt x="549356" y="7665"/>
                    <a:pt x="563000" y="21310"/>
                  </a:cubicBezTo>
                  <a:cubicBezTo>
                    <a:pt x="576645" y="34954"/>
                    <a:pt x="584310" y="53460"/>
                    <a:pt x="584310" y="72756"/>
                  </a:cubicBezTo>
                  <a:lnTo>
                    <a:pt x="584310" y="330728"/>
                  </a:lnTo>
                  <a:cubicBezTo>
                    <a:pt x="584310" y="370911"/>
                    <a:pt x="551736" y="403485"/>
                    <a:pt x="511554" y="403485"/>
                  </a:cubicBezTo>
                  <a:lnTo>
                    <a:pt x="72756" y="403485"/>
                  </a:lnTo>
                  <a:cubicBezTo>
                    <a:pt x="32574" y="403485"/>
                    <a:pt x="0" y="370911"/>
                    <a:pt x="0" y="330728"/>
                  </a:cubicBezTo>
                  <a:lnTo>
                    <a:pt x="0" y="72756"/>
                  </a:lnTo>
                  <a:cubicBezTo>
                    <a:pt x="0" y="32574"/>
                    <a:pt x="32574" y="0"/>
                    <a:pt x="72756" y="0"/>
                  </a:cubicBezTo>
                  <a:close/>
                </a:path>
              </a:pathLst>
            </a:custGeom>
            <a:solidFill>
              <a:srgbClr val="A81C1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584310" cy="451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638414" y="3465327"/>
            <a:ext cx="2780134" cy="574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4000">
                <a:solidFill>
                  <a:srgbClr val="3F3F40"/>
                </a:solidFill>
                <a:latin typeface="Times New Roman" panose="02020603050405020304" pitchFamily="18" charset="0"/>
                <a:ea typeface="微软雅黑" panose="020B0503020204020204" charset="-122"/>
                <a:cs typeface="字由点字典黑 Bold" panose="00020600040101010101" charset="-122"/>
                <a:sym typeface="字由点字典黑 Bold" panose="00020600040101010101" charset="-122"/>
              </a:rPr>
              <a:t>Purpose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638414" y="5644303"/>
            <a:ext cx="5280781" cy="574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4000">
                <a:solidFill>
                  <a:srgbClr val="3F3F40"/>
                </a:solidFill>
                <a:latin typeface="Times New Roman" panose="02020603050405020304" pitchFamily="18" charset="0"/>
                <a:ea typeface="微软雅黑" panose="020B0503020204020204" charset="-122"/>
                <a:cs typeface="字由点字典黑 Bold" panose="00020600040101010101" charset="-122"/>
                <a:sym typeface="字由点字典黑 Bold" panose="00020600040101010101" charset="-122"/>
              </a:rPr>
              <a:t>Implementation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79091" y="408427"/>
            <a:ext cx="10504081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6000">
                <a:solidFill>
                  <a:srgbClr val="A81C1F"/>
                </a:solidFill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Data Visualization: Pie Chart</a:t>
            </a:r>
          </a:p>
          <a:p>
            <a:endParaRPr lang="en-US" altLang="zh-CN" sz="6000">
              <a:solidFill>
                <a:srgbClr val="A81C1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38414" y="4234030"/>
            <a:ext cx="872373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Illustration of </a:t>
            </a:r>
            <a:r>
              <a:rPr lang="en-US" altLang="zh-CN" sz="360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proportions &amp; counts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638414" y="6430698"/>
            <a:ext cx="8823978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360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Pie charts</a:t>
            </a:r>
            <a:endParaRPr lang="zh-CN" altLang="en-US"/>
          </a:p>
          <a:p>
            <a:pPr marL="571500" indent="-571500">
              <a:buFont typeface="Wingdings" panose="05000000000000000000"/>
              <a:buChar char="Ø"/>
            </a:pPr>
            <a:r>
              <a:rPr lang="en-US" altLang="zh-CN" sz="3600">
                <a:highlight>
                  <a:srgbClr val="FFFF00"/>
                </a:highlight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Sentiment-matching</a:t>
            </a:r>
            <a:r>
              <a:rPr lang="en-US" altLang="zh-CN" sz="360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 colors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7" name="图片 6" descr="图表, 饼图&#10;&#10;已自动生成说明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26" y="1926864"/>
            <a:ext cx="8226498" cy="7746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2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485900"/>
            <a:ext cx="18288000" cy="0"/>
          </a:xfrm>
          <a:prstGeom prst="line">
            <a:avLst/>
          </a:prstGeom>
          <a:ln w="19050" cap="flat">
            <a:solidFill>
              <a:srgbClr val="545454">
                <a:alpha val="2078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 rot="-10800000">
            <a:off x="15219356" y="-748126"/>
            <a:ext cx="4371307" cy="1776826"/>
          </a:xfrm>
          <a:custGeom>
            <a:avLst/>
            <a:gdLst/>
            <a:ahLst/>
            <a:cxnLst/>
            <a:rect l="l" t="t" r="r" b="b"/>
            <a:pathLst>
              <a:path w="4371307" h="1776826">
                <a:moveTo>
                  <a:pt x="0" y="0"/>
                </a:moveTo>
                <a:lnTo>
                  <a:pt x="4371307" y="0"/>
                </a:lnTo>
                <a:lnTo>
                  <a:pt x="4371307" y="1776826"/>
                </a:lnTo>
                <a:lnTo>
                  <a:pt x="0" y="17768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6" name="Group 16"/>
          <p:cNvGrpSpPr/>
          <p:nvPr/>
        </p:nvGrpSpPr>
        <p:grpSpPr>
          <a:xfrm rot="5400000">
            <a:off x="402815" y="-2914641"/>
            <a:ext cx="3724303" cy="2571750"/>
            <a:chOff x="0" y="0"/>
            <a:chExt cx="584310" cy="40348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84310" cy="403485"/>
            </a:xfrm>
            <a:custGeom>
              <a:avLst/>
              <a:gdLst/>
              <a:ahLst/>
              <a:cxnLst/>
              <a:rect l="l" t="t" r="r" b="b"/>
              <a:pathLst>
                <a:path w="584310" h="403485">
                  <a:moveTo>
                    <a:pt x="72756" y="0"/>
                  </a:moveTo>
                  <a:lnTo>
                    <a:pt x="511554" y="0"/>
                  </a:lnTo>
                  <a:cubicBezTo>
                    <a:pt x="530850" y="0"/>
                    <a:pt x="549356" y="7665"/>
                    <a:pt x="563000" y="21310"/>
                  </a:cubicBezTo>
                  <a:cubicBezTo>
                    <a:pt x="576645" y="34954"/>
                    <a:pt x="584310" y="53460"/>
                    <a:pt x="584310" y="72756"/>
                  </a:cubicBezTo>
                  <a:lnTo>
                    <a:pt x="584310" y="330728"/>
                  </a:lnTo>
                  <a:cubicBezTo>
                    <a:pt x="584310" y="370911"/>
                    <a:pt x="551736" y="403485"/>
                    <a:pt x="511554" y="403485"/>
                  </a:cubicBezTo>
                  <a:lnTo>
                    <a:pt x="72756" y="403485"/>
                  </a:lnTo>
                  <a:cubicBezTo>
                    <a:pt x="32574" y="403485"/>
                    <a:pt x="0" y="370911"/>
                    <a:pt x="0" y="330728"/>
                  </a:cubicBezTo>
                  <a:lnTo>
                    <a:pt x="0" y="72756"/>
                  </a:lnTo>
                  <a:cubicBezTo>
                    <a:pt x="0" y="32574"/>
                    <a:pt x="32574" y="0"/>
                    <a:pt x="72756" y="0"/>
                  </a:cubicBezTo>
                  <a:close/>
                </a:path>
              </a:pathLst>
            </a:custGeom>
            <a:solidFill>
              <a:srgbClr val="A81C1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584310" cy="451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194787" y="8313173"/>
            <a:ext cx="8938075" cy="6451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3600"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the top 10 words for each sentiment</a:t>
            </a:r>
            <a:endParaRPr lang="en-US" altLang="zh-CN" sz="360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944592" y="3539871"/>
            <a:ext cx="9018034" cy="922020"/>
            <a:chOff x="9142317" y="3525634"/>
            <a:chExt cx="9018034" cy="922020"/>
          </a:xfrm>
        </p:grpSpPr>
        <p:sp>
          <p:nvSpPr>
            <p:cNvPr id="13" name="文本框 12"/>
            <p:cNvSpPr txBox="1"/>
            <p:nvPr/>
          </p:nvSpPr>
          <p:spPr>
            <a:xfrm>
              <a:off x="9142317" y="3525634"/>
              <a:ext cx="9018034" cy="9220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zh-CN" sz="5400">
                  <a:latin typeface="Times New Roman" panose="02020603050405020304"/>
                  <a:ea typeface="微软雅黑" panose="020B0503020204020204" charset="-122"/>
                  <a:cs typeface="Times New Roman" panose="02020603050405020304"/>
                </a:rPr>
                <a:t>Word size            Frequency</a:t>
              </a:r>
              <a:endParaRPr lang="en-US" altLang="zh-CN" sz="540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31" name="箭头: 右 30"/>
            <p:cNvSpPr/>
            <p:nvPr/>
          </p:nvSpPr>
          <p:spPr>
            <a:xfrm>
              <a:off x="12502299" y="3769182"/>
              <a:ext cx="990597" cy="434924"/>
            </a:xfrm>
            <a:prstGeom prst="rightArrow">
              <a:avLst/>
            </a:prstGeom>
            <a:solidFill>
              <a:srgbClr val="A81C1F"/>
            </a:solidFill>
            <a:ln>
              <a:solidFill>
                <a:srgbClr val="A81C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979091" y="429821"/>
            <a:ext cx="1061040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6000">
                <a:solidFill>
                  <a:srgbClr val="A81C1F"/>
                </a:solidFill>
                <a:latin typeface="Times New Roman" panose="02020603050405020304"/>
                <a:ea typeface="微软雅黑" panose="020B0503020204020204" charset="-122"/>
                <a:cs typeface="Times New Roman" panose="02020603050405020304"/>
              </a:rPr>
              <a:t>Data Visualization: Word Cloud</a:t>
            </a:r>
          </a:p>
          <a:p>
            <a:endParaRPr lang="en-US" altLang="zh-CN" sz="6000">
              <a:solidFill>
                <a:srgbClr val="A81C1F"/>
              </a:solidFill>
              <a:latin typeface="Times New Roman" panose="02020603050405020304"/>
              <a:ea typeface="微软雅黑" panose="020B0503020204020204" charset="-122"/>
              <a:cs typeface="Times New Roman" panose="02020603050405020304"/>
            </a:endParaRPr>
          </a:p>
        </p:txBody>
      </p:sp>
      <p:grpSp>
        <p:nvGrpSpPr>
          <p:cNvPr id="22" name="Group 7"/>
          <p:cNvGrpSpPr/>
          <p:nvPr/>
        </p:nvGrpSpPr>
        <p:grpSpPr>
          <a:xfrm rot="16200000">
            <a:off x="2417646" y="1581172"/>
            <a:ext cx="4618964" cy="8235055"/>
            <a:chOff x="0" y="-47625"/>
            <a:chExt cx="910758" cy="2609629"/>
          </a:xfrm>
        </p:grpSpPr>
        <p:sp>
          <p:nvSpPr>
            <p:cNvPr id="26" name="Freeform 8"/>
            <p:cNvSpPr/>
            <p:nvPr/>
          </p:nvSpPr>
          <p:spPr>
            <a:xfrm>
              <a:off x="0" y="0"/>
              <a:ext cx="910758" cy="2562004"/>
            </a:xfrm>
            <a:custGeom>
              <a:avLst/>
              <a:gdLst/>
              <a:ahLst/>
              <a:cxnLst/>
              <a:rect l="l" t="t" r="r" b="b"/>
              <a:pathLst>
                <a:path w="910758" h="2562004">
                  <a:moveTo>
                    <a:pt x="46678" y="0"/>
                  </a:moveTo>
                  <a:lnTo>
                    <a:pt x="864080" y="0"/>
                  </a:lnTo>
                  <a:cubicBezTo>
                    <a:pt x="876460" y="0"/>
                    <a:pt x="888333" y="4918"/>
                    <a:pt x="897087" y="13672"/>
                  </a:cubicBezTo>
                  <a:cubicBezTo>
                    <a:pt x="905840" y="22425"/>
                    <a:pt x="910758" y="34298"/>
                    <a:pt x="910758" y="46678"/>
                  </a:cubicBezTo>
                  <a:lnTo>
                    <a:pt x="910758" y="2515326"/>
                  </a:lnTo>
                  <a:cubicBezTo>
                    <a:pt x="910758" y="2541105"/>
                    <a:pt x="889860" y="2562004"/>
                    <a:pt x="864080" y="2562004"/>
                  </a:cubicBezTo>
                  <a:lnTo>
                    <a:pt x="46678" y="2562004"/>
                  </a:lnTo>
                  <a:cubicBezTo>
                    <a:pt x="20898" y="2562004"/>
                    <a:pt x="0" y="2541105"/>
                    <a:pt x="0" y="2515326"/>
                  </a:cubicBezTo>
                  <a:lnTo>
                    <a:pt x="0" y="46678"/>
                  </a:lnTo>
                  <a:cubicBezTo>
                    <a:pt x="0" y="20898"/>
                    <a:pt x="20898" y="0"/>
                    <a:pt x="46678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A81C1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Box 9"/>
            <p:cNvSpPr txBox="1"/>
            <p:nvPr/>
          </p:nvSpPr>
          <p:spPr>
            <a:xfrm>
              <a:off x="0" y="-47625"/>
              <a:ext cx="910758" cy="26096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2799872" y="6132027"/>
            <a:ext cx="6319611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6000">
                <a:latin typeface="Times New Roman" panose="02020603050405020304"/>
                <a:ea typeface="+mn-lt"/>
                <a:cs typeface="+mn-lt"/>
              </a:rPr>
              <a:t>More illustrative</a:t>
            </a:r>
            <a:endParaRPr lang="en-US" altLang="zh-CN" sz="600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4592" y="5438962"/>
            <a:ext cx="4218441" cy="240179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041281" y="5332257"/>
            <a:ext cx="858459" cy="22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13800">
                <a:latin typeface="Times New Roman" panose="02020603050405020304"/>
                <a:ea typeface="Cambria" panose="02040503050406030204"/>
                <a:cs typeface="Times New Roman" panose="02020603050405020304"/>
              </a:rPr>
              <a:t>}</a:t>
            </a:r>
            <a:endParaRPr lang="zh-CN" altLang="en-US" sz="13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5" name="图片 14" descr="图片包含 文本&#10;&#10;已自动生成说明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19" y="3536696"/>
            <a:ext cx="7558198" cy="4166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491458"/>
            <a:ext cx="18288000" cy="0"/>
          </a:xfrm>
          <a:prstGeom prst="line">
            <a:avLst/>
          </a:prstGeom>
          <a:ln w="19050" cap="flat">
            <a:solidFill>
              <a:srgbClr val="545454">
                <a:alpha val="2078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979091" y="705381"/>
            <a:ext cx="9112234" cy="129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6000" u="none" strike="noStrike">
                <a:solidFill>
                  <a:srgbClr val="A81C1F"/>
                </a:solidFill>
                <a:latin typeface="Times New Roman" panose="02020603050405020304" pitchFamily="18" charset="0"/>
                <a:ea typeface="微软雅黑" panose="020B0503020204020204" charset="-122"/>
                <a:cs typeface="字由点字典黑 Bold" panose="00020600040101010101" charset="-122"/>
                <a:sym typeface="字由点字典黑 Bold" panose="00020600040101010101" charset="-122"/>
              </a:rPr>
              <a:t>User Interface</a:t>
            </a:r>
          </a:p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endParaRPr lang="en-US" sz="4200" u="none" strike="noStrike">
              <a:solidFill>
                <a:srgbClr val="A81C1F"/>
              </a:solidFill>
              <a:latin typeface="Times New Roman" panose="02020603050405020304" pitchFamily="18" charset="0"/>
              <a:ea typeface="微软雅黑" panose="020B0503020204020204" charset="-122"/>
              <a:cs typeface="字由点字典黑 Bold" panose="00020600040101010101" charset="-122"/>
              <a:sym typeface="字由点字典黑 Bold" panose="00020600040101010101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 rot="-5400000">
            <a:off x="-412198" y="2854730"/>
            <a:ext cx="8318464" cy="5885604"/>
            <a:chOff x="0" y="0"/>
            <a:chExt cx="782951" cy="80763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82951" cy="807636"/>
            </a:xfrm>
            <a:custGeom>
              <a:avLst/>
              <a:gdLst/>
              <a:ahLst/>
              <a:cxnLst/>
              <a:rect l="l" t="t" r="r" b="b"/>
              <a:pathLst>
                <a:path w="782951" h="807636">
                  <a:moveTo>
                    <a:pt x="54298" y="0"/>
                  </a:moveTo>
                  <a:lnTo>
                    <a:pt x="728653" y="0"/>
                  </a:lnTo>
                  <a:cubicBezTo>
                    <a:pt x="743054" y="0"/>
                    <a:pt x="756864" y="5721"/>
                    <a:pt x="767047" y="15903"/>
                  </a:cubicBezTo>
                  <a:cubicBezTo>
                    <a:pt x="777230" y="26086"/>
                    <a:pt x="782951" y="39897"/>
                    <a:pt x="782951" y="54298"/>
                  </a:cubicBezTo>
                  <a:lnTo>
                    <a:pt x="782951" y="753338"/>
                  </a:lnTo>
                  <a:cubicBezTo>
                    <a:pt x="782951" y="783326"/>
                    <a:pt x="758641" y="807636"/>
                    <a:pt x="728653" y="807636"/>
                  </a:cubicBezTo>
                  <a:lnTo>
                    <a:pt x="54298" y="807636"/>
                  </a:lnTo>
                  <a:cubicBezTo>
                    <a:pt x="39897" y="807636"/>
                    <a:pt x="26086" y="801915"/>
                    <a:pt x="15903" y="791732"/>
                  </a:cubicBezTo>
                  <a:cubicBezTo>
                    <a:pt x="5721" y="781550"/>
                    <a:pt x="0" y="767739"/>
                    <a:pt x="0" y="753338"/>
                  </a:cubicBezTo>
                  <a:lnTo>
                    <a:pt x="0" y="54298"/>
                  </a:lnTo>
                  <a:cubicBezTo>
                    <a:pt x="0" y="39897"/>
                    <a:pt x="5721" y="26086"/>
                    <a:pt x="15903" y="15903"/>
                  </a:cubicBezTo>
                  <a:cubicBezTo>
                    <a:pt x="26086" y="5721"/>
                    <a:pt x="39897" y="0"/>
                    <a:pt x="54298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47625" cap="rnd">
              <a:solidFill>
                <a:srgbClr val="A81C1F">
                  <a:alpha val="86667"/>
                </a:srgbClr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782951" cy="855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 rot="-10800000">
            <a:off x="15073647" y="-888413"/>
            <a:ext cx="4371307" cy="1776826"/>
          </a:xfrm>
          <a:custGeom>
            <a:avLst/>
            <a:gdLst/>
            <a:ahLst/>
            <a:cxnLst/>
            <a:rect l="l" t="t" r="r" b="b"/>
            <a:pathLst>
              <a:path w="4371307" h="1776826">
                <a:moveTo>
                  <a:pt x="0" y="0"/>
                </a:moveTo>
                <a:lnTo>
                  <a:pt x="4371306" y="0"/>
                </a:lnTo>
                <a:lnTo>
                  <a:pt x="4371306" y="1776826"/>
                </a:lnTo>
                <a:lnTo>
                  <a:pt x="0" y="17768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 rot="-10800000">
            <a:off x="15219356" y="-748126"/>
            <a:ext cx="4371307" cy="1776826"/>
          </a:xfrm>
          <a:custGeom>
            <a:avLst/>
            <a:gdLst/>
            <a:ahLst/>
            <a:cxnLst/>
            <a:rect l="l" t="t" r="r" b="b"/>
            <a:pathLst>
              <a:path w="4371307" h="1776826">
                <a:moveTo>
                  <a:pt x="0" y="0"/>
                </a:moveTo>
                <a:lnTo>
                  <a:pt x="4371307" y="0"/>
                </a:lnTo>
                <a:lnTo>
                  <a:pt x="4371307" y="1776826"/>
                </a:lnTo>
                <a:lnTo>
                  <a:pt x="0" y="17768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7" name="Group 17"/>
          <p:cNvGrpSpPr/>
          <p:nvPr/>
        </p:nvGrpSpPr>
        <p:grpSpPr>
          <a:xfrm rot="5400000">
            <a:off x="402815" y="-2914641"/>
            <a:ext cx="3724303" cy="2571750"/>
            <a:chOff x="0" y="0"/>
            <a:chExt cx="584310" cy="40348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84310" cy="403485"/>
            </a:xfrm>
            <a:custGeom>
              <a:avLst/>
              <a:gdLst/>
              <a:ahLst/>
              <a:cxnLst/>
              <a:rect l="l" t="t" r="r" b="b"/>
              <a:pathLst>
                <a:path w="584310" h="403485">
                  <a:moveTo>
                    <a:pt x="72756" y="0"/>
                  </a:moveTo>
                  <a:lnTo>
                    <a:pt x="511554" y="0"/>
                  </a:lnTo>
                  <a:cubicBezTo>
                    <a:pt x="530850" y="0"/>
                    <a:pt x="549356" y="7665"/>
                    <a:pt x="563000" y="21310"/>
                  </a:cubicBezTo>
                  <a:cubicBezTo>
                    <a:pt x="576645" y="34954"/>
                    <a:pt x="584310" y="53460"/>
                    <a:pt x="584310" y="72756"/>
                  </a:cubicBezTo>
                  <a:lnTo>
                    <a:pt x="584310" y="330728"/>
                  </a:lnTo>
                  <a:cubicBezTo>
                    <a:pt x="584310" y="370911"/>
                    <a:pt x="551736" y="403485"/>
                    <a:pt x="511554" y="403485"/>
                  </a:cubicBezTo>
                  <a:lnTo>
                    <a:pt x="72756" y="403485"/>
                  </a:lnTo>
                  <a:cubicBezTo>
                    <a:pt x="32574" y="403485"/>
                    <a:pt x="0" y="370911"/>
                    <a:pt x="0" y="330728"/>
                  </a:cubicBezTo>
                  <a:lnTo>
                    <a:pt x="0" y="72756"/>
                  </a:lnTo>
                  <a:cubicBezTo>
                    <a:pt x="0" y="32574"/>
                    <a:pt x="32574" y="0"/>
                    <a:pt x="72756" y="0"/>
                  </a:cubicBezTo>
                  <a:close/>
                </a:path>
              </a:pathLst>
            </a:custGeom>
            <a:solidFill>
              <a:srgbClr val="A81C1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584310" cy="451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21" name="Group 5"/>
          <p:cNvGrpSpPr/>
          <p:nvPr/>
        </p:nvGrpSpPr>
        <p:grpSpPr>
          <a:xfrm rot="16200000">
            <a:off x="12646263" y="671764"/>
            <a:ext cx="966058" cy="5562048"/>
            <a:chOff x="0" y="0"/>
            <a:chExt cx="782951" cy="807636"/>
          </a:xfrm>
        </p:grpSpPr>
        <p:sp>
          <p:nvSpPr>
            <p:cNvPr id="22" name="Freeform 6"/>
            <p:cNvSpPr/>
            <p:nvPr/>
          </p:nvSpPr>
          <p:spPr>
            <a:xfrm>
              <a:off x="0" y="0"/>
              <a:ext cx="782951" cy="807636"/>
            </a:xfrm>
            <a:custGeom>
              <a:avLst/>
              <a:gdLst/>
              <a:ahLst/>
              <a:cxnLst/>
              <a:rect l="l" t="t" r="r" b="b"/>
              <a:pathLst>
                <a:path w="782951" h="807636">
                  <a:moveTo>
                    <a:pt x="54298" y="0"/>
                  </a:moveTo>
                  <a:lnTo>
                    <a:pt x="728653" y="0"/>
                  </a:lnTo>
                  <a:cubicBezTo>
                    <a:pt x="743054" y="0"/>
                    <a:pt x="756864" y="5721"/>
                    <a:pt x="767047" y="15903"/>
                  </a:cubicBezTo>
                  <a:cubicBezTo>
                    <a:pt x="777230" y="26086"/>
                    <a:pt x="782951" y="39897"/>
                    <a:pt x="782951" y="54298"/>
                  </a:cubicBezTo>
                  <a:lnTo>
                    <a:pt x="782951" y="753338"/>
                  </a:lnTo>
                  <a:cubicBezTo>
                    <a:pt x="782951" y="783326"/>
                    <a:pt x="758641" y="807636"/>
                    <a:pt x="728653" y="807636"/>
                  </a:cubicBezTo>
                  <a:lnTo>
                    <a:pt x="54298" y="807636"/>
                  </a:lnTo>
                  <a:cubicBezTo>
                    <a:pt x="39897" y="807636"/>
                    <a:pt x="26086" y="801915"/>
                    <a:pt x="15903" y="791732"/>
                  </a:cubicBezTo>
                  <a:cubicBezTo>
                    <a:pt x="5721" y="781550"/>
                    <a:pt x="0" y="767739"/>
                    <a:pt x="0" y="753338"/>
                  </a:cubicBezTo>
                  <a:lnTo>
                    <a:pt x="0" y="54298"/>
                  </a:lnTo>
                  <a:cubicBezTo>
                    <a:pt x="0" y="39897"/>
                    <a:pt x="5721" y="26086"/>
                    <a:pt x="15903" y="15903"/>
                  </a:cubicBezTo>
                  <a:cubicBezTo>
                    <a:pt x="26086" y="5721"/>
                    <a:pt x="39897" y="0"/>
                    <a:pt x="54298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47625" cap="rnd">
              <a:solidFill>
                <a:srgbClr val="A81C1F">
                  <a:alpha val="86667"/>
                </a:srgbClr>
              </a:solidFill>
              <a:prstDash val="solid"/>
              <a:round/>
            </a:ln>
          </p:spPr>
        </p:sp>
        <p:sp>
          <p:nvSpPr>
            <p:cNvPr id="23" name="TextBox 7"/>
            <p:cNvSpPr txBox="1"/>
            <p:nvPr/>
          </p:nvSpPr>
          <p:spPr>
            <a:xfrm>
              <a:off x="0" y="-47625"/>
              <a:ext cx="782951" cy="855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31" name="箭头: 右 30"/>
          <p:cNvSpPr/>
          <p:nvPr/>
        </p:nvSpPr>
        <p:spPr>
          <a:xfrm rot="20986017">
            <a:off x="7017024" y="3398231"/>
            <a:ext cx="2815939" cy="749031"/>
          </a:xfrm>
          <a:prstGeom prst="rightArrow">
            <a:avLst>
              <a:gd name="adj1" fmla="val 42569"/>
              <a:gd name="adj2" fmla="val 50000"/>
            </a:avLst>
          </a:prstGeom>
          <a:solidFill>
            <a:srgbClr val="A81C1F"/>
          </a:solidFill>
          <a:ln>
            <a:solidFill>
              <a:srgbClr val="A81C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/>
          <p:cNvSpPr/>
          <p:nvPr/>
        </p:nvSpPr>
        <p:spPr>
          <a:xfrm rot="669541">
            <a:off x="7015300" y="7145293"/>
            <a:ext cx="2815939" cy="749031"/>
          </a:xfrm>
          <a:prstGeom prst="rightArrow">
            <a:avLst>
              <a:gd name="adj1" fmla="val 42569"/>
              <a:gd name="adj2" fmla="val 50000"/>
            </a:avLst>
          </a:prstGeom>
          <a:solidFill>
            <a:srgbClr val="A81C1F"/>
          </a:solidFill>
          <a:ln>
            <a:solidFill>
              <a:srgbClr val="A81C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467153" y="3136737"/>
            <a:ext cx="607782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CN" sz="4000">
                <a:latin typeface="Times New Roman" panose="02020603050405020304"/>
                <a:ea typeface="宋体" panose="02010600030101010101" pitchFamily="2" charset="-122"/>
                <a:cs typeface="Calibri" panose="020F0502020204030204"/>
              </a:rPr>
              <a:t>List box</a:t>
            </a:r>
            <a:r>
              <a:rPr lang="zh-CN" altLang="en-US" sz="4000">
                <a:latin typeface="Times New Roman" panose="02020603050405020304"/>
                <a:ea typeface="宋体" panose="02010600030101010101" pitchFamily="2" charset="-122"/>
                <a:cs typeface="Calibri" panose="020F0502020204030204"/>
              </a:rPr>
              <a:t> of all sentiments</a:t>
            </a:r>
          </a:p>
        </p:txBody>
      </p:sp>
      <p:grpSp>
        <p:nvGrpSpPr>
          <p:cNvPr id="14" name="Group 5"/>
          <p:cNvGrpSpPr/>
          <p:nvPr/>
        </p:nvGrpSpPr>
        <p:grpSpPr>
          <a:xfrm rot="16200000">
            <a:off x="12617541" y="5084719"/>
            <a:ext cx="1019220" cy="5557766"/>
            <a:chOff x="0" y="-47625"/>
            <a:chExt cx="782951" cy="855261"/>
          </a:xfrm>
        </p:grpSpPr>
        <p:sp>
          <p:nvSpPr>
            <p:cNvPr id="20" name="Freeform 6"/>
            <p:cNvSpPr/>
            <p:nvPr/>
          </p:nvSpPr>
          <p:spPr>
            <a:xfrm>
              <a:off x="0" y="0"/>
              <a:ext cx="782951" cy="807636"/>
            </a:xfrm>
            <a:custGeom>
              <a:avLst/>
              <a:gdLst/>
              <a:ahLst/>
              <a:cxnLst/>
              <a:rect l="l" t="t" r="r" b="b"/>
              <a:pathLst>
                <a:path w="782951" h="807636">
                  <a:moveTo>
                    <a:pt x="54298" y="0"/>
                  </a:moveTo>
                  <a:lnTo>
                    <a:pt x="728653" y="0"/>
                  </a:lnTo>
                  <a:cubicBezTo>
                    <a:pt x="743054" y="0"/>
                    <a:pt x="756864" y="5721"/>
                    <a:pt x="767047" y="15903"/>
                  </a:cubicBezTo>
                  <a:cubicBezTo>
                    <a:pt x="777230" y="26086"/>
                    <a:pt x="782951" y="39897"/>
                    <a:pt x="782951" y="54298"/>
                  </a:cubicBezTo>
                  <a:lnTo>
                    <a:pt x="782951" y="753338"/>
                  </a:lnTo>
                  <a:cubicBezTo>
                    <a:pt x="782951" y="783326"/>
                    <a:pt x="758641" y="807636"/>
                    <a:pt x="728653" y="807636"/>
                  </a:cubicBezTo>
                  <a:lnTo>
                    <a:pt x="54298" y="807636"/>
                  </a:lnTo>
                  <a:cubicBezTo>
                    <a:pt x="39897" y="807636"/>
                    <a:pt x="26086" y="801915"/>
                    <a:pt x="15903" y="791732"/>
                  </a:cubicBezTo>
                  <a:cubicBezTo>
                    <a:pt x="5721" y="781550"/>
                    <a:pt x="0" y="767739"/>
                    <a:pt x="0" y="753338"/>
                  </a:cubicBezTo>
                  <a:lnTo>
                    <a:pt x="0" y="54298"/>
                  </a:lnTo>
                  <a:cubicBezTo>
                    <a:pt x="0" y="39897"/>
                    <a:pt x="5721" y="26086"/>
                    <a:pt x="15903" y="15903"/>
                  </a:cubicBezTo>
                  <a:cubicBezTo>
                    <a:pt x="26086" y="5721"/>
                    <a:pt x="39897" y="0"/>
                    <a:pt x="54298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47625" cap="rnd">
              <a:solidFill>
                <a:srgbClr val="A81C1F">
                  <a:alpha val="86667"/>
                </a:srgbClr>
              </a:solidFill>
              <a:prstDash val="solid"/>
              <a:round/>
            </a:ln>
          </p:spPr>
        </p:sp>
        <p:sp>
          <p:nvSpPr>
            <p:cNvPr id="27" name="TextBox 7"/>
            <p:cNvSpPr txBox="1"/>
            <p:nvPr/>
          </p:nvSpPr>
          <p:spPr>
            <a:xfrm>
              <a:off x="0" y="-47625"/>
              <a:ext cx="782951" cy="855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772209" y="7519808"/>
            <a:ext cx="607782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4000">
                <a:latin typeface="Times New Roman" panose="02020603050405020304"/>
                <a:ea typeface="宋体" panose="02010600030101010101" pitchFamily="2" charset="-122"/>
                <a:cs typeface="Calibri" panose="020F0502020204030204"/>
              </a:rPr>
              <a:t>Bottons of all top words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122" y="1997606"/>
            <a:ext cx="5495925" cy="722947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979091" y="5043549"/>
            <a:ext cx="5551956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9" grpId="0"/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305900a-05c1-44d1-9c11-5519b61f854c"/>
  <p:tag name="COMMONDATA" val="eyJoZGlkIjoiODQzYmUwZWFlMzIzYjQzNGRiNWMxMTlhZGY1ODM1MW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355</Words>
  <Application>Microsoft Office PowerPoint</Application>
  <PresentationFormat>自定义</PresentationFormat>
  <Paragraphs>86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Wingdings</vt:lpstr>
      <vt:lpstr>Times New Roman</vt:lpstr>
      <vt:lpstr>Courier New</vt:lpstr>
      <vt:lpstr>宋体</vt:lpstr>
      <vt:lpstr>Arial</vt:lpstr>
      <vt:lpstr>Calibri</vt:lpstr>
      <vt:lpstr>字由点字典黑 55J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红灰白色简约商务汇报演示文稿</dc:title>
  <dc:creator>今天过完就没了哦</dc:creator>
  <cp:lastModifiedBy>_O Nicholas</cp:lastModifiedBy>
  <cp:revision>117</cp:revision>
  <dcterms:created xsi:type="dcterms:W3CDTF">2006-08-16T00:00:00Z</dcterms:created>
  <dcterms:modified xsi:type="dcterms:W3CDTF">2024-12-16T02:30:27Z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F996C90C3D5F4E7C80B07A76CA059571</vt:lpwstr>
  </property>
  <property fmtid="{D5CDD505-2E9C-101B-9397-08002B2CF9AE}" pid="3" name="KSOProductBuildVer">
    <vt:lpwstr>2052-11.1.0.12165</vt:lpwstr>
  </property>
</Properties>
</file>