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9" r:id="rId1"/>
  </p:sldMasterIdLst>
  <p:notesMasterIdLst>
    <p:notesMasterId r:id="rId11"/>
  </p:notesMasterIdLst>
  <p:sldIdLst>
    <p:sldId id="256" r:id="rId2"/>
    <p:sldId id="1353" r:id="rId3"/>
    <p:sldId id="1355" r:id="rId4"/>
    <p:sldId id="313" r:id="rId5"/>
    <p:sldId id="1356" r:id="rId6"/>
    <p:sldId id="315" r:id="rId7"/>
    <p:sldId id="1357" r:id="rId8"/>
    <p:sldId id="1358" r:id="rId9"/>
    <p:sldId id="32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mbria Math" panose="02040503050406030204" pitchFamily="18" charset="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8DEE4-6DA8-4877-8D10-A4B6F72A33B8}" v="1" dt="2023-10-02T08:02:40.230"/>
    <p1510:client id="{D2AC282E-5F27-4D92-9805-AF36BE27B243}" v="17" dt="2023-10-02T07:53:46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lovich, Gil" userId="cb96a478-a29e-418d-9a3d-1b61ffe24833" providerId="ADAL" clId="{36A8DEE4-6DA8-4877-8D10-A4B6F72A33B8}"/>
    <pc:docChg chg="modSld">
      <pc:chgData name="Rafalovich, Gil" userId="cb96a478-a29e-418d-9a3d-1b61ffe24833" providerId="ADAL" clId="{36A8DEE4-6DA8-4877-8D10-A4B6F72A33B8}" dt="2023-10-02T08:02:40.230" v="0"/>
      <pc:docMkLst>
        <pc:docMk/>
      </pc:docMkLst>
      <pc:sldChg chg="modSp">
        <pc:chgData name="Rafalovich, Gil" userId="cb96a478-a29e-418d-9a3d-1b61ffe24833" providerId="ADAL" clId="{36A8DEE4-6DA8-4877-8D10-A4B6F72A33B8}" dt="2023-10-02T08:02:40.230" v="0"/>
        <pc:sldMkLst>
          <pc:docMk/>
          <pc:sldMk cId="1636068534" sldId="1358"/>
        </pc:sldMkLst>
        <pc:picChg chg="mod">
          <ac:chgData name="Rafalovich, Gil" userId="cb96a478-a29e-418d-9a3d-1b61ffe24833" providerId="ADAL" clId="{36A8DEE4-6DA8-4877-8D10-A4B6F72A33B8}" dt="2023-10-02T08:02:40.230" v="0"/>
          <ac:picMkLst>
            <pc:docMk/>
            <pc:sldMk cId="1636068534" sldId="1358"/>
            <ac:picMk id="4" creationId="{92229BEE-0FE5-78D7-1869-7FDE422BD8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59F47F-A55E-466B-9B81-BF7ADE69F4B4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3363" y="558800"/>
            <a:ext cx="4687887" cy="263842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26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6BB499-B20C-C84C-8521-BBFA2ED766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8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673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486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1703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711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7161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718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577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7176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74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623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296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8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enseaction.e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s1708186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26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67315" y="479322"/>
            <a:ext cx="4689988" cy="276451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highlight>
                  <a:srgbClr val="FFFFFF"/>
                </a:highlight>
              </a:rPr>
              <a:t>sensing of rainfall using opportunistic data from Satellite communication terminals</a:t>
            </a:r>
            <a:endParaRPr lang="en-US" sz="3800"/>
          </a:p>
        </p:txBody>
      </p:sp>
      <p:sp>
        <p:nvSpPr>
          <p:cNvPr id="81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967314" y="3341715"/>
            <a:ext cx="4702011" cy="92896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1100" u="sng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www.opensenseaction.eu</a:t>
            </a:r>
            <a:endParaRPr lang="en-GB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GB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2023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50BD395-8F83-2CF1-624F-092BA5A9D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98" y="862647"/>
            <a:ext cx="3000986" cy="68272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02EBF6D-0EAE-0278-8539-C26838C31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97" y="1873622"/>
            <a:ext cx="3010687" cy="534396"/>
          </a:xfrm>
          <a:prstGeom prst="rect">
            <a:avLst/>
          </a:prstGeom>
        </p:spPr>
      </p:pic>
      <p:cxnSp>
        <p:nvCxnSpPr>
          <p:cNvPr id="142" name="Straight Connector 128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325755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30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32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150" u="sng" dirty="0">
                <a:solidFill>
                  <a:srgbClr val="FF0000"/>
                </a:solidFill>
              </a:rPr>
              <a:t>CML</a:t>
            </a:r>
            <a:r>
              <a:rPr lang="en-US" sz="3150" dirty="0"/>
              <a:t>: high resolution, low cost environmental monitoring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 Measurements from EXISTING wireless networks can be used for environmental monitoring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7" name="Object 36"/>
          <p:cNvGraphicFramePr>
            <a:graphicFrameLocks noGrp="1" noChangeAspect="1"/>
          </p:cNvGraphicFramePr>
          <p:nvPr>
            <p:ph sz="half" idx="2"/>
          </p:nvPr>
        </p:nvGraphicFramePr>
        <p:xfrm>
          <a:off x="4367313" y="3146612"/>
          <a:ext cx="2603355" cy="115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590476" imgH="2476190" progId="PBrush">
                  <p:embed/>
                </p:oleObj>
              </mc:Choice>
              <mc:Fallback>
                <p:oleObj name="Bitmap Image" r:id="rId3" imgW="5590476" imgH="2476190" progId="PBrush">
                  <p:embed/>
                  <p:pic>
                    <p:nvPicPr>
                      <p:cNvPr id="7" name="Object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313" y="3146612"/>
                        <a:ext cx="2603355" cy="1153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372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00" y="2193132"/>
            <a:ext cx="1340957" cy="194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09523" y="2858140"/>
            <a:ext cx="7585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Source: ITU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50" y="2193132"/>
            <a:ext cx="3096941" cy="248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459867" y="1311088"/>
            <a:ext cx="1058090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he-IL" sz="21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2004-5</a:t>
            </a:r>
            <a:endParaRPr lang="en-US" sz="21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FFA0C-2D63-D74B-B630-99378D3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6" y="2189940"/>
            <a:ext cx="4372061" cy="207183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simplified (opportunistic) Sensor:</a:t>
            </a:r>
            <a:br>
              <a:rPr lang="en-US" dirty="0"/>
            </a:b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its frequency and </a:t>
            </a:r>
            <a:r>
              <a:rPr lang="en-US" sz="1800" dirty="0">
                <a:solidFill>
                  <a:srgbClr val="FF0000"/>
                </a:solidFill>
              </a:rPr>
              <a:t>length</a:t>
            </a:r>
            <a:r>
              <a:rPr lang="en-US" sz="1800" dirty="0"/>
              <a:t> L, any commercial microwave link (CML) can serve as a virtual rain gauge</a:t>
            </a:r>
            <a:endParaRPr lang="en-US" sz="1050" dirty="0"/>
          </a:p>
        </p:txBody>
      </p:sp>
      <p:pic>
        <p:nvPicPr>
          <p:cNvPr id="5" name="Picture 4" descr="microwave_link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31" y="2372806"/>
            <a:ext cx="2932161" cy="2147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51308" y="2075236"/>
                <a:ext cx="2569733" cy="415173"/>
              </a:xfrm>
              <a:prstGeom prst="rect">
                <a:avLst/>
              </a:prstGeom>
              <a:noFill/>
            </p:spPr>
            <p:txBody>
              <a:bodyPr wrap="square" lIns="91149" tIns="45559" rIns="91149" bIns="45559" rtlCol="0">
                <a:spAutoFit/>
              </a:bodyPr>
              <a:lstStyle/>
              <a:p>
                <a:pPr algn="ctr" defTabSz="683599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1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𝑇𝑆𝐿</m:t>
                      </m:r>
                      <m:r>
                        <a:rPr lang="en-US" sz="21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1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𝑅𝑆𝐿</m:t>
                      </m:r>
                    </m:oMath>
                  </m:oMathPara>
                </a14:m>
                <a:endParaRPr lang="en-US" sz="2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308" y="2075236"/>
                <a:ext cx="2569733" cy="415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557062" y="4207547"/>
            <a:ext cx="742278" cy="230507"/>
          </a:xfrm>
          <a:prstGeom prst="rect">
            <a:avLst/>
          </a:prstGeom>
          <a:solidFill>
            <a:srgbClr val="FFFF00"/>
          </a:solidFill>
        </p:spPr>
        <p:txBody>
          <a:bodyPr wrap="square" lIns="91149" tIns="45559" rIns="91149" bIns="45559" rtlCol="0">
            <a:spAutoFit/>
          </a:bodyPr>
          <a:lstStyle/>
          <a:p>
            <a:pPr algn="ctr" defTabSz="6835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E-band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1462" y="4207547"/>
            <a:ext cx="742278" cy="230507"/>
          </a:xfrm>
          <a:prstGeom prst="rect">
            <a:avLst/>
          </a:prstGeom>
          <a:solidFill>
            <a:srgbClr val="FFFF00"/>
          </a:solidFill>
        </p:spPr>
        <p:txBody>
          <a:bodyPr wrap="square" lIns="91149" tIns="45559" rIns="91149" bIns="45559" rtlCol="0">
            <a:spAutoFit/>
          </a:bodyPr>
          <a:lstStyle/>
          <a:p>
            <a:pPr algn="ctr" defTabSz="6835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K-band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65622" y="1497956"/>
                <a:ext cx="2755178" cy="550022"/>
              </a:xfrm>
              <a:prstGeom prst="rect">
                <a:avLst/>
              </a:prstGeom>
              <a:solidFill>
                <a:srgbClr val="FFCDD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defTabSz="911136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𝑑𝐵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22" y="1497956"/>
                <a:ext cx="2755178" cy="550022"/>
              </a:xfrm>
              <a:prstGeom prst="rect">
                <a:avLst/>
              </a:prstGeom>
              <a:blipFill>
                <a:blip r:embed="rId6"/>
                <a:stretch>
                  <a:fillRect l="-221" t="-1111" r="-5531"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F62E1D6-E5F3-4444-B287-8BC9A1CD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8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73"/>
    </mc:Choice>
    <mc:Fallback xmlns="">
      <p:transition spd="slow" advTm="2669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8"/>
          <p:cNvSpPr txBox="1">
            <a:spLocks noGrp="1"/>
          </p:cNvSpPr>
          <p:nvPr>
            <p:ph type="title"/>
          </p:nvPr>
        </p:nvSpPr>
        <p:spPr>
          <a:xfrm>
            <a:off x="657225" y="199379"/>
            <a:ext cx="7543800" cy="6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>
              <a:lnSpc>
                <a:spcPct val="85000"/>
              </a:lnSpc>
              <a:buClr>
                <a:srgbClr val="3F3F3F"/>
              </a:buClr>
              <a:buSzPts val="4800"/>
            </a:pPr>
            <a:r>
              <a:rPr lang="en-US" dirty="0"/>
              <a:t>From near ground CMLs to Satellite links</a:t>
            </a:r>
            <a:endParaRPr dirty="0"/>
          </a:p>
        </p:txBody>
      </p:sp>
      <p:sp>
        <p:nvSpPr>
          <p:cNvPr id="664" name="Google Shape;664;p58"/>
          <p:cNvSpPr txBox="1"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FFFFFF"/>
              </a:buClr>
              <a:buSzPts val="1050"/>
            </a:pPr>
            <a:fld id="{00000000-1234-1234-1234-123412341234}" type="slidenum">
              <a:rPr lang="en-US"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FFFFFF"/>
                </a:buClr>
                <a:buSzPts val="1050"/>
              </a:pPr>
              <a:t>4</a:t>
            </a:fld>
            <a:endParaRPr sz="78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2" name="Google Shape;66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167" y="1362123"/>
            <a:ext cx="3929063" cy="2235994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8"/>
          <p:cNvSpPr/>
          <p:nvPr/>
        </p:nvSpPr>
        <p:spPr>
          <a:xfrm>
            <a:off x="214167" y="3691341"/>
            <a:ext cx="401959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Clr>
                <a:srgbClr val="222222"/>
              </a:buClr>
              <a:buSzPts val="1400"/>
            </a:pPr>
            <a:r>
              <a:rPr lang="en-US" sz="1050" dirty="0">
                <a:solidFill>
                  <a:srgbClr val="222222"/>
                </a:solidFill>
              </a:rPr>
              <a:t>FROM: </a:t>
            </a:r>
            <a:r>
              <a:rPr lang="en-US" sz="1050" dirty="0" err="1">
                <a:solidFill>
                  <a:srgbClr val="222222"/>
                </a:solidFill>
              </a:rPr>
              <a:t>Giannetti</a:t>
            </a:r>
            <a:r>
              <a:rPr lang="en-US" sz="1050" dirty="0">
                <a:solidFill>
                  <a:srgbClr val="222222"/>
                </a:solidFill>
              </a:rPr>
              <a:t>, Filippo, et al. "Real-time rain rate evaluation via satellite downlink signal attenuation measurement." </a:t>
            </a:r>
            <a:r>
              <a:rPr lang="en-US" sz="1050" i="1" dirty="0">
                <a:solidFill>
                  <a:srgbClr val="222222"/>
                </a:solidFill>
              </a:rPr>
              <a:t>Sensors</a:t>
            </a:r>
            <a:r>
              <a:rPr lang="en-US" sz="1050" dirty="0">
                <a:solidFill>
                  <a:srgbClr val="222222"/>
                </a:solidFill>
              </a:rPr>
              <a:t> 17.8 (2017): 1864.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26;p57">
            <a:extLst>
              <a:ext uri="{FF2B5EF4-FFF2-40B4-BE49-F238E27FC236}">
                <a16:creationId xmlns:a16="http://schemas.microsoft.com/office/drawing/2014/main" id="{3F9CB8C6-3889-D078-3BF2-7951E0DE1BE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7728" y="1573264"/>
            <a:ext cx="2736272" cy="2930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627;p57">
            <a:extLst>
              <a:ext uri="{FF2B5EF4-FFF2-40B4-BE49-F238E27FC236}">
                <a16:creationId xmlns:a16="http://schemas.microsoft.com/office/drawing/2014/main" id="{59964BF2-E029-F27A-E9AF-1A8FDCBDC701}"/>
              </a:ext>
            </a:extLst>
          </p:cNvPr>
          <p:cNvGrpSpPr/>
          <p:nvPr/>
        </p:nvGrpSpPr>
        <p:grpSpPr>
          <a:xfrm>
            <a:off x="5099591" y="1690075"/>
            <a:ext cx="1568477" cy="2507117"/>
            <a:chOff x="2267702" y="3533053"/>
            <a:chExt cx="2333625" cy="3342822"/>
          </a:xfrm>
        </p:grpSpPr>
        <p:sp>
          <p:nvSpPr>
            <p:cNvPr id="4" name="Google Shape;628;p57">
              <a:extLst>
                <a:ext uri="{FF2B5EF4-FFF2-40B4-BE49-F238E27FC236}">
                  <a16:creationId xmlns:a16="http://schemas.microsoft.com/office/drawing/2014/main" id="{ECAAD059-6FF3-9002-7C00-A78CA13B49F5}"/>
                </a:ext>
              </a:extLst>
            </p:cNvPr>
            <p:cNvSpPr/>
            <p:nvPr/>
          </p:nvSpPr>
          <p:spPr>
            <a:xfrm>
              <a:off x="2367255" y="3860287"/>
              <a:ext cx="1574626" cy="39869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sz="1050"/>
                <a:t> </a:t>
              </a:r>
              <a:endParaRPr sz="1050"/>
            </a:p>
          </p:txBody>
        </p:sp>
        <p:sp>
          <p:nvSpPr>
            <p:cNvPr id="5" name="Google Shape;629;p57">
              <a:extLst>
                <a:ext uri="{FF2B5EF4-FFF2-40B4-BE49-F238E27FC236}">
                  <a16:creationId xmlns:a16="http://schemas.microsoft.com/office/drawing/2014/main" id="{E8F3C14C-2236-66EB-54E6-6E1E37C728E1}"/>
                </a:ext>
              </a:extLst>
            </p:cNvPr>
            <p:cNvSpPr txBox="1"/>
            <p:nvPr/>
          </p:nvSpPr>
          <p:spPr>
            <a:xfrm>
              <a:off x="2267702" y="4290593"/>
              <a:ext cx="2285826" cy="2585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buSzPts val="1800"/>
              </a:pPr>
              <a:r>
                <a:rPr lang="en-US" sz="1350" dirty="0">
                  <a:latin typeface="Calibri"/>
                  <a:ea typeface="Calibri"/>
                  <a:cs typeface="Calibri"/>
                  <a:sym typeface="Calibri"/>
                </a:rPr>
                <a:t>r – Rain Rate [mm/h]</a:t>
              </a:r>
              <a:endParaRPr sz="1050" dirty="0"/>
            </a:p>
            <a:p>
              <a:pPr>
                <a:buSzPts val="1800"/>
              </a:pPr>
              <a:r>
                <a:rPr lang="en-US" sz="1350" dirty="0">
                  <a:latin typeface="Calibri"/>
                  <a:ea typeface="Calibri"/>
                  <a:cs typeface="Calibri"/>
                  <a:sym typeface="Calibri"/>
                </a:rPr>
                <a:t>α and β are coefficients depending on frequency and on the climatic zone of the receiver location</a:t>
              </a:r>
              <a:endParaRPr sz="13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630;p57">
              <a:extLst>
                <a:ext uri="{FF2B5EF4-FFF2-40B4-BE49-F238E27FC236}">
                  <a16:creationId xmlns:a16="http://schemas.microsoft.com/office/drawing/2014/main" id="{2606625F-DE61-F2FD-1C03-9F9ACE72873C}"/>
                </a:ext>
              </a:extLst>
            </p:cNvPr>
            <p:cNvSpPr txBox="1"/>
            <p:nvPr/>
          </p:nvSpPr>
          <p:spPr>
            <a:xfrm>
              <a:off x="2315501" y="3533053"/>
              <a:ext cx="2285826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buSzPts val="1800"/>
              </a:pPr>
              <a:r>
                <a:rPr lang="en-US" sz="1350" i="1">
                  <a:latin typeface="Calibri"/>
                  <a:ea typeface="Calibri"/>
                  <a:cs typeface="Calibri"/>
                  <a:sym typeface="Calibri"/>
                </a:rPr>
                <a:t>Power</a:t>
              </a:r>
              <a:r>
                <a:rPr lang="en-US" sz="1350">
                  <a:latin typeface="Calibri"/>
                  <a:ea typeface="Calibri"/>
                  <a:cs typeface="Calibri"/>
                  <a:sym typeface="Calibri"/>
                </a:rPr>
                <a:t> Law :</a:t>
              </a:r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" name="Google Shape;631;p57">
            <a:extLst>
              <a:ext uri="{FF2B5EF4-FFF2-40B4-BE49-F238E27FC236}">
                <a16:creationId xmlns:a16="http://schemas.microsoft.com/office/drawing/2014/main" id="{8FA9959F-E61D-1E10-5E58-61F5E9888409}"/>
              </a:ext>
            </a:extLst>
          </p:cNvPr>
          <p:cNvCxnSpPr/>
          <p:nvPr/>
        </p:nvCxnSpPr>
        <p:spPr>
          <a:xfrm>
            <a:off x="4656287" y="1362123"/>
            <a:ext cx="6927" cy="322755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04AE-EAB8-0891-D251-DEA9EA3F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signal impairments  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248F2-0C83-8E20-3902-B6DC16F7FE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7701" y="1398554"/>
            <a:ext cx="5816209" cy="33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706081" y="100236"/>
            <a:ext cx="7543800" cy="95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 fontScale="90000"/>
          </a:bodyPr>
          <a:lstStyle/>
          <a:p>
            <a:pPr algn="ctr"/>
            <a:r>
              <a:rPr lang="en-US" dirty="0"/>
              <a:t>Implementation of Rainfall Estimation Algorithm </a:t>
            </a:r>
            <a:endParaRPr dirty="0"/>
          </a:p>
        </p:txBody>
      </p:sp>
      <p:sp>
        <p:nvSpPr>
          <p:cNvPr id="679" name="Google Shape;679;p60"/>
          <p:cNvSpPr txBox="1">
            <a:spLocks noGrp="1"/>
          </p:cNvSpPr>
          <p:nvPr>
            <p:ph idx="1"/>
          </p:nvPr>
        </p:nvSpPr>
        <p:spPr>
          <a:xfrm>
            <a:off x="206255" y="1384301"/>
            <a:ext cx="8642111" cy="339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8036" lvl="1" indent="-137160" algn="l">
              <a:spcBef>
                <a:spcPts val="0"/>
              </a:spcBef>
              <a:buSzPts val="2400"/>
            </a:pPr>
            <a:r>
              <a:rPr lang="en-US" dirty="0"/>
              <a:t>Algorithm based on an article by </a:t>
            </a:r>
            <a:r>
              <a:rPr lang="en-US" dirty="0" err="1"/>
              <a:t>Giannetti</a:t>
            </a:r>
            <a:r>
              <a:rPr lang="en-US" dirty="0"/>
              <a:t> [1].</a:t>
            </a:r>
            <a:endParaRPr dirty="0"/>
          </a:p>
          <a:p>
            <a:pPr marL="288036" lvl="1" indent="-137160" algn="l">
              <a:spcBef>
                <a:spcPts val="450"/>
              </a:spcBef>
            </a:pPr>
            <a:r>
              <a:rPr lang="en-US" dirty="0"/>
              <a:t>The article develops a satellite signal tracking system and rainfall estimation method once a rain event was found  </a:t>
            </a:r>
          </a:p>
          <a:p>
            <a:pPr marL="288036" lvl="1" indent="-137160" algn="l">
              <a:spcBef>
                <a:spcPts val="450"/>
              </a:spcBef>
            </a:pPr>
            <a:r>
              <a:rPr lang="en-US" dirty="0"/>
              <a:t>For optimal rain detection the system uses Kalman Filter to track fast and slow changes in signal attenuation levels, once the absolute difference between the trackers is above a threshold, it is consider that rain event was detected and the rainfall estimation calculated using the power law </a:t>
            </a:r>
          </a:p>
        </p:txBody>
      </p:sp>
      <p:sp>
        <p:nvSpPr>
          <p:cNvPr id="680" name="Google Shape;680;p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FFFFFF"/>
              </a:buClr>
              <a:buSzPts val="1050"/>
            </a:pPr>
            <a:fld id="{00000000-1234-1234-1234-123412341234}" type="slidenum">
              <a:rPr lang="en-US"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FFFFFF"/>
                </a:buClr>
                <a:buSzPts val="1050"/>
              </a:pPr>
              <a:t>6</a:t>
            </a:fld>
            <a:endParaRPr sz="78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1" name="Google Shape;681;p60" descr="https://lh5.googleusercontent.com/8eX8SFtEs8IFqBwajf3ezFeI8UYUEsuRPbde_qymqr-PfBAhpdgV9axetGzcUuotD6QMNgjTmDl94cdR31QKkxQHMBSDk4ddT5bpvUuWlFRH5d0YoI_2U0lgkiWraQK-21MVsds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269" y="2757652"/>
            <a:ext cx="2663324" cy="172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0"/>
          <p:cNvSpPr txBox="1"/>
          <p:nvPr/>
        </p:nvSpPr>
        <p:spPr>
          <a:xfrm>
            <a:off x="2634730" y="2714965"/>
            <a:ext cx="257417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18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Rain Rate Estimation :</a:t>
            </a:r>
            <a:endParaRPr sz="1050"/>
          </a:p>
          <a:p>
            <a:pPr>
              <a:buSzPts val="18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60"/>
          <p:cNvSpPr/>
          <p:nvPr/>
        </p:nvSpPr>
        <p:spPr>
          <a:xfrm>
            <a:off x="2734341" y="2881685"/>
            <a:ext cx="887404" cy="3008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r="-13915"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050"/>
              <a:t> </a:t>
            </a:r>
            <a:endParaRPr sz="1050"/>
          </a:p>
        </p:txBody>
      </p:sp>
      <p:sp>
        <p:nvSpPr>
          <p:cNvPr id="684" name="Google Shape;684;p60"/>
          <p:cNvSpPr/>
          <p:nvPr/>
        </p:nvSpPr>
        <p:spPr>
          <a:xfrm>
            <a:off x="2734341" y="3371196"/>
            <a:ext cx="1479929" cy="2861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111103" r="-39505" b="-168244"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050"/>
              <a:t> </a:t>
            </a:r>
            <a:endParaRPr sz="1050"/>
          </a:p>
        </p:txBody>
      </p:sp>
      <p:pic>
        <p:nvPicPr>
          <p:cNvPr id="685" name="Google Shape;685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7396" y="2765297"/>
            <a:ext cx="283652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0"/>
          <p:cNvSpPr txBox="1"/>
          <p:nvPr/>
        </p:nvSpPr>
        <p:spPr>
          <a:xfrm>
            <a:off x="3023062" y="3111646"/>
            <a:ext cx="3106444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1000"/>
            </a:pPr>
            <a:r>
              <a:rPr lang="en-US" sz="750" dirty="0">
                <a:latin typeface="Calibri"/>
                <a:ea typeface="Calibri"/>
                <a:cs typeface="Calibri"/>
                <a:sym typeface="Calibri"/>
              </a:rPr>
              <a:t>α and β are coefficients depending on frequency and on the climatic zone of the receiver location. Based on </a:t>
            </a:r>
            <a:r>
              <a:rPr lang="en-US" sz="750" dirty="0" err="1">
                <a:latin typeface="Calibri"/>
                <a:ea typeface="Calibri"/>
                <a:cs typeface="Calibri"/>
                <a:sym typeface="Calibri"/>
              </a:rPr>
              <a:t>Giannetti</a:t>
            </a:r>
            <a:r>
              <a:rPr lang="en-US" sz="750" dirty="0">
                <a:latin typeface="Calibri"/>
                <a:ea typeface="Calibri"/>
                <a:cs typeface="Calibri"/>
                <a:sym typeface="Calibri"/>
              </a:rPr>
              <a:t> et al, we took α=~28 and β =~0.8.</a:t>
            </a:r>
            <a:endParaRPr sz="7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60"/>
          <p:cNvSpPr txBox="1"/>
          <p:nvPr/>
        </p:nvSpPr>
        <p:spPr>
          <a:xfrm>
            <a:off x="2983919" y="3603946"/>
            <a:ext cx="4718444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898"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050"/>
              <a:t> </a:t>
            </a:r>
            <a:endParaRPr sz="1050"/>
          </a:p>
        </p:txBody>
      </p:sp>
      <p:sp>
        <p:nvSpPr>
          <p:cNvPr id="688" name="Google Shape;688;p60"/>
          <p:cNvSpPr txBox="1"/>
          <p:nvPr/>
        </p:nvSpPr>
        <p:spPr>
          <a:xfrm>
            <a:off x="6129506" y="3653835"/>
            <a:ext cx="1752181" cy="99257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050"/>
              <a:t> </a:t>
            </a:r>
            <a:endParaRPr sz="1050"/>
          </a:p>
        </p:txBody>
      </p:sp>
      <p:sp>
        <p:nvSpPr>
          <p:cNvPr id="689" name="Google Shape;689;p60"/>
          <p:cNvSpPr txBox="1"/>
          <p:nvPr/>
        </p:nvSpPr>
        <p:spPr>
          <a:xfrm>
            <a:off x="2705306" y="4146403"/>
            <a:ext cx="1073275" cy="20774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3418" r="-3417" b="-19999"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050"/>
              <a:t> </a:t>
            </a:r>
            <a:endParaRPr sz="1050"/>
          </a:p>
        </p:txBody>
      </p:sp>
      <p:sp>
        <p:nvSpPr>
          <p:cNvPr id="690" name="Google Shape;690;p60"/>
          <p:cNvSpPr txBox="1"/>
          <p:nvPr/>
        </p:nvSpPr>
        <p:spPr>
          <a:xfrm>
            <a:off x="2984230" y="4281547"/>
            <a:ext cx="1610631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1000"/>
            </a:pPr>
            <a:r>
              <a:rPr lang="en-US" sz="750" dirty="0" err="1">
                <a:latin typeface="Calibri"/>
                <a:ea typeface="Calibri"/>
                <a:cs typeface="Calibri"/>
                <a:sym typeface="Calibri"/>
              </a:rPr>
              <a:t>H_r</a:t>
            </a:r>
            <a:r>
              <a:rPr lang="en-US" sz="750" dirty="0">
                <a:latin typeface="Calibri"/>
                <a:ea typeface="Calibri"/>
                <a:cs typeface="Calibri"/>
                <a:sym typeface="Calibri"/>
              </a:rPr>
              <a:t> – rain high </a:t>
            </a:r>
            <a:endParaRPr sz="1050" dirty="0"/>
          </a:p>
          <a:p>
            <a:pPr>
              <a:buSzPts val="1000"/>
            </a:pPr>
            <a:r>
              <a:rPr lang="en-US" sz="750" dirty="0">
                <a:latin typeface="Calibri"/>
                <a:ea typeface="Calibri"/>
                <a:cs typeface="Calibri"/>
                <a:sym typeface="Calibri"/>
              </a:rPr>
              <a:t>H_0^c - height of the 0 ◦C isotherm</a:t>
            </a:r>
            <a:endParaRPr sz="1050" dirty="0"/>
          </a:p>
          <a:p>
            <a:pPr>
              <a:buSzPts val="1000"/>
            </a:pPr>
            <a:r>
              <a:rPr lang="en-US" sz="750" dirty="0">
                <a:latin typeface="Calibri"/>
                <a:ea typeface="Calibri"/>
                <a:cs typeface="Calibri"/>
                <a:sym typeface="Calibri"/>
              </a:rPr>
              <a:t>Dh = 400 m </a:t>
            </a:r>
            <a:br>
              <a:rPr lang="en-US" sz="75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750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750" dirty="0">
                <a:latin typeface="Calibri"/>
                <a:ea typeface="Calibri"/>
                <a:cs typeface="Calibri"/>
                <a:sym typeface="Calibri"/>
              </a:rPr>
            </a:br>
            <a:endParaRPr sz="75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000"/>
            </a:pPr>
            <a:endParaRPr sz="75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41F6-C1A4-B9C6-4F9D-F3B55A03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9378E-9BC8-9809-B934-94F777DE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0191" y="1303021"/>
            <a:ext cx="6129337" cy="349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41F6-C1A4-B9C6-4F9D-F3B55A03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 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9BEE-0FE5-78D7-1869-7FDE422BD8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4749" y="1303021"/>
            <a:ext cx="4560339" cy="3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6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7"/>
          <p:cNvSpPr txBox="1">
            <a:spLocks noGrp="1"/>
          </p:cNvSpPr>
          <p:nvPr>
            <p:ph type="title"/>
          </p:nvPr>
        </p:nvSpPr>
        <p:spPr>
          <a:xfrm>
            <a:off x="373553" y="540848"/>
            <a:ext cx="7543800" cy="69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 algn="l"/>
            <a:r>
              <a:rPr lang="en-US" dirty="0"/>
              <a:t>Sources:</a:t>
            </a:r>
            <a:endParaRPr dirty="0"/>
          </a:p>
        </p:txBody>
      </p:sp>
      <p:sp>
        <p:nvSpPr>
          <p:cNvPr id="752" name="Google Shape;752;p67"/>
          <p:cNvSpPr txBox="1">
            <a:spLocks noGrp="1"/>
          </p:cNvSpPr>
          <p:nvPr>
            <p:ph idx="1"/>
          </p:nvPr>
        </p:nvSpPr>
        <p:spPr>
          <a:xfrm>
            <a:off x="263236" y="1384301"/>
            <a:ext cx="8103524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fontScale="92500" lnSpcReduction="20000"/>
          </a:bodyPr>
          <a:lstStyle/>
          <a:p>
            <a:pPr marL="68580" indent="-88106">
              <a:spcBef>
                <a:spcPts val="0"/>
              </a:spcBef>
              <a:buSzPct val="100000"/>
            </a:pPr>
            <a:r>
              <a:rPr lang="en-US" dirty="0"/>
              <a:t>[1] </a:t>
            </a:r>
            <a:r>
              <a:rPr lang="en-US" dirty="0" err="1"/>
              <a:t>Giannetti</a:t>
            </a:r>
            <a:r>
              <a:rPr lang="en-US" dirty="0"/>
              <a:t>, F., Moretti, M., </a:t>
            </a:r>
            <a:r>
              <a:rPr lang="en-US" dirty="0" err="1"/>
              <a:t>Reggiannini</a:t>
            </a:r>
            <a:r>
              <a:rPr lang="en-US" dirty="0"/>
              <a:t>, R., </a:t>
            </a:r>
            <a:r>
              <a:rPr lang="en-US" dirty="0" err="1"/>
              <a:t>Petrolino</a:t>
            </a:r>
            <a:r>
              <a:rPr lang="en-US" dirty="0"/>
              <a:t>, A., </a:t>
            </a:r>
            <a:r>
              <a:rPr lang="en-US" dirty="0" err="1"/>
              <a:t>Bacci</a:t>
            </a:r>
            <a:r>
              <a:rPr lang="en-US" dirty="0"/>
              <a:t>, G., </a:t>
            </a:r>
            <a:r>
              <a:rPr lang="en-US" dirty="0" err="1"/>
              <a:t>Adirosi</a:t>
            </a:r>
            <a:r>
              <a:rPr lang="en-US" dirty="0"/>
              <a:t>, E., ... &amp; Ortolani, A. (2018, June). The potential of </a:t>
            </a:r>
            <a:r>
              <a:rPr lang="en-US" dirty="0" err="1"/>
              <a:t>SmartLNB</a:t>
            </a:r>
            <a:r>
              <a:rPr lang="en-US" dirty="0"/>
              <a:t> networks for rainfall estimation. In </a:t>
            </a:r>
            <a:r>
              <a:rPr lang="en-US" i="1" dirty="0"/>
              <a:t>2018 IEEE Statistical Signal Processing Workshop (SSP)</a:t>
            </a:r>
            <a:r>
              <a:rPr lang="en-US" dirty="0"/>
              <a:t> (pp. 120-124). IEEE.</a:t>
            </a:r>
            <a:endParaRPr dirty="0"/>
          </a:p>
          <a:p>
            <a:pPr marL="68580" indent="-88106">
              <a:spcBef>
                <a:spcPts val="1050"/>
              </a:spcBef>
              <a:buSzPct val="100000"/>
            </a:pPr>
            <a:br>
              <a:rPr lang="en-US" dirty="0"/>
            </a:br>
            <a:r>
              <a:rPr lang="en-US" dirty="0"/>
              <a:t>[2] </a:t>
            </a:r>
            <a:r>
              <a:rPr lang="en-US" dirty="0" err="1"/>
              <a:t>Giannetti</a:t>
            </a:r>
            <a:r>
              <a:rPr lang="en-US" dirty="0"/>
              <a:t>, F.; </a:t>
            </a:r>
            <a:r>
              <a:rPr lang="en-US" dirty="0" err="1"/>
              <a:t>Reggiannini</a:t>
            </a:r>
            <a:r>
              <a:rPr lang="en-US" dirty="0"/>
              <a:t>, R.; Moretti, M.; </a:t>
            </a:r>
            <a:r>
              <a:rPr lang="en-US" dirty="0" err="1"/>
              <a:t>Adirosi</a:t>
            </a:r>
            <a:r>
              <a:rPr lang="en-US" dirty="0"/>
              <a:t>, E.; </a:t>
            </a:r>
            <a:r>
              <a:rPr lang="en-US" dirty="0" err="1"/>
              <a:t>Baldini</a:t>
            </a:r>
            <a:r>
              <a:rPr lang="en-US" dirty="0"/>
              <a:t>, L.; </a:t>
            </a:r>
            <a:r>
              <a:rPr lang="en-US" dirty="0" err="1"/>
              <a:t>Facheris</a:t>
            </a:r>
            <a:r>
              <a:rPr lang="en-US" dirty="0"/>
              <a:t>, L.; </a:t>
            </a:r>
            <a:r>
              <a:rPr lang="en-US" dirty="0" err="1"/>
              <a:t>Antonini</a:t>
            </a:r>
            <a:r>
              <a:rPr lang="en-US" dirty="0"/>
              <a:t>, A.; </a:t>
            </a:r>
            <a:r>
              <a:rPr lang="en-US" dirty="0" err="1"/>
              <a:t>Melani</a:t>
            </a:r>
            <a:r>
              <a:rPr lang="en-US" dirty="0"/>
              <a:t>, S.; </a:t>
            </a:r>
            <a:r>
              <a:rPr lang="en-US" dirty="0" err="1"/>
              <a:t>Bacci</a:t>
            </a:r>
            <a:r>
              <a:rPr lang="en-US" dirty="0"/>
              <a:t>, G.; </a:t>
            </a:r>
            <a:r>
              <a:rPr lang="en-US" dirty="0" err="1"/>
              <a:t>Petrolino</a:t>
            </a:r>
            <a:r>
              <a:rPr lang="en-US" dirty="0"/>
              <a:t>, A.; Vaccaro, A. Real-Time Rain Rate Evaluation via Satellite Downlink Signal Attenuation Measurement. </a:t>
            </a:r>
            <a:r>
              <a:rPr lang="en-US" i="1" dirty="0"/>
              <a:t>Sensors</a:t>
            </a:r>
            <a:r>
              <a:rPr lang="en-US" dirty="0"/>
              <a:t> </a:t>
            </a:r>
            <a:r>
              <a:rPr lang="en-US" b="1" dirty="0"/>
              <a:t>2017</a:t>
            </a:r>
            <a:r>
              <a:rPr lang="en-US" dirty="0"/>
              <a:t>, </a:t>
            </a:r>
            <a:r>
              <a:rPr lang="en-US" i="1" dirty="0"/>
              <a:t>17</a:t>
            </a:r>
            <a:r>
              <a:rPr lang="en-US" dirty="0"/>
              <a:t>, 1864.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https://doi.org/10.3390/s17081864</a:t>
            </a:r>
            <a:endParaRPr dirty="0"/>
          </a:p>
          <a:p>
            <a:pPr marL="68580" indent="-88106">
              <a:spcBef>
                <a:spcPts val="1050"/>
              </a:spcBef>
              <a:buSzPct val="100000"/>
            </a:pPr>
            <a:r>
              <a:rPr lang="en-US" dirty="0"/>
              <a:t> </a:t>
            </a:r>
            <a:endParaRPr dirty="0"/>
          </a:p>
          <a:p>
            <a:pPr marL="68580" indent="-88106">
              <a:spcBef>
                <a:spcPts val="1050"/>
              </a:spcBef>
              <a:buSzPct val="100000"/>
            </a:pPr>
            <a:r>
              <a:rPr lang="en-US" dirty="0"/>
              <a:t>[3] </a:t>
            </a:r>
            <a:r>
              <a:rPr lang="en-US" dirty="0" err="1"/>
              <a:t>Ostrometzky</a:t>
            </a:r>
            <a:r>
              <a:rPr lang="en-US" dirty="0"/>
              <a:t>, J., Raich, R., Bao, L., </a:t>
            </a:r>
            <a:r>
              <a:rPr lang="en-US" dirty="0" err="1"/>
              <a:t>Hansryd</a:t>
            </a:r>
            <a:r>
              <a:rPr lang="en-US" dirty="0"/>
              <a:t>, J., &amp; Messer, H. (2017). The wet-antenna effect—A factor to be considered in future communication networks. </a:t>
            </a:r>
            <a:r>
              <a:rPr lang="en-US" i="1" dirty="0"/>
              <a:t>IEEE Transactions on Antennas and Propagation</a:t>
            </a:r>
            <a:r>
              <a:rPr lang="en-US" dirty="0"/>
              <a:t>, </a:t>
            </a:r>
            <a:r>
              <a:rPr lang="en-US" i="1" dirty="0"/>
              <a:t>66</a:t>
            </a:r>
            <a:r>
              <a:rPr lang="en-US" dirty="0"/>
              <a:t>(1), 315-322.</a:t>
            </a:r>
            <a:endParaRPr dirty="0"/>
          </a:p>
          <a:p>
            <a:pPr marL="68580" indent="-88106">
              <a:spcBef>
                <a:spcPts val="1050"/>
              </a:spcBef>
              <a:buSzPct val="37037"/>
            </a:pPr>
            <a:br>
              <a:rPr lang="en-US" dirty="0"/>
            </a:br>
            <a:r>
              <a:rPr lang="en-US" dirty="0"/>
              <a:t>[4] </a:t>
            </a:r>
            <a:r>
              <a:rPr lang="en-US" dirty="0" err="1"/>
              <a:t>Ostrometzky</a:t>
            </a:r>
            <a:r>
              <a:rPr lang="en-US" dirty="0"/>
              <a:t>, J., &amp; Messer, H. (2017). Dynamic determination of the baseline level in microwave links for rain monitoring from minimum attenuation values. </a:t>
            </a:r>
            <a:r>
              <a:rPr lang="en-US" i="1" dirty="0"/>
              <a:t>IEEE Journal of Selected Topics in Applied Earth Observations and Remote Sensing</a:t>
            </a:r>
            <a:r>
              <a:rPr lang="en-US" dirty="0"/>
              <a:t>, </a:t>
            </a:r>
            <a:r>
              <a:rPr lang="en-US" i="1" dirty="0"/>
              <a:t>11</a:t>
            </a:r>
            <a:r>
              <a:rPr lang="en-US" dirty="0"/>
              <a:t>(1), 24-33</a:t>
            </a:r>
            <a:endParaRPr sz="4050" dirty="0"/>
          </a:p>
        </p:txBody>
      </p:sp>
      <p:sp>
        <p:nvSpPr>
          <p:cNvPr id="753" name="Google Shape;753;p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FFFFFF"/>
              </a:buClr>
              <a:buSzPts val="1050"/>
            </a:pPr>
            <a:fld id="{00000000-1234-1234-1234-123412341234}" type="slidenum">
              <a:rPr lang="en-US"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FFFFFF"/>
                </a:buClr>
                <a:buSzPts val="1050"/>
              </a:pPr>
              <a:t>9</a:t>
            </a:fld>
            <a:endParaRPr sz="78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558</Words>
  <Application>Microsoft Office PowerPoint</Application>
  <PresentationFormat>On-screen Show (16:9)</PresentationFormat>
  <Paragraphs>51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 Light</vt:lpstr>
      <vt:lpstr>Cambria Math</vt:lpstr>
      <vt:lpstr>Wingdings</vt:lpstr>
      <vt:lpstr>Times New Roman</vt:lpstr>
      <vt:lpstr>Arial</vt:lpstr>
      <vt:lpstr>Calibri</vt:lpstr>
      <vt:lpstr>Retrospect</vt:lpstr>
      <vt:lpstr>Bitmap Image</vt:lpstr>
      <vt:lpstr>sensing of rainfall using opportunistic data from Satellite communication terminals</vt:lpstr>
      <vt:lpstr>CML: high resolution, low cost environmental monitoring</vt:lpstr>
      <vt:lpstr>The simplified (opportunistic) Sensor: </vt:lpstr>
      <vt:lpstr>From near ground CMLs to Satellite links</vt:lpstr>
      <vt:lpstr>Satellite signal impairments  </vt:lpstr>
      <vt:lpstr>Implementation of Rainfall Estimation Algorithm </vt:lpstr>
      <vt:lpstr>Expected results </vt:lpstr>
      <vt:lpstr>Expected results 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sensing of rainfall using opportunistic data from Satellite communication terminals</dc:title>
  <dc:creator>Rafalovich, Gil</dc:creator>
  <cp:lastModifiedBy>Rafalovich, Gil</cp:lastModifiedBy>
  <cp:revision>17</cp:revision>
  <dcterms:modified xsi:type="dcterms:W3CDTF">2023-10-02T08:02:44Z</dcterms:modified>
</cp:coreProperties>
</file>