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824" autoAdjust="0"/>
  </p:normalViewPr>
  <p:slideViewPr>
    <p:cSldViewPr snapToGrid="0">
      <p:cViewPr varScale="1">
        <p:scale>
          <a:sx n="134" d="100"/>
          <a:sy n="134"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DCAD2-DD53-4924-A0E3-D9D40EC58456}"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AB870-51CA-4709-B88C-C564FFC899FE}" type="slidenum">
              <a:rPr lang="en-US" smtClean="0"/>
              <a:t>‹#›</a:t>
            </a:fld>
            <a:endParaRPr lang="en-US"/>
          </a:p>
        </p:txBody>
      </p:sp>
    </p:spTree>
    <p:extLst>
      <p:ext uri="{BB962C8B-B14F-4D97-AF65-F5344CB8AC3E}">
        <p14:creationId xmlns:p14="http://schemas.microsoft.com/office/powerpoint/2010/main" val="186366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Screen no notes needed.</a:t>
            </a:r>
          </a:p>
        </p:txBody>
      </p:sp>
      <p:sp>
        <p:nvSpPr>
          <p:cNvPr id="4" name="Slide Number Placeholder 3"/>
          <p:cNvSpPr>
            <a:spLocks noGrp="1"/>
          </p:cNvSpPr>
          <p:nvPr>
            <p:ph type="sldNum" sz="quarter" idx="5"/>
          </p:nvPr>
        </p:nvSpPr>
        <p:spPr/>
        <p:txBody>
          <a:bodyPr/>
          <a:lstStyle/>
          <a:p>
            <a:fld id="{59AAB870-51CA-4709-B88C-C564FFC899FE}" type="slidenum">
              <a:rPr lang="en-US" smtClean="0"/>
              <a:t>1</a:t>
            </a:fld>
            <a:endParaRPr lang="en-US"/>
          </a:p>
        </p:txBody>
      </p:sp>
    </p:spTree>
    <p:extLst>
      <p:ext uri="{BB962C8B-B14F-4D97-AF65-F5344CB8AC3E}">
        <p14:creationId xmlns:p14="http://schemas.microsoft.com/office/powerpoint/2010/main" val="56027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Owner: responsibilities are meeting with the client and determining the user stories and how the they should be prioritized in the backlog.</a:t>
            </a:r>
          </a:p>
          <a:p>
            <a:r>
              <a:rPr lang="en-US" dirty="0"/>
              <a:t>Scrum Master: is the main organizer for the team and they act like a manager for the team until they gain more experience. They are responsible for running the daily scrums and also organizing the sprint planning and retrospective.</a:t>
            </a:r>
          </a:p>
          <a:p>
            <a:r>
              <a:rPr lang="en-US" dirty="0"/>
              <a:t>Developers: they are responsible for developing the product and finishing each of the task and user stories. They typically are the focus of the daily scrums and with more experience they run the daily scrums.</a:t>
            </a:r>
          </a:p>
          <a:p>
            <a:r>
              <a:rPr lang="en-US" dirty="0"/>
              <a:t>Tester: The tester test what the developers created, and they also identify other issues that are also possible even though they may not be what the focus is. </a:t>
            </a:r>
          </a:p>
        </p:txBody>
      </p:sp>
      <p:sp>
        <p:nvSpPr>
          <p:cNvPr id="4" name="Slide Number Placeholder 3"/>
          <p:cNvSpPr>
            <a:spLocks noGrp="1"/>
          </p:cNvSpPr>
          <p:nvPr>
            <p:ph type="sldNum" sz="quarter" idx="5"/>
          </p:nvPr>
        </p:nvSpPr>
        <p:spPr/>
        <p:txBody>
          <a:bodyPr/>
          <a:lstStyle/>
          <a:p>
            <a:fld id="{59AAB870-51CA-4709-B88C-C564FFC899FE}" type="slidenum">
              <a:rPr lang="en-US" smtClean="0"/>
              <a:t>2</a:t>
            </a:fld>
            <a:endParaRPr lang="en-US"/>
          </a:p>
        </p:txBody>
      </p:sp>
    </p:spTree>
    <p:extLst>
      <p:ext uri="{BB962C8B-B14F-4D97-AF65-F5344CB8AC3E}">
        <p14:creationId xmlns:p14="http://schemas.microsoft.com/office/powerpoint/2010/main" val="114110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and Requirement Analysis: this phase is the acquiring of information from the client and other sources as well. The agile approach meets directly with the client and is able to ask follow up questions that can help identify what features are most important.</a:t>
            </a:r>
          </a:p>
          <a:p>
            <a:r>
              <a:rPr lang="en-US" dirty="0"/>
              <a:t>Defining Requirements: This is where the requirements are clearly defined and in an agile process this is where the product owner develops the backlog and the user stories</a:t>
            </a:r>
          </a:p>
          <a:p>
            <a:r>
              <a:rPr lang="en-US" dirty="0"/>
              <a:t>Designing the Product Architecture: This is where the best architecture for the system is decided and clearly detail everything, with an agile process this is similar to a waterfall approach, but they could also delay this decision if more information comes in.</a:t>
            </a:r>
          </a:p>
          <a:p>
            <a:r>
              <a:rPr lang="en-US" dirty="0"/>
              <a:t>Developing the Product: This is where the product gets developed in the desired architecture, in the approach platform this is done through daily scrums and scrum sprints.</a:t>
            </a:r>
          </a:p>
          <a:p>
            <a:r>
              <a:rPr lang="en-US" dirty="0"/>
              <a:t>Testing the Product: Testing the product is done in all stages of the SDLC and this is done until all the defects are resolved. The agile approach does this constantly to make sure the product is of great quality.</a:t>
            </a:r>
          </a:p>
          <a:p>
            <a:r>
              <a:rPr lang="en-US" dirty="0"/>
              <a:t>Maintenance: After the product is finished tested the product is delivered and sometimes in stages. With agile the product is typically improved continuously and the SDLC is repeated.</a:t>
            </a:r>
          </a:p>
        </p:txBody>
      </p:sp>
      <p:sp>
        <p:nvSpPr>
          <p:cNvPr id="4" name="Slide Number Placeholder 3"/>
          <p:cNvSpPr>
            <a:spLocks noGrp="1"/>
          </p:cNvSpPr>
          <p:nvPr>
            <p:ph type="sldNum" sz="quarter" idx="5"/>
          </p:nvPr>
        </p:nvSpPr>
        <p:spPr/>
        <p:txBody>
          <a:bodyPr/>
          <a:lstStyle/>
          <a:p>
            <a:fld id="{59AAB870-51CA-4709-B88C-C564FFC899FE}" type="slidenum">
              <a:rPr lang="en-US" smtClean="0"/>
              <a:t>3</a:t>
            </a:fld>
            <a:endParaRPr lang="en-US"/>
          </a:p>
        </p:txBody>
      </p:sp>
    </p:spTree>
    <p:extLst>
      <p:ext uri="{BB962C8B-B14F-4D97-AF65-F5344CB8AC3E}">
        <p14:creationId xmlns:p14="http://schemas.microsoft.com/office/powerpoint/2010/main" val="239779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has a solid start and finish, they follow each step until finished and once finished they move on to the next step. The testing is near the end of the SDLC so it is not done until after the product is fully developed, this can lead to some risk as some features may not work as intended and the production of the product may have to restart. The project is also on a defined schedule therefore there is not much room for a new feature or a change to the product because it may push back delivery date. With the Travel Project a waterfall method would have been an issue because the client asked the team to change their approach when it came to the top 5 vacations and with a waterfall approach this would not be as easily accepted.</a:t>
            </a:r>
            <a:r>
              <a:rPr lang="en-US" baseline="30000" dirty="0"/>
              <a:t>2</a:t>
            </a:r>
            <a:endParaRPr lang="en-US" dirty="0"/>
          </a:p>
        </p:txBody>
      </p:sp>
      <p:sp>
        <p:nvSpPr>
          <p:cNvPr id="4" name="Slide Number Placeholder 3"/>
          <p:cNvSpPr>
            <a:spLocks noGrp="1"/>
          </p:cNvSpPr>
          <p:nvPr>
            <p:ph type="sldNum" sz="quarter" idx="5"/>
          </p:nvPr>
        </p:nvSpPr>
        <p:spPr/>
        <p:txBody>
          <a:bodyPr/>
          <a:lstStyle/>
          <a:p>
            <a:fld id="{59AAB870-51CA-4709-B88C-C564FFC899FE}" type="slidenum">
              <a:rPr lang="en-US" smtClean="0"/>
              <a:t>4</a:t>
            </a:fld>
            <a:endParaRPr lang="en-US"/>
          </a:p>
        </p:txBody>
      </p:sp>
    </p:spTree>
    <p:extLst>
      <p:ext uri="{BB962C8B-B14F-4D97-AF65-F5344CB8AC3E}">
        <p14:creationId xmlns:p14="http://schemas.microsoft.com/office/powerpoint/2010/main" val="421182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This type of approach is great for larger projects with large scale design and analysis, the project also is great when a manager with experience is able to be apart of the project to manage the team and provide an accurate representation of the progress towards a finished product. The main issue with the waterfall method is the lack of ability to adapt to change, if a change is implemented then they have to restart the entire cycle with this new information, or it gets put off until a new project can implement this change. The other issue is the testing is done at the end of the SDLC which makes it difficult for the team to develop the product on time if there are many defects with the product. </a:t>
            </a:r>
          </a:p>
          <a:p>
            <a:r>
              <a:rPr lang="en-US" dirty="0"/>
              <a:t>Agile: This method is great when the client is not sure what they exactly want with the product and need to change a feature after the team has already developed parts of the product. This method allows the developers to be more creative knowing they have more time for testing and redesign later in the project. The issue with the agile method is it is not accustomed to a larger scale project that has multiple factors in the system. The Travel Project that was worked on is a smaller project and it allows the team to make more changes without impacting the schedule. The other issue with the agile approach is the schedule for completion, because it has the ability to adapt to changes the end outcome date is not as solidified and they can predict an outcome, but this is usually with a team that has experience with the agile method.</a:t>
            </a:r>
          </a:p>
        </p:txBody>
      </p:sp>
      <p:sp>
        <p:nvSpPr>
          <p:cNvPr id="4" name="Slide Number Placeholder 3"/>
          <p:cNvSpPr>
            <a:spLocks noGrp="1"/>
          </p:cNvSpPr>
          <p:nvPr>
            <p:ph type="sldNum" sz="quarter" idx="5"/>
          </p:nvPr>
        </p:nvSpPr>
        <p:spPr/>
        <p:txBody>
          <a:bodyPr/>
          <a:lstStyle/>
          <a:p>
            <a:fld id="{59AAB870-51CA-4709-B88C-C564FFC899FE}" type="slidenum">
              <a:rPr lang="en-US" smtClean="0"/>
              <a:t>5</a:t>
            </a:fld>
            <a:endParaRPr lang="en-US"/>
          </a:p>
        </p:txBody>
      </p:sp>
    </p:spTree>
    <p:extLst>
      <p:ext uri="{BB962C8B-B14F-4D97-AF65-F5344CB8AC3E}">
        <p14:creationId xmlns:p14="http://schemas.microsoft.com/office/powerpoint/2010/main" val="3456862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74F1273-D184-40D1-9812-EB346D284C0A}" type="datetimeFigureOut">
              <a:rPr lang="en-US" smtClean="0"/>
              <a:t>10/18/2020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72403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1273-D184-40D1-9812-EB346D284C0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256702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1273-D184-40D1-9812-EB346D284C0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411234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1273-D184-40D1-9812-EB346D284C0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026BE-844F-46FC-A56A-D683F34A721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51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1273-D184-40D1-9812-EB346D284C0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193921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4F1273-D184-40D1-9812-EB346D284C0A}"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2719049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4F1273-D184-40D1-9812-EB346D284C0A}"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423001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F1273-D184-40D1-9812-EB346D284C0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1815479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F1273-D184-40D1-9812-EB346D284C0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330143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F1273-D184-40D1-9812-EB346D284C0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297296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F1273-D184-40D1-9812-EB346D284C0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377108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4F1273-D184-40D1-9812-EB346D284C0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117843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4F1273-D184-40D1-9812-EB346D284C0A}" type="datetimeFigureOut">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106631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4F1273-D184-40D1-9812-EB346D284C0A}"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355902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F1273-D184-40D1-9812-EB346D284C0A}" type="datetimeFigureOut">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86611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1273-D184-40D1-9812-EB346D284C0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369891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1273-D184-40D1-9812-EB346D284C0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026BE-844F-46FC-A56A-D683F34A7211}" type="slidenum">
              <a:rPr lang="en-US" smtClean="0"/>
              <a:t>‹#›</a:t>
            </a:fld>
            <a:endParaRPr lang="en-US"/>
          </a:p>
        </p:txBody>
      </p:sp>
    </p:spTree>
    <p:extLst>
      <p:ext uri="{BB962C8B-B14F-4D97-AF65-F5344CB8AC3E}">
        <p14:creationId xmlns:p14="http://schemas.microsoft.com/office/powerpoint/2010/main" val="314376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4F1273-D184-40D1-9812-EB346D284C0A}" type="datetimeFigureOut">
              <a:rPr lang="en-US" smtClean="0"/>
              <a:t>10/18/2020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2026BE-844F-46FC-A56A-D683F34A7211}" type="slidenum">
              <a:rPr lang="en-US" smtClean="0"/>
              <a:t>‹#›</a:t>
            </a:fld>
            <a:endParaRPr lang="en-US"/>
          </a:p>
        </p:txBody>
      </p:sp>
    </p:spTree>
    <p:extLst>
      <p:ext uri="{BB962C8B-B14F-4D97-AF65-F5344CB8AC3E}">
        <p14:creationId xmlns:p14="http://schemas.microsoft.com/office/powerpoint/2010/main" val="3581837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sdlc/sdlc_overview.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2CACD-F551-40EA-B2B1-B95DC08FF2EF}"/>
              </a:ext>
            </a:extLst>
          </p:cNvPr>
          <p:cNvSpPr>
            <a:spLocks noGrp="1"/>
          </p:cNvSpPr>
          <p:nvPr>
            <p:ph type="ctrTitle"/>
          </p:nvPr>
        </p:nvSpPr>
        <p:spPr>
          <a:xfrm>
            <a:off x="2685145" y="1125511"/>
            <a:ext cx="7135566" cy="2656971"/>
          </a:xfrm>
        </p:spPr>
        <p:txBody>
          <a:bodyPr>
            <a:normAutofit/>
          </a:bodyPr>
          <a:lstStyle/>
          <a:p>
            <a:r>
              <a:rPr lang="en-US" sz="5400">
                <a:solidFill>
                  <a:srgbClr val="FFFFFF"/>
                </a:solidFill>
              </a:rPr>
              <a:t>Agile methodology</a:t>
            </a:r>
          </a:p>
        </p:txBody>
      </p:sp>
      <p:sp>
        <p:nvSpPr>
          <p:cNvPr id="3" name="Subtitle 2">
            <a:extLst>
              <a:ext uri="{FF2B5EF4-FFF2-40B4-BE49-F238E27FC236}">
                <a16:creationId xmlns:a16="http://schemas.microsoft.com/office/drawing/2014/main" id="{D2DE26BA-6D36-47FC-AFD2-E92571D53531}"/>
              </a:ext>
            </a:extLst>
          </p:cNvPr>
          <p:cNvSpPr>
            <a:spLocks noGrp="1"/>
          </p:cNvSpPr>
          <p:nvPr>
            <p:ph type="subTitle" idx="1"/>
          </p:nvPr>
        </p:nvSpPr>
        <p:spPr>
          <a:xfrm>
            <a:off x="2684139" y="3782482"/>
            <a:ext cx="7136760" cy="1204383"/>
          </a:xfrm>
        </p:spPr>
        <p:txBody>
          <a:bodyPr>
            <a:normAutofit/>
          </a:bodyPr>
          <a:lstStyle/>
          <a:p>
            <a:r>
              <a:rPr lang="en-US" sz="1800">
                <a:solidFill>
                  <a:srgbClr val="FFFFFF"/>
                </a:solidFill>
              </a:rPr>
              <a:t>Nicholas Wood</a:t>
            </a:r>
          </a:p>
        </p:txBody>
      </p:sp>
    </p:spTree>
    <p:extLst>
      <p:ext uri="{BB962C8B-B14F-4D97-AF65-F5344CB8AC3E}">
        <p14:creationId xmlns:p14="http://schemas.microsoft.com/office/powerpoint/2010/main" val="24326641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4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D76F032-8865-4925-98D0-8CDE4A34DB87}"/>
              </a:ext>
            </a:extLst>
          </p:cNvPr>
          <p:cNvSpPr>
            <a:spLocks noGrp="1"/>
          </p:cNvSpPr>
          <p:nvPr>
            <p:ph type="title"/>
          </p:nvPr>
        </p:nvSpPr>
        <p:spPr>
          <a:xfrm>
            <a:off x="1019015" y="1093787"/>
            <a:ext cx="3059969" cy="4697413"/>
          </a:xfrm>
        </p:spPr>
        <p:txBody>
          <a:bodyPr>
            <a:normAutofit/>
          </a:bodyPr>
          <a:lstStyle/>
          <a:p>
            <a:r>
              <a:rPr lang="en-US"/>
              <a:t>Agile Team Members</a:t>
            </a:r>
            <a:endParaRPr lang="en-US" dirty="0"/>
          </a:p>
        </p:txBody>
      </p:sp>
      <p:sp useBgFill="1">
        <p:nvSpPr>
          <p:cNvPr id="7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Content Placeholder 2">
            <a:extLst>
              <a:ext uri="{FF2B5EF4-FFF2-40B4-BE49-F238E27FC236}">
                <a16:creationId xmlns:a16="http://schemas.microsoft.com/office/drawing/2014/main" id="{73570E6E-4FA5-450F-9A25-B80D0BA7511F}"/>
              </a:ext>
            </a:extLst>
          </p:cNvPr>
          <p:cNvSpPr>
            <a:spLocks noGrp="1"/>
          </p:cNvSpPr>
          <p:nvPr>
            <p:ph idx="1"/>
          </p:nvPr>
        </p:nvSpPr>
        <p:spPr>
          <a:xfrm>
            <a:off x="5215467" y="1093788"/>
            <a:ext cx="5831944" cy="4697413"/>
          </a:xfrm>
        </p:spPr>
        <p:txBody>
          <a:bodyPr>
            <a:normAutofit/>
          </a:bodyPr>
          <a:lstStyle/>
          <a:p>
            <a:r>
              <a:rPr lang="en-US" dirty="0"/>
              <a:t>Product Owner: meets with the client and creates the user stories and backlog.</a:t>
            </a:r>
          </a:p>
          <a:p>
            <a:r>
              <a:rPr lang="en-US" dirty="0"/>
              <a:t>Scrum Master: organizes daily scrum, sprint planning, sprint review and sprint retrospective.</a:t>
            </a:r>
          </a:p>
          <a:p>
            <a:r>
              <a:rPr lang="en-US" dirty="0"/>
              <a:t>Developer: develops the product for the client and participates in daily scrums.</a:t>
            </a:r>
          </a:p>
          <a:p>
            <a:r>
              <a:rPr lang="en-US" dirty="0"/>
              <a:t>Tester: test the developer's product and identify flaws with the product.</a:t>
            </a:r>
          </a:p>
        </p:txBody>
      </p:sp>
    </p:spTree>
    <p:extLst>
      <p:ext uri="{BB962C8B-B14F-4D97-AF65-F5344CB8AC3E}">
        <p14:creationId xmlns:p14="http://schemas.microsoft.com/office/powerpoint/2010/main" val="400060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4116B6B-D44D-48C3-928F-07BF6E18E7FB}"/>
              </a:ext>
            </a:extLst>
          </p:cNvPr>
          <p:cNvSpPr>
            <a:spLocks noGrp="1"/>
          </p:cNvSpPr>
          <p:nvPr>
            <p:ph type="title"/>
          </p:nvPr>
        </p:nvSpPr>
        <p:spPr>
          <a:xfrm>
            <a:off x="1019015" y="1093787"/>
            <a:ext cx="3059969" cy="4697413"/>
          </a:xfrm>
        </p:spPr>
        <p:txBody>
          <a:bodyPr>
            <a:normAutofit/>
          </a:bodyPr>
          <a:lstStyle/>
          <a:p>
            <a:r>
              <a:rPr lang="en-US" dirty="0"/>
              <a:t>System Development Life Cycle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14C16C-E71F-4917-9264-087020F56259}"/>
              </a:ext>
            </a:extLst>
          </p:cNvPr>
          <p:cNvSpPr>
            <a:spLocks noGrp="1"/>
          </p:cNvSpPr>
          <p:nvPr>
            <p:ph idx="1"/>
          </p:nvPr>
        </p:nvSpPr>
        <p:spPr>
          <a:xfrm>
            <a:off x="5208324" y="1093787"/>
            <a:ext cx="6394714" cy="4373562"/>
          </a:xfrm>
        </p:spPr>
        <p:txBody>
          <a:bodyPr>
            <a:normAutofit/>
          </a:bodyPr>
          <a:lstStyle/>
          <a:p>
            <a:r>
              <a:rPr lang="en-US" sz="3200" dirty="0"/>
              <a:t>Planning and Requirement Analysis</a:t>
            </a:r>
            <a:r>
              <a:rPr lang="en-US" sz="3200" baseline="30000" dirty="0"/>
              <a:t>1</a:t>
            </a:r>
            <a:endParaRPr lang="en-US" sz="3200" dirty="0"/>
          </a:p>
          <a:p>
            <a:r>
              <a:rPr lang="en-US" sz="3200" dirty="0"/>
              <a:t>Defining Requirements</a:t>
            </a:r>
            <a:r>
              <a:rPr lang="en-US" sz="3200" baseline="30000" dirty="0"/>
              <a:t>1</a:t>
            </a:r>
            <a:endParaRPr lang="en-US" sz="3200" dirty="0"/>
          </a:p>
          <a:p>
            <a:r>
              <a:rPr lang="en-US" sz="3200" dirty="0"/>
              <a:t>Designing the Product Architecture</a:t>
            </a:r>
            <a:r>
              <a:rPr lang="en-US" sz="3200" baseline="30000" dirty="0"/>
              <a:t>1</a:t>
            </a:r>
            <a:endParaRPr lang="en-US" sz="3200" dirty="0"/>
          </a:p>
          <a:p>
            <a:r>
              <a:rPr lang="en-US" sz="3200" dirty="0"/>
              <a:t>Developing the Product</a:t>
            </a:r>
            <a:r>
              <a:rPr lang="en-US" sz="3200" baseline="30000" dirty="0"/>
              <a:t>1</a:t>
            </a:r>
            <a:endParaRPr lang="en-US" sz="3200" dirty="0"/>
          </a:p>
          <a:p>
            <a:r>
              <a:rPr lang="en-US" sz="3200" dirty="0"/>
              <a:t>Testing the Product</a:t>
            </a:r>
            <a:r>
              <a:rPr lang="en-US" sz="3200" baseline="30000" dirty="0"/>
              <a:t>1</a:t>
            </a:r>
            <a:endParaRPr lang="en-US" sz="3200" dirty="0"/>
          </a:p>
          <a:p>
            <a:r>
              <a:rPr lang="en-US" sz="3200" dirty="0"/>
              <a:t>Maintenance</a:t>
            </a:r>
            <a:r>
              <a:rPr lang="en-US" sz="3200" baseline="30000" dirty="0"/>
              <a:t>1</a:t>
            </a:r>
            <a:endParaRPr lang="en-US" sz="3200" dirty="0"/>
          </a:p>
        </p:txBody>
      </p:sp>
    </p:spTree>
    <p:extLst>
      <p:ext uri="{BB962C8B-B14F-4D97-AF65-F5344CB8AC3E}">
        <p14:creationId xmlns:p14="http://schemas.microsoft.com/office/powerpoint/2010/main" val="313322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4116B6B-D44D-48C3-928F-07BF6E18E7FB}"/>
              </a:ext>
            </a:extLst>
          </p:cNvPr>
          <p:cNvSpPr>
            <a:spLocks noGrp="1"/>
          </p:cNvSpPr>
          <p:nvPr>
            <p:ph type="title"/>
          </p:nvPr>
        </p:nvSpPr>
        <p:spPr>
          <a:xfrm>
            <a:off x="1019015" y="1093787"/>
            <a:ext cx="3059969" cy="4697413"/>
          </a:xfrm>
        </p:spPr>
        <p:txBody>
          <a:bodyPr>
            <a:normAutofit/>
          </a:bodyPr>
          <a:lstStyle/>
          <a:p>
            <a:r>
              <a:rPr lang="en-US" dirty="0"/>
              <a:t>Waterfall Approach</a:t>
            </a:r>
            <a:br>
              <a:rPr lang="en-US" dirty="0"/>
            </a:br>
            <a:r>
              <a:rPr lang="en-US" dirty="0"/>
              <a:t>Differences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14C16C-E71F-4917-9264-087020F56259}"/>
              </a:ext>
            </a:extLst>
          </p:cNvPr>
          <p:cNvSpPr>
            <a:spLocks noGrp="1"/>
          </p:cNvSpPr>
          <p:nvPr>
            <p:ph idx="1"/>
          </p:nvPr>
        </p:nvSpPr>
        <p:spPr>
          <a:xfrm>
            <a:off x="5215467" y="1093788"/>
            <a:ext cx="5831944" cy="4071143"/>
          </a:xfrm>
        </p:spPr>
        <p:txBody>
          <a:bodyPr>
            <a:normAutofit/>
          </a:bodyPr>
          <a:lstStyle/>
          <a:p>
            <a:r>
              <a:rPr lang="en-US" dirty="0"/>
              <a:t>Start from the beginning and then continue downward, displaying a waterfall type of image.</a:t>
            </a:r>
          </a:p>
          <a:p>
            <a:r>
              <a:rPr lang="en-US" dirty="0"/>
              <a:t>Testing happens at the end of the development of the product.</a:t>
            </a:r>
          </a:p>
          <a:p>
            <a:r>
              <a:rPr lang="en-US" dirty="0"/>
              <a:t>Scope of the project is determined prior to the start of the project.</a:t>
            </a:r>
          </a:p>
          <a:p>
            <a:pPr lvl="1"/>
            <a:endParaRPr lang="en-US" dirty="0"/>
          </a:p>
          <a:p>
            <a:pPr lvl="1"/>
            <a:endParaRPr lang="en-US" dirty="0"/>
          </a:p>
        </p:txBody>
      </p:sp>
    </p:spTree>
    <p:extLst>
      <p:ext uri="{BB962C8B-B14F-4D97-AF65-F5344CB8AC3E}">
        <p14:creationId xmlns:p14="http://schemas.microsoft.com/office/powerpoint/2010/main" val="68718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4116B6B-D44D-48C3-928F-07BF6E18E7FB}"/>
              </a:ext>
            </a:extLst>
          </p:cNvPr>
          <p:cNvSpPr>
            <a:spLocks noGrp="1"/>
          </p:cNvSpPr>
          <p:nvPr>
            <p:ph type="title"/>
          </p:nvPr>
        </p:nvSpPr>
        <p:spPr>
          <a:xfrm>
            <a:off x="1019015" y="1093787"/>
            <a:ext cx="3059969" cy="4697413"/>
          </a:xfrm>
        </p:spPr>
        <p:txBody>
          <a:bodyPr>
            <a:normAutofit/>
          </a:bodyPr>
          <a:lstStyle/>
          <a:p>
            <a:r>
              <a:rPr lang="en-US" dirty="0"/>
              <a:t>Waterfall or Agile?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14C16C-E71F-4917-9264-087020F56259}"/>
              </a:ext>
            </a:extLst>
          </p:cNvPr>
          <p:cNvSpPr>
            <a:spLocks noGrp="1"/>
          </p:cNvSpPr>
          <p:nvPr>
            <p:ph idx="1"/>
          </p:nvPr>
        </p:nvSpPr>
        <p:spPr>
          <a:xfrm>
            <a:off x="5215467" y="1093789"/>
            <a:ext cx="5831944" cy="2513806"/>
          </a:xfrm>
        </p:spPr>
        <p:txBody>
          <a:bodyPr>
            <a:normAutofit/>
          </a:bodyPr>
          <a:lstStyle/>
          <a:p>
            <a:r>
              <a:rPr lang="en-US" dirty="0"/>
              <a:t>Waterfall</a:t>
            </a:r>
          </a:p>
          <a:p>
            <a:pPr lvl="1"/>
            <a:r>
              <a:rPr lang="en-US" dirty="0"/>
              <a:t>Ideal for well managed projects that can deliver the product earlier then expected.</a:t>
            </a:r>
            <a:r>
              <a:rPr lang="en-US" baseline="30000" dirty="0"/>
              <a:t>3</a:t>
            </a:r>
            <a:endParaRPr lang="en-US" dirty="0"/>
          </a:p>
          <a:p>
            <a:pPr lvl="1"/>
            <a:r>
              <a:rPr lang="en-US" dirty="0"/>
              <a:t>When there are many interfaces and dependencies, waterfall has the tools to manage these models.</a:t>
            </a:r>
            <a:r>
              <a:rPr lang="en-US" baseline="30000" dirty="0"/>
              <a:t>3</a:t>
            </a:r>
            <a:endParaRPr lang="en-US" dirty="0"/>
          </a:p>
          <a:p>
            <a:pPr marL="457200" lvl="1" indent="0">
              <a:buNone/>
            </a:pPr>
            <a:endParaRPr lang="en-US" dirty="0"/>
          </a:p>
        </p:txBody>
      </p:sp>
      <p:sp>
        <p:nvSpPr>
          <p:cNvPr id="38" name="Content Placeholder 2">
            <a:extLst>
              <a:ext uri="{FF2B5EF4-FFF2-40B4-BE49-F238E27FC236}">
                <a16:creationId xmlns:a16="http://schemas.microsoft.com/office/drawing/2014/main" id="{1AC3E17F-1950-49EF-9A25-937ACC5CBC3B}"/>
              </a:ext>
            </a:extLst>
          </p:cNvPr>
          <p:cNvSpPr txBox="1">
            <a:spLocks/>
          </p:cNvSpPr>
          <p:nvPr/>
        </p:nvSpPr>
        <p:spPr>
          <a:xfrm>
            <a:off x="5215467" y="3639346"/>
            <a:ext cx="5831944" cy="25138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Agile</a:t>
            </a:r>
          </a:p>
          <a:p>
            <a:pPr lvl="1"/>
            <a:r>
              <a:rPr lang="en-US" dirty="0"/>
              <a:t>Ideal for projects that have multiple changes that get implemented.</a:t>
            </a:r>
            <a:r>
              <a:rPr lang="en-US" baseline="30000" dirty="0"/>
              <a:t>3</a:t>
            </a:r>
            <a:endParaRPr lang="en-US" dirty="0"/>
          </a:p>
          <a:p>
            <a:pPr lvl="1"/>
            <a:r>
              <a:rPr lang="en-US" dirty="0"/>
              <a:t>Great for creativity as it allows the development team to implement changes and experiment.</a:t>
            </a:r>
            <a:r>
              <a:rPr lang="en-US" baseline="30000" dirty="0"/>
              <a:t>3</a:t>
            </a:r>
            <a:endParaRPr lang="en-US" dirty="0"/>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202071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4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4116B6B-D44D-48C3-928F-07BF6E18E7FB}"/>
              </a:ext>
            </a:extLst>
          </p:cNvPr>
          <p:cNvSpPr>
            <a:spLocks noGrp="1"/>
          </p:cNvSpPr>
          <p:nvPr>
            <p:ph type="title"/>
          </p:nvPr>
        </p:nvSpPr>
        <p:spPr>
          <a:xfrm>
            <a:off x="1141413" y="618518"/>
            <a:ext cx="9905998" cy="147857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A514C16C-E71F-4917-9264-087020F56259}"/>
              </a:ext>
            </a:extLst>
          </p:cNvPr>
          <p:cNvSpPr>
            <a:spLocks noGrp="1"/>
          </p:cNvSpPr>
          <p:nvPr>
            <p:ph idx="1"/>
          </p:nvPr>
        </p:nvSpPr>
        <p:spPr>
          <a:xfrm>
            <a:off x="1141412" y="2249487"/>
            <a:ext cx="9905999" cy="3541714"/>
          </a:xfrm>
        </p:spPr>
        <p:txBody>
          <a:bodyPr>
            <a:normAutofit/>
          </a:bodyPr>
          <a:lstStyle/>
          <a:p>
            <a:r>
              <a:rPr lang="en-US" sz="1400" dirty="0"/>
              <a:t>1. SDLC Tutorial. (n.d.). Retrieved October 18, 2020, from </a:t>
            </a:r>
            <a:r>
              <a:rPr lang="en-US" sz="1400" dirty="0">
                <a:hlinkClick r:id="rId2"/>
              </a:rPr>
              <a:t>https://www.tutorialspoint.com/sdlc/sdlc_overview.htm</a:t>
            </a:r>
            <a:endParaRPr lang="en-US" sz="1400" dirty="0"/>
          </a:p>
          <a:p>
            <a:r>
              <a:rPr lang="en-US" sz="1400" dirty="0"/>
              <a:t>2. Cobb, C. G. (2015). The Project Manager's Guide to Mastering Agile : Principles and Practices for an Adaptive Approach. Retrieved October 18, 2020, from https://web-a-ebscohost-com.ezproxy.snhu.edu/ehost/ebookviewer/ebook/bmxlYmtfXzkzNzAwOV9fQU41?sid=9a897620-3165-458a-a393-2508f5efc950@sdc-v-sessmgr03&amp;vid=0&amp;format=EB&amp;lpid=lp_1&amp;rid=0</a:t>
            </a:r>
          </a:p>
          <a:p>
            <a:r>
              <a:rPr lang="en-US" sz="1400" dirty="0"/>
              <a:t>3. Lonergan, K. (2016, May 02). PMIS Consulting Limited: The Pros and Cons of Agile and Waterfall. Retrieved October 19, 2020, from https://www.pmis-consulting.com/agile-versus-waterfall/</a:t>
            </a:r>
          </a:p>
          <a:p>
            <a:endParaRPr lang="en-US" sz="1400" dirty="0"/>
          </a:p>
          <a:p>
            <a:endParaRPr lang="en-US" dirty="0"/>
          </a:p>
        </p:txBody>
      </p:sp>
      <p:grpSp>
        <p:nvGrpSpPr>
          <p:cNvPr id="75" name="Group 74">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1933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1168</Words>
  <Application>Microsoft Office PowerPoint</Application>
  <PresentationFormat>Widescreen</PresentationFormat>
  <Paragraphs>48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Circuit</vt:lpstr>
      <vt:lpstr>Agile methodology</vt:lpstr>
      <vt:lpstr>Agile Team Members</vt:lpstr>
      <vt:lpstr>System Development Life Cycle</vt:lpstr>
      <vt:lpstr>Waterfall Approach Differences</vt:lpstr>
      <vt:lpstr>Waterfall or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nicholas Wood</dc:creator>
  <cp:lastModifiedBy>nicholas Wood</cp:lastModifiedBy>
  <cp:revision>25</cp:revision>
  <dcterms:created xsi:type="dcterms:W3CDTF">2020-10-18T23:12:55Z</dcterms:created>
  <dcterms:modified xsi:type="dcterms:W3CDTF">2020-10-19T01:36:57Z</dcterms:modified>
</cp:coreProperties>
</file>