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9" r:id="rId2"/>
    <p:sldId id="300" r:id="rId3"/>
    <p:sldId id="301" r:id="rId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5FFBC"/>
    <a:srgbClr val="00FE73"/>
    <a:srgbClr val="FF0000"/>
    <a:srgbClr val="CDFFCD"/>
    <a:srgbClr val="00FF00"/>
    <a:srgbClr val="FFFF00"/>
    <a:srgbClr val="F4B183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DB77C-2593-43AB-82BD-AAB4D4A50B0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DA194-073B-412F-B37F-D7038438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4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6E64-343D-4EC4-AD4D-A221613F37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C0CC-A872-4993-BA77-BA534A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9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6E64-343D-4EC4-AD4D-A221613F37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C0CC-A872-4993-BA77-BA534A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6E64-343D-4EC4-AD4D-A221613F37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C0CC-A872-4993-BA77-BA534A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7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6E64-343D-4EC4-AD4D-A221613F37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C0CC-A872-4993-BA77-BA534A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7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6E64-343D-4EC4-AD4D-A221613F37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C0CC-A872-4993-BA77-BA534A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6E64-343D-4EC4-AD4D-A221613F37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C0CC-A872-4993-BA77-BA534A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6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6E64-343D-4EC4-AD4D-A221613F37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C0CC-A872-4993-BA77-BA534A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3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6E64-343D-4EC4-AD4D-A221613F37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C0CC-A872-4993-BA77-BA534A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5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6E64-343D-4EC4-AD4D-A221613F37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C0CC-A872-4993-BA77-BA534A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8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6E64-343D-4EC4-AD4D-A221613F37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C0CC-A872-4993-BA77-BA534A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1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6E64-343D-4EC4-AD4D-A221613F37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C0CC-A872-4993-BA77-BA534A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A6E64-343D-4EC4-AD4D-A221613F37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C0CC-A872-4993-BA77-BA534A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dc.noaa.gov/geomag/calculators/magcalc.shtml#igrfwm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08F5B17-6869-4293-B5DE-C2EE4953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5" y="1456513"/>
            <a:ext cx="8724900" cy="4943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99BE65-48DA-4F86-9AB1-3B55B465ADD3}"/>
              </a:ext>
            </a:extLst>
          </p:cNvPr>
          <p:cNvSpPr txBox="1"/>
          <p:nvPr/>
        </p:nvSpPr>
        <p:spPr>
          <a:xfrm>
            <a:off x="7554505" y="3848738"/>
            <a:ext cx="268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r>
              <a:rPr lang="en-US" dirty="0">
                <a:solidFill>
                  <a:srgbClr val="0070C0"/>
                </a:solidFill>
              </a:rPr>
              <a:t>: Enter your 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2F26B-4F71-475B-907A-488357273DE3}"/>
              </a:ext>
            </a:extLst>
          </p:cNvPr>
          <p:cNvSpPr txBox="1"/>
          <p:nvPr/>
        </p:nvSpPr>
        <p:spPr>
          <a:xfrm>
            <a:off x="6464513" y="4420238"/>
            <a:ext cx="270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  <a:r>
              <a:rPr lang="en-US" dirty="0">
                <a:solidFill>
                  <a:srgbClr val="0070C0"/>
                </a:solidFill>
              </a:rPr>
              <a:t>: Click on this button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BD1D65-5B02-4DC5-ADA5-AD8852D0F8A7}"/>
              </a:ext>
            </a:extLst>
          </p:cNvPr>
          <p:cNvCxnSpPr/>
          <p:nvPr/>
        </p:nvCxnSpPr>
        <p:spPr>
          <a:xfrm flipV="1">
            <a:off x="7908235" y="3033729"/>
            <a:ext cx="0" cy="72555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FA1D61-E0B0-4F36-8C36-F808B86B77F1}"/>
              </a:ext>
            </a:extLst>
          </p:cNvPr>
          <p:cNvCxnSpPr>
            <a:cxnSpLocks/>
          </p:cNvCxnSpPr>
          <p:nvPr/>
        </p:nvCxnSpPr>
        <p:spPr>
          <a:xfrm flipV="1">
            <a:off x="6778488" y="3560503"/>
            <a:ext cx="0" cy="88948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808AF6-83C7-48F9-AE6B-4518D74B8311}"/>
              </a:ext>
            </a:extLst>
          </p:cNvPr>
          <p:cNvSpPr txBox="1"/>
          <p:nvPr/>
        </p:nvSpPr>
        <p:spPr>
          <a:xfrm>
            <a:off x="6224027" y="4789570"/>
            <a:ext cx="2938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(Doing this will enter your longitude and latitude on the form for you).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7D4597-59DD-416D-BD5B-B2A9E6E57DCE}"/>
              </a:ext>
            </a:extLst>
          </p:cNvPr>
          <p:cNvCxnSpPr>
            <a:cxnSpLocks/>
          </p:cNvCxnSpPr>
          <p:nvPr/>
        </p:nvCxnSpPr>
        <p:spPr>
          <a:xfrm flipH="1" flipV="1">
            <a:off x="4186030" y="2521864"/>
            <a:ext cx="2246245" cy="226770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F926D5-596D-4E48-9E5B-25C545C5E740}"/>
              </a:ext>
            </a:extLst>
          </p:cNvPr>
          <p:cNvSpPr txBox="1"/>
          <p:nvPr/>
        </p:nvSpPr>
        <p:spPr>
          <a:xfrm>
            <a:off x="6117424" y="5775486"/>
            <a:ext cx="358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</a:t>
            </a:r>
            <a:r>
              <a:rPr lang="en-US" dirty="0">
                <a:solidFill>
                  <a:srgbClr val="0070C0"/>
                </a:solidFill>
              </a:rPr>
              <a:t>: Click on the </a:t>
            </a:r>
            <a:r>
              <a:rPr lang="en-US" b="1" dirty="0">
                <a:solidFill>
                  <a:srgbClr val="0070C0"/>
                </a:solidFill>
              </a:rPr>
              <a:t>Calculate</a:t>
            </a:r>
            <a:r>
              <a:rPr lang="en-US" dirty="0">
                <a:solidFill>
                  <a:srgbClr val="0070C0"/>
                </a:solidFill>
              </a:rPr>
              <a:t> button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19684A-3A0F-4802-B297-49E85646FEE7}"/>
              </a:ext>
            </a:extLst>
          </p:cNvPr>
          <p:cNvCxnSpPr>
            <a:cxnSpLocks/>
          </p:cNvCxnSpPr>
          <p:nvPr/>
        </p:nvCxnSpPr>
        <p:spPr>
          <a:xfrm flipH="1" flipV="1">
            <a:off x="2622805" y="5979309"/>
            <a:ext cx="3494619" cy="90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B547FB-2BD6-400D-A49C-85D54C7BA5BC}"/>
              </a:ext>
            </a:extLst>
          </p:cNvPr>
          <p:cNvSpPr/>
          <p:nvPr/>
        </p:nvSpPr>
        <p:spPr>
          <a:xfrm>
            <a:off x="1606826" y="1790459"/>
            <a:ext cx="2546966" cy="75158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6B666D-36C4-46FD-8ADB-0083E830EFF0}"/>
              </a:ext>
            </a:extLst>
          </p:cNvPr>
          <p:cNvSpPr txBox="1"/>
          <p:nvPr/>
        </p:nvSpPr>
        <p:spPr>
          <a:xfrm>
            <a:off x="1606826" y="613234"/>
            <a:ext cx="904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  <a:r>
              <a:rPr lang="en-US" dirty="0">
                <a:solidFill>
                  <a:srgbClr val="0070C0"/>
                </a:solidFill>
              </a:rPr>
              <a:t>: Go to </a:t>
            </a:r>
            <a:r>
              <a:rPr lang="en-US" dirty="0">
                <a:solidFill>
                  <a:srgbClr val="0070C0"/>
                </a:solidFill>
                <a:hlinkClick r:id="rId3"/>
              </a:rPr>
              <a:t>https://www.ngdc.noaa.gov/geomag/calculators/magcalc.shtml#igrfwmm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39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2ADFE6-7004-4EB6-B568-AFF0A7600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796899"/>
            <a:ext cx="9163050" cy="2314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DB44FB-366C-4606-A373-0D448754F205}"/>
              </a:ext>
            </a:extLst>
          </p:cNvPr>
          <p:cNvSpPr txBox="1"/>
          <p:nvPr/>
        </p:nvSpPr>
        <p:spPr>
          <a:xfrm>
            <a:off x="1647055" y="3535518"/>
            <a:ext cx="93371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</a:t>
            </a:r>
            <a:r>
              <a:rPr lang="en-US" dirty="0">
                <a:solidFill>
                  <a:srgbClr val="0070C0"/>
                </a:solidFill>
              </a:rPr>
              <a:t>: This calculated number tells you the downward component of the Earth’s magnetic field at your location in units of nano-Tesla (</a:t>
            </a:r>
            <a:r>
              <a:rPr lang="en-US" dirty="0" err="1">
                <a:solidFill>
                  <a:srgbClr val="0070C0"/>
                </a:solidFill>
              </a:rPr>
              <a:t>nT</a:t>
            </a:r>
            <a:r>
              <a:rPr lang="en-US" dirty="0">
                <a:solidFill>
                  <a:srgbClr val="0070C0"/>
                </a:solidFill>
              </a:rPr>
              <a:t>).  Since you want the upward component in units of micro-Tesla (</a:t>
            </a:r>
            <a:r>
              <a:rPr lang="en-US" dirty="0" err="1">
                <a:solidFill>
                  <a:srgbClr val="0070C0"/>
                </a:solidFill>
                <a:latin typeface="Symbol" panose="05050102010706020507" pitchFamily="18" charset="2"/>
              </a:rPr>
              <a:t>m</a:t>
            </a:r>
            <a:r>
              <a:rPr lang="en-US" dirty="0" err="1">
                <a:solidFill>
                  <a:srgbClr val="0070C0"/>
                </a:solidFill>
              </a:rPr>
              <a:t>T</a:t>
            </a:r>
            <a:r>
              <a:rPr lang="en-US" dirty="0">
                <a:solidFill>
                  <a:srgbClr val="0070C0"/>
                </a:solidFill>
              </a:rPr>
              <a:t>), you need to divide by -1000 to get 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-25000" dirty="0" err="1">
                <a:solidFill>
                  <a:srgbClr val="FF0000"/>
                </a:solidFill>
              </a:rPr>
              <a:t>Ez</a:t>
            </a:r>
            <a:r>
              <a:rPr lang="en-US" dirty="0">
                <a:solidFill>
                  <a:srgbClr val="0070C0"/>
                </a:solidFill>
              </a:rPr>
              <a:t>.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In this example 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-25000" dirty="0" err="1">
                <a:solidFill>
                  <a:srgbClr val="FF0000"/>
                </a:solidFill>
              </a:rPr>
              <a:t>Ez</a:t>
            </a:r>
            <a:r>
              <a:rPr lang="en-US" dirty="0">
                <a:solidFill>
                  <a:srgbClr val="FF0000"/>
                </a:solidFill>
              </a:rPr>
              <a:t> = 48553.8/(-1000) = -48.55 </a:t>
            </a:r>
            <a:r>
              <a:rPr lang="en-US" dirty="0" err="1">
                <a:solidFill>
                  <a:srgbClr val="FF0000"/>
                </a:solidFill>
                <a:latin typeface="Symbol" panose="05050102010706020507" pitchFamily="18" charset="2"/>
              </a:rPr>
              <a:t>m</a:t>
            </a:r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 err="1">
                <a:solidFill>
                  <a:srgbClr val="0070C0"/>
                </a:solidFill>
              </a:rPr>
              <a:t>.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Your 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-25000" dirty="0" err="1">
                <a:solidFill>
                  <a:srgbClr val="FF0000"/>
                </a:solidFill>
              </a:rPr>
              <a:t>Ez</a:t>
            </a:r>
            <a:r>
              <a:rPr lang="en-US" dirty="0">
                <a:solidFill>
                  <a:srgbClr val="0070C0"/>
                </a:solidFill>
              </a:rPr>
              <a:t> value will probably be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>
                <a:solidFill>
                  <a:srgbClr val="0070C0"/>
                </a:solidFill>
              </a:rPr>
              <a:t> if you are in the northern hemisphere, and it will probably have a magnitude similar to the number shown. If you get something ten times bigger or smaller then you should make sure you didn’t make a mistake.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0A2D7A-A113-4CDD-823C-F8ABEC6CF5AC}"/>
              </a:ext>
            </a:extLst>
          </p:cNvPr>
          <p:cNvCxnSpPr>
            <a:cxnSpLocks/>
          </p:cNvCxnSpPr>
          <p:nvPr/>
        </p:nvCxnSpPr>
        <p:spPr>
          <a:xfrm flipV="1">
            <a:off x="7851916" y="2620314"/>
            <a:ext cx="417443" cy="90425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809672F-E8FA-4BCD-9846-11EA5C9B4AB6}"/>
              </a:ext>
            </a:extLst>
          </p:cNvPr>
          <p:cNvSpPr/>
          <p:nvPr/>
        </p:nvSpPr>
        <p:spPr>
          <a:xfrm>
            <a:off x="8269359" y="2401447"/>
            <a:ext cx="775252" cy="2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5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E1712B-5EB7-43A8-9892-A60DB7710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00165"/>
            <a:ext cx="9982200" cy="2371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DB44FB-366C-4606-A373-0D448754F205}"/>
              </a:ext>
            </a:extLst>
          </p:cNvPr>
          <p:cNvSpPr txBox="1"/>
          <p:nvPr/>
        </p:nvSpPr>
        <p:spPr>
          <a:xfrm>
            <a:off x="1168741" y="3422142"/>
            <a:ext cx="720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6</a:t>
            </a:r>
            <a:r>
              <a:rPr lang="en-US" dirty="0">
                <a:solidFill>
                  <a:srgbClr val="0070C0"/>
                </a:solidFill>
              </a:rPr>
              <a:t>: Put the </a:t>
            </a:r>
            <a:r>
              <a:rPr lang="en-US" dirty="0" err="1">
                <a:solidFill>
                  <a:srgbClr val="C00000"/>
                </a:solidFill>
              </a:rPr>
              <a:t>B</a:t>
            </a:r>
            <a:r>
              <a:rPr lang="en-US" baseline="-25000" dirty="0" err="1">
                <a:solidFill>
                  <a:srgbClr val="C00000"/>
                </a:solidFill>
              </a:rPr>
              <a:t>Ez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value that you found as described on the previous few pages into the Local </a:t>
            </a:r>
            <a:r>
              <a:rPr lang="en-US" dirty="0" err="1">
                <a:solidFill>
                  <a:srgbClr val="0070C0"/>
                </a:solidFill>
              </a:rPr>
              <a:t>Bz</a:t>
            </a:r>
            <a:r>
              <a:rPr lang="en-US" dirty="0">
                <a:solidFill>
                  <a:srgbClr val="0070C0"/>
                </a:solidFill>
              </a:rPr>
              <a:t> box on the Options and Preference panel.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9672F-E8FA-4BCD-9846-11EA5C9B4AB6}"/>
              </a:ext>
            </a:extLst>
          </p:cNvPr>
          <p:cNvSpPr/>
          <p:nvPr/>
        </p:nvSpPr>
        <p:spPr>
          <a:xfrm>
            <a:off x="2089787" y="1748281"/>
            <a:ext cx="2001568" cy="228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3E43F8-5387-417A-8D4B-A5182D0DFC52}"/>
              </a:ext>
            </a:extLst>
          </p:cNvPr>
          <p:cNvSpPr txBox="1"/>
          <p:nvPr/>
        </p:nvSpPr>
        <p:spPr>
          <a:xfrm>
            <a:off x="1168741" y="4452112"/>
            <a:ext cx="693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7</a:t>
            </a:r>
            <a:r>
              <a:rPr lang="en-US" dirty="0">
                <a:solidFill>
                  <a:srgbClr val="0070C0"/>
                </a:solidFill>
              </a:rPr>
              <a:t>: Restart your IOLab application and calibrate the magnetometer. Your new value of </a:t>
            </a:r>
            <a:r>
              <a:rPr lang="en-US" dirty="0" err="1">
                <a:solidFill>
                  <a:srgbClr val="C00000"/>
                </a:solidFill>
              </a:rPr>
              <a:t>B</a:t>
            </a:r>
            <a:r>
              <a:rPr lang="en-US" baseline="-25000" dirty="0" err="1">
                <a:solidFill>
                  <a:srgbClr val="C00000"/>
                </a:solidFill>
              </a:rPr>
              <a:t>Ez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will be used in the calibration.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B751EC-B616-4874-8AF9-4CF42D5B94B3}"/>
              </a:ext>
            </a:extLst>
          </p:cNvPr>
          <p:cNvSpPr/>
          <p:nvPr/>
        </p:nvSpPr>
        <p:spPr>
          <a:xfrm>
            <a:off x="1010952" y="2061660"/>
            <a:ext cx="6361043" cy="709938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0A2D7A-A113-4CDD-823C-F8ABEC6CF5AC}"/>
              </a:ext>
            </a:extLst>
          </p:cNvPr>
          <p:cNvCxnSpPr>
            <a:cxnSpLocks/>
          </p:cNvCxnSpPr>
          <p:nvPr/>
        </p:nvCxnSpPr>
        <p:spPr>
          <a:xfrm flipV="1">
            <a:off x="2402430" y="2021903"/>
            <a:ext cx="397565" cy="131504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8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10340</TotalTime>
  <Words>225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Selen, Mats A</dc:creator>
  <cp:lastModifiedBy>Mats Selen</cp:lastModifiedBy>
  <cp:revision>330</cp:revision>
  <cp:lastPrinted>2020-05-16T13:35:01Z</cp:lastPrinted>
  <dcterms:created xsi:type="dcterms:W3CDTF">2020-02-06T19:22:08Z</dcterms:created>
  <dcterms:modified xsi:type="dcterms:W3CDTF">2021-05-07T21:48:55Z</dcterms:modified>
</cp:coreProperties>
</file>