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7" r:id="rId4"/>
    <p:sldId id="264" r:id="rId5"/>
    <p:sldId id="265" r:id="rId6"/>
    <p:sldId id="259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162"/>
    <a:srgbClr val="F9BE32"/>
    <a:srgbClr val="EE462F"/>
    <a:srgbClr val="4A7EFC"/>
    <a:srgbClr val="008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67"/>
  </p:normalViewPr>
  <p:slideViewPr>
    <p:cSldViewPr snapToGrid="0" snapToObjects="1">
      <p:cViewPr varScale="1">
        <p:scale>
          <a:sx n="101" d="100"/>
          <a:sy n="101" d="100"/>
        </p:scale>
        <p:origin x="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A74D8-294A-3049-A7E7-0080F0E7ED34}" type="doc">
      <dgm:prSet loTypeId="urn:microsoft.com/office/officeart/2005/8/layout/venn1" loCatId="" qsTypeId="urn:microsoft.com/office/officeart/2005/8/quickstyle/simple4" qsCatId="simple" csTypeId="urn:microsoft.com/office/officeart/2005/8/colors/accent1_2" csCatId="accent1" phldr="1"/>
      <dgm:spPr/>
    </dgm:pt>
    <dgm:pt modelId="{EF517905-3DB3-1C4F-B6FA-7B8C83C4F21F}">
      <dgm:prSet phldrT="[Text]"/>
      <dgm:spPr/>
      <dgm:t>
        <a:bodyPr/>
        <a:lstStyle/>
        <a:p>
          <a:r>
            <a:rPr lang="en-US" dirty="0" smtClean="0"/>
            <a:t>Ads Provider</a:t>
          </a:r>
          <a:endParaRPr lang="en-US" dirty="0"/>
        </a:p>
      </dgm:t>
    </dgm:pt>
    <dgm:pt modelId="{A83FD3FE-A5B7-FF49-81F9-E882141A9F4A}" type="parTrans" cxnId="{20427EAF-F860-B64D-9FBC-296E83104A52}">
      <dgm:prSet/>
      <dgm:spPr/>
      <dgm:t>
        <a:bodyPr/>
        <a:lstStyle/>
        <a:p>
          <a:endParaRPr lang="en-US"/>
        </a:p>
      </dgm:t>
    </dgm:pt>
    <dgm:pt modelId="{616768A2-6CC1-7343-88C3-25C471EB7894}" type="sibTrans" cxnId="{20427EAF-F860-B64D-9FBC-296E83104A52}">
      <dgm:prSet/>
      <dgm:spPr/>
      <dgm:t>
        <a:bodyPr/>
        <a:lstStyle/>
        <a:p>
          <a:endParaRPr lang="en-US"/>
        </a:p>
      </dgm:t>
    </dgm:pt>
    <dgm:pt modelId="{F74BC3B0-B326-884E-91FB-323F2DDBA146}">
      <dgm:prSet phldrT="[Text]"/>
      <dgm:spPr/>
      <dgm:t>
        <a:bodyPr/>
        <a:lstStyle/>
        <a:p>
          <a:r>
            <a:rPr lang="en-US" dirty="0" smtClean="0"/>
            <a:t>Information Provider</a:t>
          </a:r>
          <a:endParaRPr lang="en-US" dirty="0"/>
        </a:p>
      </dgm:t>
    </dgm:pt>
    <dgm:pt modelId="{B600FAAC-364B-5D43-AAD4-C30A7104B548}" type="parTrans" cxnId="{D26FDF17-9BFF-C347-ACFF-F6E306614659}">
      <dgm:prSet/>
      <dgm:spPr/>
      <dgm:t>
        <a:bodyPr/>
        <a:lstStyle/>
        <a:p>
          <a:endParaRPr lang="en-US"/>
        </a:p>
      </dgm:t>
    </dgm:pt>
    <dgm:pt modelId="{15D13E84-EC5E-774B-AE1D-093DB43D2D90}" type="sibTrans" cxnId="{D26FDF17-9BFF-C347-ACFF-F6E306614659}">
      <dgm:prSet/>
      <dgm:spPr/>
      <dgm:t>
        <a:bodyPr/>
        <a:lstStyle/>
        <a:p>
          <a:endParaRPr lang="en-US"/>
        </a:p>
      </dgm:t>
    </dgm:pt>
    <dgm:pt modelId="{02127240-EAE7-0449-B7DF-E8639707D19F}">
      <dgm:prSet phldrT="[Text]"/>
      <dgm:spPr/>
      <dgm:t>
        <a:bodyPr/>
        <a:lstStyle/>
        <a:p>
          <a:r>
            <a:rPr lang="en-US" dirty="0" smtClean="0"/>
            <a:t>Reader/ Information consumer</a:t>
          </a:r>
          <a:endParaRPr lang="en-US" dirty="0"/>
        </a:p>
      </dgm:t>
    </dgm:pt>
    <dgm:pt modelId="{1FEBADB4-1768-2E49-A646-3800DBB40888}" type="parTrans" cxnId="{9E8231C5-196C-374F-9974-3620010EF87D}">
      <dgm:prSet/>
      <dgm:spPr/>
      <dgm:t>
        <a:bodyPr/>
        <a:lstStyle/>
        <a:p>
          <a:endParaRPr lang="en-US"/>
        </a:p>
      </dgm:t>
    </dgm:pt>
    <dgm:pt modelId="{79091085-4667-144E-A719-45E279B12D8C}" type="sibTrans" cxnId="{9E8231C5-196C-374F-9974-3620010EF87D}">
      <dgm:prSet/>
      <dgm:spPr/>
      <dgm:t>
        <a:bodyPr/>
        <a:lstStyle/>
        <a:p>
          <a:endParaRPr lang="en-US"/>
        </a:p>
      </dgm:t>
    </dgm:pt>
    <dgm:pt modelId="{A3B2ACD8-094D-9A48-95DB-5B4A2AEE923C}" type="pres">
      <dgm:prSet presAssocID="{E30A74D8-294A-3049-A7E7-0080F0E7ED34}" presName="compositeShape" presStyleCnt="0">
        <dgm:presLayoutVars>
          <dgm:chMax val="7"/>
          <dgm:dir/>
          <dgm:resizeHandles val="exact"/>
        </dgm:presLayoutVars>
      </dgm:prSet>
      <dgm:spPr/>
    </dgm:pt>
    <dgm:pt modelId="{265E0774-789F-8D45-AB7C-923037A54FAD}" type="pres">
      <dgm:prSet presAssocID="{EF517905-3DB3-1C4F-B6FA-7B8C83C4F21F}" presName="circ1" presStyleLbl="vennNode1" presStyleIdx="0" presStyleCnt="3" custLinFactNeighborX="0" custLinFactNeighborY="-1250"/>
      <dgm:spPr/>
      <dgm:t>
        <a:bodyPr/>
        <a:lstStyle/>
        <a:p>
          <a:endParaRPr lang="en-US"/>
        </a:p>
      </dgm:t>
    </dgm:pt>
    <dgm:pt modelId="{2121C758-ABDD-9A48-BDCB-082DAD067A70}" type="pres">
      <dgm:prSet presAssocID="{EF517905-3DB3-1C4F-B6FA-7B8C83C4F21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ABA82-0904-5947-94F0-BE18B09B26B6}" type="pres">
      <dgm:prSet presAssocID="{F74BC3B0-B326-884E-91FB-323F2DDBA146}" presName="circ2" presStyleLbl="vennNode1" presStyleIdx="1" presStyleCnt="3"/>
      <dgm:spPr/>
      <dgm:t>
        <a:bodyPr/>
        <a:lstStyle/>
        <a:p>
          <a:endParaRPr lang="en-US"/>
        </a:p>
      </dgm:t>
    </dgm:pt>
    <dgm:pt modelId="{DC15A1BE-BE89-3B48-BA40-6D2DE967A329}" type="pres">
      <dgm:prSet presAssocID="{F74BC3B0-B326-884E-91FB-323F2DDBA14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5F490D-1511-D54C-AC1D-F1BD491CA8E5}" type="pres">
      <dgm:prSet presAssocID="{02127240-EAE7-0449-B7DF-E8639707D19F}" presName="circ3" presStyleLbl="vennNode1" presStyleIdx="2" presStyleCnt="3"/>
      <dgm:spPr/>
      <dgm:t>
        <a:bodyPr/>
        <a:lstStyle/>
        <a:p>
          <a:endParaRPr lang="en-US"/>
        </a:p>
      </dgm:t>
    </dgm:pt>
    <dgm:pt modelId="{27786843-FA25-6D43-9BE6-A8729F7A87A6}" type="pres">
      <dgm:prSet presAssocID="{02127240-EAE7-0449-B7DF-E8639707D19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112538-8F31-D643-9B07-ACCBD92AB200}" type="presOf" srcId="{E30A74D8-294A-3049-A7E7-0080F0E7ED34}" destId="{A3B2ACD8-094D-9A48-95DB-5B4A2AEE923C}" srcOrd="0" destOrd="0" presId="urn:microsoft.com/office/officeart/2005/8/layout/venn1"/>
    <dgm:cxn modelId="{F29E5CAC-9EA9-3140-8B7D-B0BDE0C7AEBC}" type="presOf" srcId="{EF517905-3DB3-1C4F-B6FA-7B8C83C4F21F}" destId="{2121C758-ABDD-9A48-BDCB-082DAD067A70}" srcOrd="1" destOrd="0" presId="urn:microsoft.com/office/officeart/2005/8/layout/venn1"/>
    <dgm:cxn modelId="{B37C1687-6E55-9C47-AF41-C693EACCF427}" type="presOf" srcId="{F74BC3B0-B326-884E-91FB-323F2DDBA146}" destId="{DC15A1BE-BE89-3B48-BA40-6D2DE967A329}" srcOrd="1" destOrd="0" presId="urn:microsoft.com/office/officeart/2005/8/layout/venn1"/>
    <dgm:cxn modelId="{20427EAF-F860-B64D-9FBC-296E83104A52}" srcId="{E30A74D8-294A-3049-A7E7-0080F0E7ED34}" destId="{EF517905-3DB3-1C4F-B6FA-7B8C83C4F21F}" srcOrd="0" destOrd="0" parTransId="{A83FD3FE-A5B7-FF49-81F9-E882141A9F4A}" sibTransId="{616768A2-6CC1-7343-88C3-25C471EB7894}"/>
    <dgm:cxn modelId="{15B2208E-E823-2A4F-A102-E7D7B79CC39F}" type="presOf" srcId="{02127240-EAE7-0449-B7DF-E8639707D19F}" destId="{27786843-FA25-6D43-9BE6-A8729F7A87A6}" srcOrd="1" destOrd="0" presId="urn:microsoft.com/office/officeart/2005/8/layout/venn1"/>
    <dgm:cxn modelId="{BB7D5C65-F0BE-124F-A554-DA47E28A0D74}" type="presOf" srcId="{F74BC3B0-B326-884E-91FB-323F2DDBA146}" destId="{546ABA82-0904-5947-94F0-BE18B09B26B6}" srcOrd="0" destOrd="0" presId="urn:microsoft.com/office/officeart/2005/8/layout/venn1"/>
    <dgm:cxn modelId="{9E8231C5-196C-374F-9974-3620010EF87D}" srcId="{E30A74D8-294A-3049-A7E7-0080F0E7ED34}" destId="{02127240-EAE7-0449-B7DF-E8639707D19F}" srcOrd="2" destOrd="0" parTransId="{1FEBADB4-1768-2E49-A646-3800DBB40888}" sibTransId="{79091085-4667-144E-A719-45E279B12D8C}"/>
    <dgm:cxn modelId="{521B7E7E-E474-CF44-82AC-462157F87842}" type="presOf" srcId="{EF517905-3DB3-1C4F-B6FA-7B8C83C4F21F}" destId="{265E0774-789F-8D45-AB7C-923037A54FAD}" srcOrd="0" destOrd="0" presId="urn:microsoft.com/office/officeart/2005/8/layout/venn1"/>
    <dgm:cxn modelId="{D26FDF17-9BFF-C347-ACFF-F6E306614659}" srcId="{E30A74D8-294A-3049-A7E7-0080F0E7ED34}" destId="{F74BC3B0-B326-884E-91FB-323F2DDBA146}" srcOrd="1" destOrd="0" parTransId="{B600FAAC-364B-5D43-AAD4-C30A7104B548}" sibTransId="{15D13E84-EC5E-774B-AE1D-093DB43D2D90}"/>
    <dgm:cxn modelId="{4D5B8082-9E35-A146-A58C-8CA089BC70E6}" type="presOf" srcId="{02127240-EAE7-0449-B7DF-E8639707D19F}" destId="{0C5F490D-1511-D54C-AC1D-F1BD491CA8E5}" srcOrd="0" destOrd="0" presId="urn:microsoft.com/office/officeart/2005/8/layout/venn1"/>
    <dgm:cxn modelId="{0F98F9C2-C2DB-CC49-B8F7-B06C2844386E}" type="presParOf" srcId="{A3B2ACD8-094D-9A48-95DB-5B4A2AEE923C}" destId="{265E0774-789F-8D45-AB7C-923037A54FAD}" srcOrd="0" destOrd="0" presId="urn:microsoft.com/office/officeart/2005/8/layout/venn1"/>
    <dgm:cxn modelId="{DE7A85C4-B470-0243-BA17-8980FA0E21FB}" type="presParOf" srcId="{A3B2ACD8-094D-9A48-95DB-5B4A2AEE923C}" destId="{2121C758-ABDD-9A48-BDCB-082DAD067A70}" srcOrd="1" destOrd="0" presId="urn:microsoft.com/office/officeart/2005/8/layout/venn1"/>
    <dgm:cxn modelId="{9F841286-373F-7C4B-9D32-94F16C029463}" type="presParOf" srcId="{A3B2ACD8-094D-9A48-95DB-5B4A2AEE923C}" destId="{546ABA82-0904-5947-94F0-BE18B09B26B6}" srcOrd="2" destOrd="0" presId="urn:microsoft.com/office/officeart/2005/8/layout/venn1"/>
    <dgm:cxn modelId="{3CF3AB6C-843F-A243-949C-62F9B14D51E4}" type="presParOf" srcId="{A3B2ACD8-094D-9A48-95DB-5B4A2AEE923C}" destId="{DC15A1BE-BE89-3B48-BA40-6D2DE967A329}" srcOrd="3" destOrd="0" presId="urn:microsoft.com/office/officeart/2005/8/layout/venn1"/>
    <dgm:cxn modelId="{2BC848B8-B8BF-C04E-8FE7-4D6DF875E562}" type="presParOf" srcId="{A3B2ACD8-094D-9A48-95DB-5B4A2AEE923C}" destId="{0C5F490D-1511-D54C-AC1D-F1BD491CA8E5}" srcOrd="4" destOrd="0" presId="urn:microsoft.com/office/officeart/2005/8/layout/venn1"/>
    <dgm:cxn modelId="{FD06D7BA-9B7F-0B47-9DB4-9BA31207173D}" type="presParOf" srcId="{A3B2ACD8-094D-9A48-95DB-5B4A2AEE923C}" destId="{27786843-FA25-6D43-9BE6-A8729F7A87A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D8961E-CA1D-E543-B10B-D18DB4B48093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CB8803-F156-EF4F-924A-229CE7C47493}">
      <dgm:prSet phldrT="[Text]"/>
      <dgm:spPr/>
      <dgm:t>
        <a:bodyPr/>
        <a:lstStyle/>
        <a:p>
          <a:r>
            <a:rPr lang="en-US" dirty="0" smtClean="0"/>
            <a:t>Data cleaning</a:t>
          </a:r>
          <a:endParaRPr lang="en-US" dirty="0"/>
        </a:p>
      </dgm:t>
    </dgm:pt>
    <dgm:pt modelId="{874B0C34-2F49-F046-BA18-086EC035E423}" type="parTrans" cxnId="{6804C5DD-662C-2A48-9E9D-629BFA2BBB82}">
      <dgm:prSet/>
      <dgm:spPr/>
      <dgm:t>
        <a:bodyPr/>
        <a:lstStyle/>
        <a:p>
          <a:endParaRPr lang="en-US"/>
        </a:p>
      </dgm:t>
    </dgm:pt>
    <dgm:pt modelId="{D2B6D22C-2B3E-AE45-B0D3-89DE0B96BB85}" type="sibTrans" cxnId="{6804C5DD-662C-2A48-9E9D-629BFA2BBB82}">
      <dgm:prSet/>
      <dgm:spPr/>
      <dgm:t>
        <a:bodyPr/>
        <a:lstStyle/>
        <a:p>
          <a:endParaRPr lang="en-US"/>
        </a:p>
      </dgm:t>
    </dgm:pt>
    <dgm:pt modelId="{ECE838AC-47DE-C64C-809C-2DA703D2FB26}">
      <dgm:prSet phldrT="[Text]"/>
      <dgm:spPr/>
      <dgm:t>
        <a:bodyPr/>
        <a:lstStyle/>
        <a:p>
          <a:r>
            <a:rPr lang="en-US" dirty="0" smtClean="0"/>
            <a:t>Identify the data required, remove unnecessary data and transform into useful format</a:t>
          </a:r>
          <a:endParaRPr lang="en-US" dirty="0"/>
        </a:p>
      </dgm:t>
    </dgm:pt>
    <dgm:pt modelId="{49D7EF98-BE86-7249-BD1E-105940B5A4A8}" type="parTrans" cxnId="{ED46CB11-8449-114E-B240-4CBDDEB707E4}">
      <dgm:prSet/>
      <dgm:spPr/>
      <dgm:t>
        <a:bodyPr/>
        <a:lstStyle/>
        <a:p>
          <a:endParaRPr lang="en-US"/>
        </a:p>
      </dgm:t>
    </dgm:pt>
    <dgm:pt modelId="{3CDA2525-211F-5C41-869D-823800C64803}" type="sibTrans" cxnId="{ED46CB11-8449-114E-B240-4CBDDEB707E4}">
      <dgm:prSet/>
      <dgm:spPr/>
      <dgm:t>
        <a:bodyPr/>
        <a:lstStyle/>
        <a:p>
          <a:endParaRPr lang="en-US"/>
        </a:p>
      </dgm:t>
    </dgm:pt>
    <dgm:pt modelId="{C4EC0A9A-0236-A74C-BF33-0BB2AAEC1C6F}">
      <dgm:prSet phldrT="[Text]"/>
      <dgm:spPr/>
      <dgm:t>
        <a:bodyPr/>
        <a:lstStyle/>
        <a:p>
          <a:r>
            <a:rPr lang="en-US" dirty="0" smtClean="0"/>
            <a:t>Classifying data</a:t>
          </a:r>
          <a:endParaRPr lang="en-US" dirty="0"/>
        </a:p>
      </dgm:t>
    </dgm:pt>
    <dgm:pt modelId="{DAFF2714-5D4D-CC4B-8456-69F67322A4DA}" type="parTrans" cxnId="{CCD7F2C9-667D-8F4E-A620-5C5BE260BEAB}">
      <dgm:prSet/>
      <dgm:spPr/>
      <dgm:t>
        <a:bodyPr/>
        <a:lstStyle/>
        <a:p>
          <a:endParaRPr lang="en-US"/>
        </a:p>
      </dgm:t>
    </dgm:pt>
    <dgm:pt modelId="{7F991401-E33A-C34B-97CA-A2D5BAB86BBF}" type="sibTrans" cxnId="{CCD7F2C9-667D-8F4E-A620-5C5BE260BEAB}">
      <dgm:prSet/>
      <dgm:spPr/>
      <dgm:t>
        <a:bodyPr/>
        <a:lstStyle/>
        <a:p>
          <a:endParaRPr lang="en-US"/>
        </a:p>
      </dgm:t>
    </dgm:pt>
    <dgm:pt modelId="{AE8222A3-5CF7-4845-ADDE-335D0A0D23AE}">
      <dgm:prSet phldrT="[Text]"/>
      <dgm:spPr/>
      <dgm:t>
        <a:bodyPr/>
        <a:lstStyle/>
        <a:p>
          <a:r>
            <a:rPr lang="en-US" dirty="0" smtClean="0"/>
            <a:t>Parse texts and classify them using LDA, an unsupervised learning algorithm</a:t>
          </a:r>
          <a:endParaRPr lang="en-US" dirty="0"/>
        </a:p>
      </dgm:t>
    </dgm:pt>
    <dgm:pt modelId="{C6ADEFE4-CCC0-DF4E-A3E5-BE45A2AD6680}" type="parTrans" cxnId="{5D8AAE77-67AB-624D-A8CF-15BE8A1B1CB6}">
      <dgm:prSet/>
      <dgm:spPr/>
      <dgm:t>
        <a:bodyPr/>
        <a:lstStyle/>
        <a:p>
          <a:endParaRPr lang="en-US"/>
        </a:p>
      </dgm:t>
    </dgm:pt>
    <dgm:pt modelId="{F6DFBD75-92A2-DB42-B868-78A35290D8E2}" type="sibTrans" cxnId="{5D8AAE77-67AB-624D-A8CF-15BE8A1B1CB6}">
      <dgm:prSet/>
      <dgm:spPr/>
      <dgm:t>
        <a:bodyPr/>
        <a:lstStyle/>
        <a:p>
          <a:endParaRPr lang="en-US"/>
        </a:p>
      </dgm:t>
    </dgm:pt>
    <dgm:pt modelId="{7469054D-B848-F34B-8579-ED7DB2B41673}">
      <dgm:prSet phldrT="[Text]"/>
      <dgm:spPr/>
      <dgm:t>
        <a:bodyPr/>
        <a:lstStyle/>
        <a:p>
          <a:r>
            <a:rPr lang="en-US" dirty="0" smtClean="0"/>
            <a:t>Regression</a:t>
          </a:r>
          <a:endParaRPr lang="en-US" dirty="0"/>
        </a:p>
      </dgm:t>
    </dgm:pt>
    <dgm:pt modelId="{652148E7-B693-7847-86F0-472B1E1B5272}" type="parTrans" cxnId="{18BAD308-192A-7C4A-996E-7045A6AF98CC}">
      <dgm:prSet/>
      <dgm:spPr/>
      <dgm:t>
        <a:bodyPr/>
        <a:lstStyle/>
        <a:p>
          <a:endParaRPr lang="en-US"/>
        </a:p>
      </dgm:t>
    </dgm:pt>
    <dgm:pt modelId="{66352B4B-0E3C-9846-8C36-F8D4231A541E}" type="sibTrans" cxnId="{18BAD308-192A-7C4A-996E-7045A6AF98CC}">
      <dgm:prSet/>
      <dgm:spPr/>
      <dgm:t>
        <a:bodyPr/>
        <a:lstStyle/>
        <a:p>
          <a:endParaRPr lang="en-US"/>
        </a:p>
      </dgm:t>
    </dgm:pt>
    <dgm:pt modelId="{D6041A54-B850-E14E-A3AF-92F8D7089DA8}">
      <dgm:prSet phldrT="[Text]"/>
      <dgm:spPr/>
      <dgm:t>
        <a:bodyPr/>
        <a:lstStyle/>
        <a:p>
          <a:r>
            <a:rPr lang="en-US" dirty="0" smtClean="0"/>
            <a:t>Run regression on number of stories, comments and score to produce a Ranking</a:t>
          </a:r>
          <a:endParaRPr lang="en-US" dirty="0"/>
        </a:p>
      </dgm:t>
    </dgm:pt>
    <dgm:pt modelId="{F5222F9F-69B3-374D-BB80-FADD3355D0EC}" type="parTrans" cxnId="{18E8E1C5-3818-4E40-973D-E607FE27BC61}">
      <dgm:prSet/>
      <dgm:spPr/>
      <dgm:t>
        <a:bodyPr/>
        <a:lstStyle/>
        <a:p>
          <a:endParaRPr lang="en-US"/>
        </a:p>
      </dgm:t>
    </dgm:pt>
    <dgm:pt modelId="{16050B1B-BECF-E441-8883-28CACCD5DFAF}" type="sibTrans" cxnId="{18E8E1C5-3818-4E40-973D-E607FE27BC61}">
      <dgm:prSet/>
      <dgm:spPr/>
      <dgm:t>
        <a:bodyPr/>
        <a:lstStyle/>
        <a:p>
          <a:endParaRPr lang="en-US"/>
        </a:p>
      </dgm:t>
    </dgm:pt>
    <dgm:pt modelId="{00BA3FE6-B8FE-E24B-8595-ADA08AB06DCA}" type="pres">
      <dgm:prSet presAssocID="{91D8961E-CA1D-E543-B10B-D18DB4B48093}" presName="linearFlow" presStyleCnt="0">
        <dgm:presLayoutVars>
          <dgm:dir/>
          <dgm:animLvl val="lvl"/>
          <dgm:resizeHandles val="exact"/>
        </dgm:presLayoutVars>
      </dgm:prSet>
      <dgm:spPr/>
    </dgm:pt>
    <dgm:pt modelId="{59F3D14B-1820-E945-AAAA-EEA8B7A56089}" type="pres">
      <dgm:prSet presAssocID="{D1CB8803-F156-EF4F-924A-229CE7C47493}" presName="composite" presStyleCnt="0"/>
      <dgm:spPr/>
    </dgm:pt>
    <dgm:pt modelId="{A09DB357-18A6-EA4E-BC38-A5E044D6F8B4}" type="pres">
      <dgm:prSet presAssocID="{D1CB8803-F156-EF4F-924A-229CE7C47493}" presName="parentText" presStyleLbl="alignNode1" presStyleIdx="0" presStyleCnt="3" custScaleX="97047">
        <dgm:presLayoutVars>
          <dgm:chMax val="1"/>
          <dgm:bulletEnabled val="1"/>
        </dgm:presLayoutVars>
      </dgm:prSet>
      <dgm:spPr/>
    </dgm:pt>
    <dgm:pt modelId="{F24AE6F8-4369-7F48-AD7A-6CDAB1B53323}" type="pres">
      <dgm:prSet presAssocID="{D1CB8803-F156-EF4F-924A-229CE7C47493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B72976-2D77-4348-9CA2-C29F9D08D27B}" type="pres">
      <dgm:prSet presAssocID="{D2B6D22C-2B3E-AE45-B0D3-89DE0B96BB85}" presName="sp" presStyleCnt="0"/>
      <dgm:spPr/>
    </dgm:pt>
    <dgm:pt modelId="{7682BED1-6FF4-CB44-AAEF-7D84100EB4D3}" type="pres">
      <dgm:prSet presAssocID="{C4EC0A9A-0236-A74C-BF33-0BB2AAEC1C6F}" presName="composite" presStyleCnt="0"/>
      <dgm:spPr/>
    </dgm:pt>
    <dgm:pt modelId="{40B76085-72BD-C246-9FA4-9E2E250F1949}" type="pres">
      <dgm:prSet presAssocID="{C4EC0A9A-0236-A74C-BF33-0BB2AAEC1C6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6A230-C47B-9048-9546-8DC22B4AD943}" type="pres">
      <dgm:prSet presAssocID="{C4EC0A9A-0236-A74C-BF33-0BB2AAEC1C6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46B352-89D4-C345-82B2-B013935140BB}" type="pres">
      <dgm:prSet presAssocID="{7F991401-E33A-C34B-97CA-A2D5BAB86BBF}" presName="sp" presStyleCnt="0"/>
      <dgm:spPr/>
    </dgm:pt>
    <dgm:pt modelId="{AA64E9A7-A571-B74D-9245-C114079BCA55}" type="pres">
      <dgm:prSet presAssocID="{7469054D-B848-F34B-8579-ED7DB2B41673}" presName="composite" presStyleCnt="0"/>
      <dgm:spPr/>
    </dgm:pt>
    <dgm:pt modelId="{0A409892-5707-9741-BF7E-10C1217AFF34}" type="pres">
      <dgm:prSet presAssocID="{7469054D-B848-F34B-8579-ED7DB2B4167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ADF947D-0E0B-C346-A1C5-F9664FE79A3A}" type="pres">
      <dgm:prSet presAssocID="{7469054D-B848-F34B-8579-ED7DB2B4167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04C5DD-662C-2A48-9E9D-629BFA2BBB82}" srcId="{91D8961E-CA1D-E543-B10B-D18DB4B48093}" destId="{D1CB8803-F156-EF4F-924A-229CE7C47493}" srcOrd="0" destOrd="0" parTransId="{874B0C34-2F49-F046-BA18-086EC035E423}" sibTransId="{D2B6D22C-2B3E-AE45-B0D3-89DE0B96BB85}"/>
    <dgm:cxn modelId="{557A47CF-CD85-464F-8ECA-B31CB35804B3}" type="presOf" srcId="{AE8222A3-5CF7-4845-ADDE-335D0A0D23AE}" destId="{F3A6A230-C47B-9048-9546-8DC22B4AD943}" srcOrd="0" destOrd="0" presId="urn:microsoft.com/office/officeart/2005/8/layout/chevron2"/>
    <dgm:cxn modelId="{5D8AAE77-67AB-624D-A8CF-15BE8A1B1CB6}" srcId="{C4EC0A9A-0236-A74C-BF33-0BB2AAEC1C6F}" destId="{AE8222A3-5CF7-4845-ADDE-335D0A0D23AE}" srcOrd="0" destOrd="0" parTransId="{C6ADEFE4-CCC0-DF4E-A3E5-BE45A2AD6680}" sibTransId="{F6DFBD75-92A2-DB42-B868-78A35290D8E2}"/>
    <dgm:cxn modelId="{18BAD308-192A-7C4A-996E-7045A6AF98CC}" srcId="{91D8961E-CA1D-E543-B10B-D18DB4B48093}" destId="{7469054D-B848-F34B-8579-ED7DB2B41673}" srcOrd="2" destOrd="0" parTransId="{652148E7-B693-7847-86F0-472B1E1B5272}" sibTransId="{66352B4B-0E3C-9846-8C36-F8D4231A541E}"/>
    <dgm:cxn modelId="{18E8E1C5-3818-4E40-973D-E607FE27BC61}" srcId="{7469054D-B848-F34B-8579-ED7DB2B41673}" destId="{D6041A54-B850-E14E-A3AF-92F8D7089DA8}" srcOrd="0" destOrd="0" parTransId="{F5222F9F-69B3-374D-BB80-FADD3355D0EC}" sibTransId="{16050B1B-BECF-E441-8883-28CACCD5DFAF}"/>
    <dgm:cxn modelId="{F3B3CF97-21AB-2A4D-A1A2-FBBA96FF4529}" type="presOf" srcId="{91D8961E-CA1D-E543-B10B-D18DB4B48093}" destId="{00BA3FE6-B8FE-E24B-8595-ADA08AB06DCA}" srcOrd="0" destOrd="0" presId="urn:microsoft.com/office/officeart/2005/8/layout/chevron2"/>
    <dgm:cxn modelId="{BB891FFA-37B3-1C4A-9D0D-3879BFEBCEB2}" type="presOf" srcId="{ECE838AC-47DE-C64C-809C-2DA703D2FB26}" destId="{F24AE6F8-4369-7F48-AD7A-6CDAB1B53323}" srcOrd="0" destOrd="0" presId="urn:microsoft.com/office/officeart/2005/8/layout/chevron2"/>
    <dgm:cxn modelId="{ED46CB11-8449-114E-B240-4CBDDEB707E4}" srcId="{D1CB8803-F156-EF4F-924A-229CE7C47493}" destId="{ECE838AC-47DE-C64C-809C-2DA703D2FB26}" srcOrd="0" destOrd="0" parTransId="{49D7EF98-BE86-7249-BD1E-105940B5A4A8}" sibTransId="{3CDA2525-211F-5C41-869D-823800C64803}"/>
    <dgm:cxn modelId="{9FD6A779-DBAA-6342-8973-02880387805F}" type="presOf" srcId="{C4EC0A9A-0236-A74C-BF33-0BB2AAEC1C6F}" destId="{40B76085-72BD-C246-9FA4-9E2E250F1949}" srcOrd="0" destOrd="0" presId="urn:microsoft.com/office/officeart/2005/8/layout/chevron2"/>
    <dgm:cxn modelId="{1F766D60-2C7F-6A46-B095-6559A36B8BED}" type="presOf" srcId="{D1CB8803-F156-EF4F-924A-229CE7C47493}" destId="{A09DB357-18A6-EA4E-BC38-A5E044D6F8B4}" srcOrd="0" destOrd="0" presId="urn:microsoft.com/office/officeart/2005/8/layout/chevron2"/>
    <dgm:cxn modelId="{CCD7F2C9-667D-8F4E-A620-5C5BE260BEAB}" srcId="{91D8961E-CA1D-E543-B10B-D18DB4B48093}" destId="{C4EC0A9A-0236-A74C-BF33-0BB2AAEC1C6F}" srcOrd="1" destOrd="0" parTransId="{DAFF2714-5D4D-CC4B-8456-69F67322A4DA}" sibTransId="{7F991401-E33A-C34B-97CA-A2D5BAB86BBF}"/>
    <dgm:cxn modelId="{B9535026-3D6D-2B48-ADC1-7D747DC644EF}" type="presOf" srcId="{D6041A54-B850-E14E-A3AF-92F8D7089DA8}" destId="{8ADF947D-0E0B-C346-A1C5-F9664FE79A3A}" srcOrd="0" destOrd="0" presId="urn:microsoft.com/office/officeart/2005/8/layout/chevron2"/>
    <dgm:cxn modelId="{6625C91F-3C33-A441-A593-287E308150CF}" type="presOf" srcId="{7469054D-B848-F34B-8579-ED7DB2B41673}" destId="{0A409892-5707-9741-BF7E-10C1217AFF34}" srcOrd="0" destOrd="0" presId="urn:microsoft.com/office/officeart/2005/8/layout/chevron2"/>
    <dgm:cxn modelId="{E6931D63-E8F7-F743-8FC0-201E1208A180}" type="presParOf" srcId="{00BA3FE6-B8FE-E24B-8595-ADA08AB06DCA}" destId="{59F3D14B-1820-E945-AAAA-EEA8B7A56089}" srcOrd="0" destOrd="0" presId="urn:microsoft.com/office/officeart/2005/8/layout/chevron2"/>
    <dgm:cxn modelId="{8D7B23CC-39BE-8740-888B-10B1B96B5DDE}" type="presParOf" srcId="{59F3D14B-1820-E945-AAAA-EEA8B7A56089}" destId="{A09DB357-18A6-EA4E-BC38-A5E044D6F8B4}" srcOrd="0" destOrd="0" presId="urn:microsoft.com/office/officeart/2005/8/layout/chevron2"/>
    <dgm:cxn modelId="{A36FEDDD-349A-D647-9863-A130C4BD4B30}" type="presParOf" srcId="{59F3D14B-1820-E945-AAAA-EEA8B7A56089}" destId="{F24AE6F8-4369-7F48-AD7A-6CDAB1B53323}" srcOrd="1" destOrd="0" presId="urn:microsoft.com/office/officeart/2005/8/layout/chevron2"/>
    <dgm:cxn modelId="{149935B3-A43E-384A-8FF4-5438CD798648}" type="presParOf" srcId="{00BA3FE6-B8FE-E24B-8595-ADA08AB06DCA}" destId="{55B72976-2D77-4348-9CA2-C29F9D08D27B}" srcOrd="1" destOrd="0" presId="urn:microsoft.com/office/officeart/2005/8/layout/chevron2"/>
    <dgm:cxn modelId="{79488ED7-C42C-0D4B-95E9-A21AC34D4FAA}" type="presParOf" srcId="{00BA3FE6-B8FE-E24B-8595-ADA08AB06DCA}" destId="{7682BED1-6FF4-CB44-AAEF-7D84100EB4D3}" srcOrd="2" destOrd="0" presId="urn:microsoft.com/office/officeart/2005/8/layout/chevron2"/>
    <dgm:cxn modelId="{EA0AF5F5-7684-9D49-AA1C-E0DCC6350B35}" type="presParOf" srcId="{7682BED1-6FF4-CB44-AAEF-7D84100EB4D3}" destId="{40B76085-72BD-C246-9FA4-9E2E250F1949}" srcOrd="0" destOrd="0" presId="urn:microsoft.com/office/officeart/2005/8/layout/chevron2"/>
    <dgm:cxn modelId="{98C6E8C5-F192-6F46-B5F8-C35C633D0891}" type="presParOf" srcId="{7682BED1-6FF4-CB44-AAEF-7D84100EB4D3}" destId="{F3A6A230-C47B-9048-9546-8DC22B4AD943}" srcOrd="1" destOrd="0" presId="urn:microsoft.com/office/officeart/2005/8/layout/chevron2"/>
    <dgm:cxn modelId="{C2FF06C5-C785-5243-8FEA-96F7092B9BB2}" type="presParOf" srcId="{00BA3FE6-B8FE-E24B-8595-ADA08AB06DCA}" destId="{C646B352-89D4-C345-82B2-B013935140BB}" srcOrd="3" destOrd="0" presId="urn:microsoft.com/office/officeart/2005/8/layout/chevron2"/>
    <dgm:cxn modelId="{0209C44E-BE00-2041-B045-29353B414A83}" type="presParOf" srcId="{00BA3FE6-B8FE-E24B-8595-ADA08AB06DCA}" destId="{AA64E9A7-A571-B74D-9245-C114079BCA55}" srcOrd="4" destOrd="0" presId="urn:microsoft.com/office/officeart/2005/8/layout/chevron2"/>
    <dgm:cxn modelId="{B9B1D36E-BAB5-7447-8C8C-D6BF0044168A}" type="presParOf" srcId="{AA64E9A7-A571-B74D-9245-C114079BCA55}" destId="{0A409892-5707-9741-BF7E-10C1217AFF34}" srcOrd="0" destOrd="0" presId="urn:microsoft.com/office/officeart/2005/8/layout/chevron2"/>
    <dgm:cxn modelId="{7506BF0C-8A93-8C4D-9691-513155B0AD53}" type="presParOf" srcId="{AA64E9A7-A571-B74D-9245-C114079BCA55}" destId="{8ADF947D-0E0B-C346-A1C5-F9664FE79A3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E0774-789F-8D45-AB7C-923037A54FAD}">
      <dsp:nvSpPr>
        <dsp:cNvPr id="0" name=""/>
        <dsp:cNvSpPr/>
      </dsp:nvSpPr>
      <dsp:spPr>
        <a:xfrm>
          <a:off x="2172662" y="25701"/>
          <a:ext cx="3084174" cy="308417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Ads Provider</a:t>
          </a:r>
          <a:endParaRPr lang="en-US" sz="3000" kern="1200" dirty="0"/>
        </a:p>
      </dsp:txBody>
      <dsp:txXfrm>
        <a:off x="2583885" y="565432"/>
        <a:ext cx="2261728" cy="1387878"/>
      </dsp:txXfrm>
    </dsp:sp>
    <dsp:sp modelId="{546ABA82-0904-5947-94F0-BE18B09B26B6}">
      <dsp:nvSpPr>
        <dsp:cNvPr id="0" name=""/>
        <dsp:cNvSpPr/>
      </dsp:nvSpPr>
      <dsp:spPr>
        <a:xfrm>
          <a:off x="3285535" y="1991862"/>
          <a:ext cx="3084174" cy="308417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Information Provider</a:t>
          </a:r>
          <a:endParaRPr lang="en-US" sz="3000" kern="1200" dirty="0"/>
        </a:p>
      </dsp:txBody>
      <dsp:txXfrm>
        <a:off x="4228779" y="2788607"/>
        <a:ext cx="1850504" cy="1696296"/>
      </dsp:txXfrm>
    </dsp:sp>
    <dsp:sp modelId="{0C5F490D-1511-D54C-AC1D-F1BD491CA8E5}">
      <dsp:nvSpPr>
        <dsp:cNvPr id="0" name=""/>
        <dsp:cNvSpPr/>
      </dsp:nvSpPr>
      <dsp:spPr>
        <a:xfrm>
          <a:off x="1059789" y="1991862"/>
          <a:ext cx="3084174" cy="308417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Reader/ Information consumer</a:t>
          </a:r>
          <a:endParaRPr lang="en-US" sz="3000" kern="1200" dirty="0"/>
        </a:p>
      </dsp:txBody>
      <dsp:txXfrm>
        <a:off x="1350216" y="2788607"/>
        <a:ext cx="1850504" cy="1696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DB357-18A6-EA4E-BC38-A5E044D6F8B4}">
      <dsp:nvSpPr>
        <dsp:cNvPr id="0" name=""/>
        <dsp:cNvSpPr/>
      </dsp:nvSpPr>
      <dsp:spPr>
        <a:xfrm rot="5400000">
          <a:off x="-254116" y="256814"/>
          <a:ext cx="1491592" cy="98335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cleaning</a:t>
          </a:r>
          <a:endParaRPr lang="en-US" sz="1600" kern="1200" dirty="0"/>
        </a:p>
      </dsp:txBody>
      <dsp:txXfrm rot="-5400000">
        <a:off x="1" y="494378"/>
        <a:ext cx="983359" cy="508233"/>
      </dsp:txXfrm>
    </dsp:sp>
    <dsp:sp modelId="{F24AE6F8-4369-7F48-AD7A-6CDAB1B53323}">
      <dsp:nvSpPr>
        <dsp:cNvPr id="0" name=""/>
        <dsp:cNvSpPr/>
      </dsp:nvSpPr>
      <dsp:spPr>
        <a:xfrm rot="5400000">
          <a:off x="5773615" y="-4757634"/>
          <a:ext cx="984951" cy="105056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smtClean="0"/>
            <a:t>Identify the data required, remove unnecessary data and transform into useful format</a:t>
          </a:r>
          <a:endParaRPr lang="en-US" sz="3000" kern="1200" dirty="0"/>
        </a:p>
      </dsp:txBody>
      <dsp:txXfrm rot="-5400000">
        <a:off x="1013283" y="50779"/>
        <a:ext cx="10457536" cy="888789"/>
      </dsp:txXfrm>
    </dsp:sp>
    <dsp:sp modelId="{40B76085-72BD-C246-9FA4-9E2E250F1949}">
      <dsp:nvSpPr>
        <dsp:cNvPr id="0" name=""/>
        <dsp:cNvSpPr/>
      </dsp:nvSpPr>
      <dsp:spPr>
        <a:xfrm rot="5400000">
          <a:off x="-239155" y="1538058"/>
          <a:ext cx="1491592" cy="101328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Classifying data</a:t>
          </a:r>
          <a:endParaRPr lang="en-US" sz="1600" kern="1200" dirty="0"/>
        </a:p>
      </dsp:txBody>
      <dsp:txXfrm rot="-5400000">
        <a:off x="0" y="1805544"/>
        <a:ext cx="1013282" cy="478310"/>
      </dsp:txXfrm>
    </dsp:sp>
    <dsp:sp modelId="{F3A6A230-C47B-9048-9546-8DC22B4AD943}">
      <dsp:nvSpPr>
        <dsp:cNvPr id="0" name=""/>
        <dsp:cNvSpPr/>
      </dsp:nvSpPr>
      <dsp:spPr>
        <a:xfrm rot="5400000">
          <a:off x="5773615" y="-3461429"/>
          <a:ext cx="984951" cy="105056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smtClean="0"/>
            <a:t>Parse texts and classify them using LDA, an unsupervised learning algorithm</a:t>
          </a:r>
          <a:endParaRPr lang="en-US" sz="3000" kern="1200" dirty="0"/>
        </a:p>
      </dsp:txBody>
      <dsp:txXfrm rot="-5400000">
        <a:off x="1013283" y="1346984"/>
        <a:ext cx="10457536" cy="888789"/>
      </dsp:txXfrm>
    </dsp:sp>
    <dsp:sp modelId="{0A409892-5707-9741-BF7E-10C1217AFF34}">
      <dsp:nvSpPr>
        <dsp:cNvPr id="0" name=""/>
        <dsp:cNvSpPr/>
      </dsp:nvSpPr>
      <dsp:spPr>
        <a:xfrm rot="5400000">
          <a:off x="-239155" y="2834264"/>
          <a:ext cx="1491592" cy="101328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Regression</a:t>
          </a:r>
          <a:endParaRPr lang="en-US" sz="1600" kern="1200" dirty="0"/>
        </a:p>
      </dsp:txBody>
      <dsp:txXfrm rot="-5400000">
        <a:off x="0" y="3101750"/>
        <a:ext cx="1013282" cy="478310"/>
      </dsp:txXfrm>
    </dsp:sp>
    <dsp:sp modelId="{8ADF947D-0E0B-C346-A1C5-F9664FE79A3A}">
      <dsp:nvSpPr>
        <dsp:cNvPr id="0" name=""/>
        <dsp:cNvSpPr/>
      </dsp:nvSpPr>
      <dsp:spPr>
        <a:xfrm rot="5400000">
          <a:off x="5773615" y="-2165223"/>
          <a:ext cx="984951" cy="105056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smtClean="0"/>
            <a:t>Run regression on number of stories, comments and score to produce a Ranking</a:t>
          </a:r>
          <a:endParaRPr lang="en-US" sz="3000" kern="1200" dirty="0"/>
        </a:p>
      </dsp:txBody>
      <dsp:txXfrm rot="-5400000">
        <a:off x="1013283" y="2643190"/>
        <a:ext cx="10457536" cy="888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27270-53DD-494D-A859-05DBC8CBCECC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C46A9-0C01-FF47-8B5B-0787E6C0D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4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B8C8-996A-EA4C-9F4A-FB0E21147497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267C-B154-044F-A116-8E9EE748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6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B8C8-996A-EA4C-9F4A-FB0E21147497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267C-B154-044F-A116-8E9EE748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9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B8C8-996A-EA4C-9F4A-FB0E21147497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267C-B154-044F-A116-8E9EE748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7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B8C8-996A-EA4C-9F4A-FB0E21147497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267C-B154-044F-A116-8E9EE748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B8C8-996A-EA4C-9F4A-FB0E21147497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267C-B154-044F-A116-8E9EE748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5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B8C8-996A-EA4C-9F4A-FB0E21147497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267C-B154-044F-A116-8E9EE748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B8C8-996A-EA4C-9F4A-FB0E21147497}" type="datetimeFigureOut">
              <a:rPr lang="en-US" smtClean="0"/>
              <a:t>3/19/17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267C-B154-044F-A116-8E9EE748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B8C8-996A-EA4C-9F4A-FB0E21147497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267C-B154-044F-A116-8E9EE748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8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B8C8-996A-EA4C-9F4A-FB0E21147497}" type="datetimeFigureOut">
              <a:rPr lang="en-US" smtClean="0"/>
              <a:t>3/19/17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267C-B154-044F-A116-8E9EE748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6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B8C8-996A-EA4C-9F4A-FB0E21147497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267C-B154-044F-A116-8E9EE748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6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B8C8-996A-EA4C-9F4A-FB0E21147497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267C-B154-044F-A116-8E9EE748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BB8C8-996A-EA4C-9F4A-FB0E21147497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7267C-B154-044F-A116-8E9EE748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2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7200" y="1866900"/>
            <a:ext cx="84455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Calibri" charset="0"/>
                <a:ea typeface="Calibri" charset="0"/>
                <a:cs typeface="Calibri" charset="0"/>
              </a:rPr>
              <a:t>Google Girl Hackathon Final Presentation</a:t>
            </a:r>
          </a:p>
          <a:p>
            <a:pPr algn="ctr"/>
            <a:r>
              <a:rPr lang="en-US" altLang="zh-CN" sz="3000" dirty="0" smtClean="0">
                <a:latin typeface="Calibri" charset="0"/>
                <a:ea typeface="Calibri" charset="0"/>
                <a:cs typeface="Calibri" charset="0"/>
              </a:rPr>
              <a:t>March 19, 2017</a:t>
            </a:r>
          </a:p>
          <a:p>
            <a:pPr algn="ctr"/>
            <a:endParaRPr lang="en-US" altLang="zh-CN" sz="3000" dirty="0" smtClean="0"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Group “</a:t>
            </a:r>
            <a:r>
              <a:rPr lang="zh-CN" altLang="en-US" sz="2000" dirty="0" smtClean="0">
                <a:latin typeface="Calibri" charset="0"/>
                <a:ea typeface="Calibri" charset="0"/>
                <a:cs typeface="Calibri" charset="0"/>
              </a:rPr>
              <a:t>睡什么睡起来</a:t>
            </a:r>
            <a:r>
              <a:rPr lang="en-US" altLang="zh-CN" sz="2000" dirty="0" smtClean="0">
                <a:latin typeface="Calibri" charset="0"/>
                <a:ea typeface="Calibri" charset="0"/>
                <a:cs typeface="Calibri" charset="0"/>
              </a:rPr>
              <a:t>coding”</a:t>
            </a:r>
          </a:p>
          <a:p>
            <a:pPr algn="ctr"/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2000" dirty="0" smtClean="0"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3000" dirty="0" smtClean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7" name="Picture 2" descr="https://lh3.googleusercontent.com/bsYT0USXYnXGJaTBoIDSlG9RrjlMGOa1_ruVEROCnwXXrO-vnjd5kVY8HxporTsb-YiS_abSTmizOuiuV4MTYdoIV3ptN65m-fNj5tjL33vS2Ee-_8PVTAyaG_BgztJd46qp_aOC5-0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415" b="100000" l="14400" r="100000">
                        <a14:foregroundMark x1="64400" y1="81915" x2="64400" y2="81915"/>
                        <a14:foregroundMark x1="34000" y1="66755" x2="34000" y2="66755"/>
                        <a14:foregroundMark x1="19900" y1="36170" x2="79700" y2="36436"/>
                        <a14:foregroundMark x1="80100" y1="35106" x2="80300" y2="61436"/>
                        <a14:foregroundMark x1="44800" y1="72074" x2="44800" y2="72074"/>
                        <a14:foregroundMark x1="19200" y1="61968" x2="80400" y2="614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3100" y="5575300"/>
            <a:ext cx="186309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129" y="3632200"/>
            <a:ext cx="5534890" cy="23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6700" y="238125"/>
            <a:ext cx="115189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n-lt"/>
                <a:ea typeface="+mn-ea"/>
              </a:rPr>
              <a:t>Demo</a:t>
            </a:r>
            <a:endParaRPr lang="en-US" sz="3600" dirty="0">
              <a:latin typeface="+mn-lt"/>
              <a:ea typeface="+mn-e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457890"/>
            <a:ext cx="12192000" cy="400110"/>
            <a:chOff x="0" y="5955268"/>
            <a:chExt cx="12192000" cy="306203"/>
          </a:xfrm>
        </p:grpSpPr>
        <p:sp>
          <p:nvSpPr>
            <p:cNvPr id="8" name="TextBox 7"/>
            <p:cNvSpPr txBox="1"/>
            <p:nvPr/>
          </p:nvSpPr>
          <p:spPr>
            <a:xfrm>
              <a:off x="3060700" y="5955268"/>
              <a:ext cx="3060700" cy="306203"/>
            </a:xfrm>
            <a:prstGeom prst="rect">
              <a:avLst/>
            </a:prstGeom>
            <a:solidFill>
              <a:srgbClr val="EE462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Impact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0" y="5955268"/>
              <a:ext cx="3060700" cy="306203"/>
            </a:xfrm>
            <a:prstGeom prst="rect">
              <a:avLst/>
            </a:prstGeom>
            <a:solidFill>
              <a:srgbClr val="4A7EF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Product</a:t>
              </a: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21400" y="5955268"/>
              <a:ext cx="3060700" cy="306203"/>
            </a:xfrm>
            <a:prstGeom prst="rect">
              <a:avLst/>
            </a:prstGeom>
            <a:solidFill>
              <a:srgbClr val="F9BE3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Technical Details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82100" y="5955268"/>
              <a:ext cx="3009900" cy="306203"/>
            </a:xfrm>
            <a:prstGeom prst="rect">
              <a:avLst/>
            </a:prstGeom>
            <a:solidFill>
              <a:srgbClr val="52B16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Demo</a:t>
              </a:r>
              <a:endParaRPr lang="en-US" sz="2000" b="1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087" y="723900"/>
            <a:ext cx="2678113" cy="476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2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05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Agenda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2" descr="https://lh3.googleusercontent.com/bsYT0USXYnXGJaTBoIDSlG9RrjlMGOa1_ruVEROCnwXXrO-vnjd5kVY8HxporTsb-YiS_abSTmizOuiuV4MTYdoIV3ptN65m-fNj5tjL33vS2Ee-_8PVTAyaG_BgztJd46qp_aOC5-0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415" b="100000" l="14400" r="100000">
                        <a14:foregroundMark x1="64400" y1="81915" x2="64400" y2="81915"/>
                        <a14:foregroundMark x1="34000" y1="66755" x2="34000" y2="66755"/>
                        <a14:foregroundMark x1="19900" y1="36170" x2="79700" y2="36436"/>
                        <a14:foregroundMark x1="80100" y1="35106" x2="80300" y2="61436"/>
                        <a14:foregroundMark x1="44800" y1="72074" x2="44800" y2="72074"/>
                        <a14:foregroundMark x1="19200" y1="61968" x2="80400" y2="614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65500" y="1346200"/>
            <a:ext cx="186309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1200" y="2019300"/>
            <a:ext cx="109093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000" dirty="0" smtClean="0"/>
              <a:t>Product 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3000" dirty="0" smtClean="0"/>
              <a:t>Introduction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3000" dirty="0" smtClean="0"/>
              <a:t>Highlight</a:t>
            </a:r>
          </a:p>
          <a:p>
            <a:pPr marL="49213" lvl="1" indent="407988">
              <a:buFont typeface="Arial" charset="0"/>
              <a:buChar char="•"/>
            </a:pPr>
            <a:r>
              <a:rPr lang="en-US" sz="3000" dirty="0" smtClean="0"/>
              <a:t>Impact</a:t>
            </a:r>
          </a:p>
          <a:p>
            <a:pPr marL="49213" lvl="1" indent="407988">
              <a:buFont typeface="Arial" charset="0"/>
              <a:buChar char="•"/>
            </a:pPr>
            <a:r>
              <a:rPr lang="en-US" sz="3000" dirty="0" smtClean="0"/>
              <a:t>Technical Details</a:t>
            </a:r>
          </a:p>
          <a:p>
            <a:pPr marL="963613" lvl="2" indent="-457200">
              <a:buFont typeface="Courier New" charset="0"/>
              <a:buChar char="o"/>
            </a:pPr>
            <a:r>
              <a:rPr lang="en-US" sz="3000" dirty="0" smtClean="0"/>
              <a:t>Classifying algorithm</a:t>
            </a:r>
          </a:p>
          <a:p>
            <a:pPr marL="963613" lvl="2" indent="-457200">
              <a:buFont typeface="Courier New" charset="0"/>
              <a:buChar char="o"/>
            </a:pPr>
            <a:r>
              <a:rPr lang="en-US" sz="3000" dirty="0" smtClean="0"/>
              <a:t>Ranking prediction</a:t>
            </a:r>
          </a:p>
          <a:p>
            <a:pPr marL="100013" lvl="2" indent="406400">
              <a:buFont typeface="Arial" charset="0"/>
              <a:buChar char="•"/>
            </a:pPr>
            <a:r>
              <a:rPr lang="en-US" sz="3000" dirty="0" smtClean="0"/>
              <a:t>Demo</a:t>
            </a:r>
          </a:p>
          <a:p>
            <a:pPr marL="49213" lvl="1" indent="407988">
              <a:buFont typeface="Arial" charset="0"/>
              <a:buChar char="•"/>
            </a:pPr>
            <a:endParaRPr lang="en-US" sz="3000" dirty="0" smtClean="0"/>
          </a:p>
          <a:p>
            <a:pPr marL="49213" lvl="1" indent="407988">
              <a:buFont typeface="Arial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423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38125"/>
            <a:ext cx="115189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Calibri" charset="0"/>
                <a:ea typeface="Calibri" charset="0"/>
                <a:cs typeface="Calibri" charset="0"/>
              </a:rPr>
              <a:t>                     is an Android APP that displays data on current articles and predictive trends.</a:t>
            </a:r>
            <a:endParaRPr lang="en-US" sz="4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950" y="1790700"/>
            <a:ext cx="1112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0" y="6457890"/>
            <a:ext cx="12192000" cy="400110"/>
            <a:chOff x="0" y="5955268"/>
            <a:chExt cx="12192000" cy="306203"/>
          </a:xfrm>
        </p:grpSpPr>
        <p:sp>
          <p:nvSpPr>
            <p:cNvPr id="7" name="TextBox 6"/>
            <p:cNvSpPr txBox="1"/>
            <p:nvPr/>
          </p:nvSpPr>
          <p:spPr>
            <a:xfrm>
              <a:off x="3060700" y="5955268"/>
              <a:ext cx="3060700" cy="306203"/>
            </a:xfrm>
            <a:prstGeom prst="rect">
              <a:avLst/>
            </a:prstGeom>
            <a:solidFill>
              <a:srgbClr val="EE462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Impact</a:t>
              </a:r>
              <a:endParaRPr lang="en-US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0" y="5955268"/>
              <a:ext cx="3060700" cy="306203"/>
            </a:xfrm>
            <a:prstGeom prst="rect">
              <a:avLst/>
            </a:prstGeom>
            <a:solidFill>
              <a:srgbClr val="4A7EF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Product</a:t>
              </a:r>
              <a:endParaRPr lang="en-US" sz="20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21400" y="5955268"/>
              <a:ext cx="3060700" cy="306203"/>
            </a:xfrm>
            <a:prstGeom prst="rect">
              <a:avLst/>
            </a:prstGeom>
            <a:solidFill>
              <a:srgbClr val="F9BE3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Technical Details</a:t>
              </a:r>
              <a:endParaRPr 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182100" y="5955268"/>
              <a:ext cx="3009900" cy="306203"/>
            </a:xfrm>
            <a:prstGeom prst="rect">
              <a:avLst/>
            </a:prstGeom>
            <a:solidFill>
              <a:srgbClr val="52B16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Demo</a:t>
              </a:r>
              <a:endParaRPr lang="en-US" sz="20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486400" y="1689100"/>
            <a:ext cx="6127750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000" dirty="0" err="1" smtClean="0"/>
              <a:t>HackHot</a:t>
            </a:r>
            <a:r>
              <a:rPr lang="en-US" sz="3000" dirty="0" smtClean="0"/>
              <a:t> allows users to identify the type of latest article being read by other users.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000" dirty="0" smtClean="0"/>
              <a:t>The various sizes of circle is determined by the Ranking we calculated for each type.</a:t>
            </a:r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11134"/>
            <a:ext cx="3094975" cy="133508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1526371"/>
            <a:ext cx="2703513" cy="480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1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88950" y="1790700"/>
            <a:ext cx="1112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486400" y="1689100"/>
            <a:ext cx="6127750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000" dirty="0" smtClean="0"/>
              <a:t>Users can see the list of articles and keywords that are being classified into the types.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6457890"/>
            <a:ext cx="12192000" cy="400110"/>
            <a:chOff x="0" y="5955268"/>
            <a:chExt cx="12192000" cy="306203"/>
          </a:xfrm>
        </p:grpSpPr>
        <p:sp>
          <p:nvSpPr>
            <p:cNvPr id="11" name="TextBox 10"/>
            <p:cNvSpPr txBox="1"/>
            <p:nvPr/>
          </p:nvSpPr>
          <p:spPr>
            <a:xfrm>
              <a:off x="3060700" y="5955268"/>
              <a:ext cx="3060700" cy="306203"/>
            </a:xfrm>
            <a:prstGeom prst="rect">
              <a:avLst/>
            </a:prstGeom>
            <a:solidFill>
              <a:srgbClr val="EE462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Impact</a:t>
              </a:r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0" y="5955268"/>
              <a:ext cx="3060700" cy="306203"/>
            </a:xfrm>
            <a:prstGeom prst="rect">
              <a:avLst/>
            </a:prstGeom>
            <a:solidFill>
              <a:srgbClr val="4A7EF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Product</a:t>
              </a:r>
              <a:endParaRPr lang="en-US" sz="20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21400" y="5955268"/>
              <a:ext cx="3060700" cy="306203"/>
            </a:xfrm>
            <a:prstGeom prst="rect">
              <a:avLst/>
            </a:prstGeom>
            <a:solidFill>
              <a:srgbClr val="F9BE3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Technical Details</a:t>
              </a:r>
              <a:endParaRPr 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182100" y="5955268"/>
              <a:ext cx="3009900" cy="306203"/>
            </a:xfrm>
            <a:prstGeom prst="rect">
              <a:avLst/>
            </a:prstGeom>
            <a:solidFill>
              <a:srgbClr val="52B16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Demo</a:t>
              </a:r>
              <a:endParaRPr lang="en-US" sz="2000" dirty="0"/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92100" y="238125"/>
            <a:ext cx="115189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Calibri" charset="0"/>
                <a:ea typeface="Calibri" charset="0"/>
                <a:cs typeface="Calibri" charset="0"/>
              </a:rPr>
              <a:t>                     is an Android APP that displays data on current articles and predictive trends.</a:t>
            </a:r>
            <a:endParaRPr lang="en-US" sz="40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11134"/>
            <a:ext cx="3094975" cy="13350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2" y="1454954"/>
            <a:ext cx="2752990" cy="489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9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88950" y="1790700"/>
            <a:ext cx="1112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041400" y="1963330"/>
            <a:ext cx="9423400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000" dirty="0" smtClean="0"/>
              <a:t>Users are able to see the Ranking of different type.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000" dirty="0" smtClean="0"/>
              <a:t>User can see the trend prediction of that specific type inside individual tab.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6457890"/>
            <a:ext cx="12192000" cy="400110"/>
            <a:chOff x="0" y="5955268"/>
            <a:chExt cx="12192000" cy="306203"/>
          </a:xfrm>
        </p:grpSpPr>
        <p:sp>
          <p:nvSpPr>
            <p:cNvPr id="11" name="TextBox 10"/>
            <p:cNvSpPr txBox="1"/>
            <p:nvPr/>
          </p:nvSpPr>
          <p:spPr>
            <a:xfrm>
              <a:off x="3060700" y="5955268"/>
              <a:ext cx="3060700" cy="306203"/>
            </a:xfrm>
            <a:prstGeom prst="rect">
              <a:avLst/>
            </a:prstGeom>
            <a:solidFill>
              <a:srgbClr val="EE462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Impact</a:t>
              </a:r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0" y="5955268"/>
              <a:ext cx="3060700" cy="306203"/>
            </a:xfrm>
            <a:prstGeom prst="rect">
              <a:avLst/>
            </a:prstGeom>
            <a:solidFill>
              <a:srgbClr val="4A7EF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Product</a:t>
              </a:r>
              <a:endParaRPr lang="en-US" sz="20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21400" y="5955268"/>
              <a:ext cx="3060700" cy="306203"/>
            </a:xfrm>
            <a:prstGeom prst="rect">
              <a:avLst/>
            </a:prstGeom>
            <a:solidFill>
              <a:srgbClr val="F9BE3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Technical Details</a:t>
              </a:r>
              <a:endParaRPr 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182100" y="5955268"/>
              <a:ext cx="3009900" cy="306203"/>
            </a:xfrm>
            <a:prstGeom prst="rect">
              <a:avLst/>
            </a:prstGeom>
            <a:solidFill>
              <a:srgbClr val="52B16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Demo</a:t>
              </a:r>
              <a:endParaRPr lang="en-US" sz="2000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11134"/>
            <a:ext cx="3094975" cy="133508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292100" y="238125"/>
            <a:ext cx="115189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Calibri" charset="0"/>
                <a:ea typeface="Calibri" charset="0"/>
                <a:cs typeface="Calibri" charset="0"/>
              </a:rPr>
              <a:t>                     is an Android APP that displays data on current articles and predictive trends.</a:t>
            </a:r>
            <a:endParaRPr lang="en-US" sz="40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2100" y="238125"/>
            <a:ext cx="115189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n-lt"/>
                <a:ea typeface="+mn-ea"/>
              </a:rPr>
              <a:t>We believe 	</a:t>
            </a:r>
            <a:r>
              <a:rPr lang="en-US" altLang="zh-CN" sz="3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600" dirty="0" smtClean="0">
                <a:latin typeface="+mn-lt"/>
                <a:ea typeface="+mn-ea"/>
              </a:rPr>
              <a:t>	      is able to make impact to the following parties.</a:t>
            </a:r>
            <a:endParaRPr lang="en-US" sz="3600" dirty="0">
              <a:latin typeface="+mn-lt"/>
              <a:ea typeface="+mn-e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457890"/>
            <a:ext cx="12192000" cy="400110"/>
            <a:chOff x="0" y="5955268"/>
            <a:chExt cx="12192000" cy="306203"/>
          </a:xfrm>
        </p:grpSpPr>
        <p:sp>
          <p:nvSpPr>
            <p:cNvPr id="8" name="TextBox 7"/>
            <p:cNvSpPr txBox="1"/>
            <p:nvPr/>
          </p:nvSpPr>
          <p:spPr>
            <a:xfrm>
              <a:off x="3060700" y="5955268"/>
              <a:ext cx="3060700" cy="306203"/>
            </a:xfrm>
            <a:prstGeom prst="rect">
              <a:avLst/>
            </a:prstGeom>
            <a:solidFill>
              <a:srgbClr val="EE462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Impact</a:t>
              </a:r>
              <a:endParaRPr lang="en-US" sz="20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0" y="5955268"/>
              <a:ext cx="3060700" cy="306203"/>
            </a:xfrm>
            <a:prstGeom prst="rect">
              <a:avLst/>
            </a:prstGeom>
            <a:solidFill>
              <a:srgbClr val="4A7EF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Product</a:t>
              </a: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21400" y="5955268"/>
              <a:ext cx="3060700" cy="306203"/>
            </a:xfrm>
            <a:prstGeom prst="rect">
              <a:avLst/>
            </a:prstGeom>
            <a:solidFill>
              <a:srgbClr val="F9BE3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Technical Details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82100" y="5955268"/>
              <a:ext cx="3009900" cy="306203"/>
            </a:xfrm>
            <a:prstGeom prst="rect">
              <a:avLst/>
            </a:prstGeom>
            <a:solidFill>
              <a:srgbClr val="52B16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Demo</a:t>
              </a:r>
              <a:endParaRPr lang="en-US" sz="2000" dirty="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0"/>
            <a:ext cx="3094975" cy="1335087"/>
          </a:xfrm>
          <a:prstGeom prst="rect">
            <a:avLst/>
          </a:prstGeom>
        </p:spPr>
      </p:pic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562340730"/>
              </p:ext>
            </p:extLst>
          </p:nvPr>
        </p:nvGraphicFramePr>
        <p:xfrm>
          <a:off x="2336800" y="900906"/>
          <a:ext cx="7429500" cy="5140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96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2100" y="266171"/>
            <a:ext cx="115189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n-lt"/>
                <a:ea typeface="+mn-ea"/>
              </a:rPr>
              <a:t>There are three technical processes in producing the information on</a:t>
            </a:r>
            <a:endParaRPr lang="en-US" sz="3600" dirty="0">
              <a:latin typeface="+mn-lt"/>
              <a:ea typeface="+mn-ea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30041308"/>
              </p:ext>
            </p:extLst>
          </p:nvPr>
        </p:nvGraphicFramePr>
        <p:xfrm>
          <a:off x="292100" y="1701801"/>
          <a:ext cx="11518900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0" y="6457890"/>
            <a:ext cx="12192000" cy="400110"/>
            <a:chOff x="0" y="5955268"/>
            <a:chExt cx="12192000" cy="306203"/>
          </a:xfrm>
        </p:grpSpPr>
        <p:sp>
          <p:nvSpPr>
            <p:cNvPr id="13" name="TextBox 12"/>
            <p:cNvSpPr txBox="1"/>
            <p:nvPr/>
          </p:nvSpPr>
          <p:spPr>
            <a:xfrm>
              <a:off x="3060700" y="5955268"/>
              <a:ext cx="3060700" cy="306203"/>
            </a:xfrm>
            <a:prstGeom prst="rect">
              <a:avLst/>
            </a:prstGeom>
            <a:solidFill>
              <a:srgbClr val="EE462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Impact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0" y="5955268"/>
              <a:ext cx="3060700" cy="306203"/>
            </a:xfrm>
            <a:prstGeom prst="rect">
              <a:avLst/>
            </a:prstGeom>
            <a:solidFill>
              <a:srgbClr val="4A7EF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Product</a:t>
              </a:r>
              <a:endParaRPr 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21400" y="5955268"/>
              <a:ext cx="3060700" cy="306203"/>
            </a:xfrm>
            <a:prstGeom prst="rect">
              <a:avLst/>
            </a:prstGeom>
            <a:solidFill>
              <a:srgbClr val="F9BE3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Technical Details</a:t>
              </a:r>
              <a:endParaRPr lang="en-US" sz="20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182100" y="5955268"/>
              <a:ext cx="3009900" cy="306203"/>
            </a:xfrm>
            <a:prstGeom prst="rect">
              <a:avLst/>
            </a:prstGeom>
            <a:solidFill>
              <a:srgbClr val="52B16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Demo</a:t>
              </a:r>
              <a:endParaRPr lang="en-US" sz="2000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5900" y="544534"/>
            <a:ext cx="3094975" cy="133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9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2100" y="238125"/>
            <a:ext cx="115189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n-lt"/>
                <a:ea typeface="+mn-ea"/>
              </a:rPr>
              <a:t>We have used LDA to classify data into 5 types.</a:t>
            </a:r>
            <a:endParaRPr lang="en-US" sz="3600" dirty="0">
              <a:latin typeface="+mn-lt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53100" y="1863546"/>
            <a:ext cx="56324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s-IS" sz="3000" dirty="0" smtClean="0"/>
              <a:t>Parse title and text from story corpus and extract key information about the story.</a:t>
            </a:r>
          </a:p>
          <a:p>
            <a:pPr marL="285750" indent="-285750">
              <a:buFont typeface="Arial" charset="0"/>
              <a:buChar char="•"/>
            </a:pPr>
            <a:r>
              <a:rPr lang="is-IS" sz="3000" dirty="0" smtClean="0"/>
              <a:t>Key words are used to classify the articles.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000" dirty="0" smtClean="0"/>
              <a:t>Through trial and error, we have found that K = 5 is the most optimum result. </a:t>
            </a:r>
            <a:endParaRPr lang="is-IS" sz="30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0" y="6457890"/>
            <a:ext cx="12192000" cy="400110"/>
            <a:chOff x="0" y="5955268"/>
            <a:chExt cx="12192000" cy="306203"/>
          </a:xfrm>
        </p:grpSpPr>
        <p:sp>
          <p:nvSpPr>
            <p:cNvPr id="13" name="TextBox 12"/>
            <p:cNvSpPr txBox="1"/>
            <p:nvPr/>
          </p:nvSpPr>
          <p:spPr>
            <a:xfrm>
              <a:off x="3060700" y="5955268"/>
              <a:ext cx="3060700" cy="306203"/>
            </a:xfrm>
            <a:prstGeom prst="rect">
              <a:avLst/>
            </a:prstGeom>
            <a:solidFill>
              <a:srgbClr val="EE462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Impact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0" y="5955268"/>
              <a:ext cx="3060700" cy="306203"/>
            </a:xfrm>
            <a:prstGeom prst="rect">
              <a:avLst/>
            </a:prstGeom>
            <a:solidFill>
              <a:srgbClr val="4A7EF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Product</a:t>
              </a:r>
              <a:endParaRPr 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21400" y="5955268"/>
              <a:ext cx="3060700" cy="306203"/>
            </a:xfrm>
            <a:prstGeom prst="rect">
              <a:avLst/>
            </a:prstGeom>
            <a:solidFill>
              <a:srgbClr val="F9BE3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Technical Details</a:t>
              </a:r>
              <a:endParaRPr lang="en-US" sz="20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182100" y="5955268"/>
              <a:ext cx="3009900" cy="306203"/>
            </a:xfrm>
            <a:prstGeom prst="rect">
              <a:avLst/>
            </a:prstGeom>
            <a:solidFill>
              <a:srgbClr val="52B16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Demo</a:t>
              </a:r>
              <a:endParaRPr lang="en-US" sz="2000" dirty="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1446644"/>
            <a:ext cx="2640013" cy="469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6700" y="238125"/>
            <a:ext cx="115189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n-lt"/>
                <a:ea typeface="+mn-ea"/>
              </a:rPr>
              <a:t>We have made our data more meaningful by computing Ranking.</a:t>
            </a:r>
            <a:endParaRPr lang="en-US" sz="3600" dirty="0">
              <a:latin typeface="+mn-lt"/>
              <a:ea typeface="+mn-e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457890"/>
            <a:ext cx="12192000" cy="400110"/>
            <a:chOff x="0" y="5955268"/>
            <a:chExt cx="12192000" cy="306203"/>
          </a:xfrm>
        </p:grpSpPr>
        <p:sp>
          <p:nvSpPr>
            <p:cNvPr id="8" name="TextBox 7"/>
            <p:cNvSpPr txBox="1"/>
            <p:nvPr/>
          </p:nvSpPr>
          <p:spPr>
            <a:xfrm>
              <a:off x="3060700" y="5955268"/>
              <a:ext cx="3060700" cy="306203"/>
            </a:xfrm>
            <a:prstGeom prst="rect">
              <a:avLst/>
            </a:prstGeom>
            <a:solidFill>
              <a:srgbClr val="EE462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Impact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0" y="5955268"/>
              <a:ext cx="3060700" cy="306203"/>
            </a:xfrm>
            <a:prstGeom prst="rect">
              <a:avLst/>
            </a:prstGeom>
            <a:solidFill>
              <a:srgbClr val="4A7EF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Product</a:t>
              </a: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21400" y="5955268"/>
              <a:ext cx="3060700" cy="306203"/>
            </a:xfrm>
            <a:prstGeom prst="rect">
              <a:avLst/>
            </a:prstGeom>
            <a:solidFill>
              <a:srgbClr val="F9BE3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Technical Details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82100" y="5955268"/>
              <a:ext cx="3009900" cy="306203"/>
            </a:xfrm>
            <a:prstGeom prst="rect">
              <a:avLst/>
            </a:prstGeom>
            <a:solidFill>
              <a:srgbClr val="52B16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Demo</a:t>
              </a:r>
              <a:endParaRPr lang="en-US" sz="20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365875" y="1663700"/>
            <a:ext cx="56324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000" dirty="0" smtClean="0"/>
              <a:t>Aggregate statistics of story corpus.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000" dirty="0" smtClean="0"/>
              <a:t>Aim to find a </a:t>
            </a:r>
            <a:r>
              <a:rPr lang="en-US" sz="3000" dirty="0" err="1" smtClean="0"/>
              <a:t>correlationship</a:t>
            </a:r>
            <a:r>
              <a:rPr lang="en-US" sz="3000" dirty="0" smtClean="0"/>
              <a:t> between time, number of comments, number of stories and score of the article.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000" dirty="0" smtClean="0"/>
              <a:t>Regression is used to produce predictive data</a:t>
            </a:r>
            <a:endParaRPr lang="is-IS" sz="3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384300"/>
            <a:ext cx="278606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3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351</Words>
  <Application>Microsoft Macintosh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Courier New</vt:lpstr>
      <vt:lpstr>DengXian</vt:lpstr>
      <vt:lpstr>Arial</vt:lpstr>
      <vt:lpstr>Office Theme</vt:lpstr>
      <vt:lpstr>PowerPoint Presentation</vt:lpstr>
      <vt:lpstr>Agenda</vt:lpstr>
      <vt:lpstr>                     is an Android APP that displays data on current articles and predictive trends.</vt:lpstr>
      <vt:lpstr>                     is an Android APP that displays data on current articles and predictive trends.</vt:lpstr>
      <vt:lpstr>                     is an Android APP that displays data on current articles and predictive trends.</vt:lpstr>
      <vt:lpstr>We believe          is able to make impact to the following parties.</vt:lpstr>
      <vt:lpstr>There are three technical processes in producing the information on</vt:lpstr>
      <vt:lpstr>We have used LDA to classify data into 5 types.</vt:lpstr>
      <vt:lpstr>We have made our data more meaningful by computing Ranking.</vt:lpstr>
      <vt:lpstr>Demo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2017-03-19T05:02:44Z</dcterms:created>
  <dcterms:modified xsi:type="dcterms:W3CDTF">2017-03-19T07:13:40Z</dcterms:modified>
</cp:coreProperties>
</file>