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301" r:id="rId10"/>
    <p:sldId id="333" r:id="rId11"/>
    <p:sldId id="303" r:id="rId12"/>
    <p:sldId id="334" r:id="rId13"/>
    <p:sldId id="371" r:id="rId14"/>
    <p:sldId id="375" r:id="rId15"/>
    <p:sldId id="307" r:id="rId16"/>
    <p:sldId id="264" r:id="rId17"/>
    <p:sldId id="328" r:id="rId18"/>
    <p:sldId id="265" r:id="rId19"/>
    <p:sldId id="266" r:id="rId20"/>
    <p:sldId id="267" r:id="rId21"/>
    <p:sldId id="329" r:id="rId22"/>
    <p:sldId id="269" r:id="rId23"/>
    <p:sldId id="330" r:id="rId24"/>
    <p:sldId id="276" r:id="rId25"/>
    <p:sldId id="271" r:id="rId26"/>
    <p:sldId id="272" r:id="rId27"/>
    <p:sldId id="331" r:id="rId28"/>
    <p:sldId id="278" r:id="rId29"/>
    <p:sldId id="308" r:id="rId30"/>
    <p:sldId id="306" r:id="rId31"/>
    <p:sldId id="335" r:id="rId32"/>
    <p:sldId id="337" r:id="rId33"/>
    <p:sldId id="281" r:id="rId34"/>
    <p:sldId id="282" r:id="rId35"/>
    <p:sldId id="283" r:id="rId36"/>
    <p:sldId id="285" r:id="rId37"/>
    <p:sldId id="345" r:id="rId38"/>
    <p:sldId id="286" r:id="rId39"/>
    <p:sldId id="344" r:id="rId40"/>
    <p:sldId id="332" r:id="rId41"/>
    <p:sldId id="313" r:id="rId42"/>
    <p:sldId id="351" r:id="rId43"/>
    <p:sldId id="368" r:id="rId44"/>
    <p:sldId id="369" r:id="rId45"/>
    <p:sldId id="370" r:id="rId4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CCFF99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86348" autoAdjust="0"/>
  </p:normalViewPr>
  <p:slideViewPr>
    <p:cSldViewPr>
      <p:cViewPr varScale="1">
        <p:scale>
          <a:sx n="78" d="100"/>
          <a:sy n="78" d="100"/>
        </p:scale>
        <p:origin x="9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>
      <p:cViewPr>
        <p:scale>
          <a:sx n="100" d="100"/>
          <a:sy n="100" d="100"/>
        </p:scale>
        <p:origin x="-1488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>
            <a:extLst>
              <a:ext uri="{FF2B5EF4-FFF2-40B4-BE49-F238E27FC236}">
                <a16:creationId xmlns:a16="http://schemas.microsoft.com/office/drawing/2014/main" id="{2B69F336-67AF-4E9E-BF0C-2AB5D52D79B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 defTabSz="931887">
              <a:defRPr sz="1200"/>
            </a:lvl1pPr>
          </a:lstStyle>
          <a:p>
            <a:endParaRPr lang="en-US" altLang="en-US"/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A3F85045-D61D-42CA-85CB-E12E9C6AFB0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87">
              <a:defRPr sz="1200"/>
            </a:lvl1pPr>
          </a:lstStyle>
          <a:p>
            <a:fld id="{C3CF550B-7395-4A1E-A992-6A52260F972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F339AE8B-64C7-4C02-8FCD-19BBA081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368905"/>
            <a:ext cx="3657335" cy="48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24" tIns="48313" rIns="96624" bIns="48313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06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36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01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2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4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6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38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700" b="1" i="1"/>
              <a:t>Design and Analysis of Algorithms</a:t>
            </a:r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4037A4B2-42D1-42BC-9B51-048BDF747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368905"/>
            <a:ext cx="2283553" cy="48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24" tIns="48313" rIns="96624" bIns="48313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06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36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01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2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4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6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38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700" b="1" i="1"/>
              <a:t>Chapter 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C28A1DD-89EA-4AD5-8D92-6C055A72B8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64" tIns="46582" rIns="93164" bIns="46582" numCol="1" anchor="ctr" anchorCtr="0" compatLnSpc="1">
            <a:prstTxWarp prst="textNoShape">
              <a:avLst/>
            </a:prstTxWarp>
          </a:bodyPr>
          <a:lstStyle>
            <a:lvl1pPr algn="l" defTabSz="931887">
              <a:defRPr sz="1200"/>
            </a:lvl1pPr>
          </a:lstStyle>
          <a:p>
            <a:endParaRPr lang="en-US" altLang="en-US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18869FA-A583-4F93-85A0-37B9944CA3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7" y="0"/>
            <a:ext cx="3038144" cy="4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64" tIns="46582" rIns="93164" bIns="46582" numCol="1" anchor="ctr" anchorCtr="0" compatLnSpc="1">
            <a:prstTxWarp prst="textNoShape">
              <a:avLst/>
            </a:prstTxWarp>
          </a:bodyPr>
          <a:lstStyle>
            <a:lvl1pPr algn="r" defTabSz="931887">
              <a:defRPr sz="1200"/>
            </a:lvl1pPr>
          </a:lstStyle>
          <a:p>
            <a:endParaRPr lang="en-US" altLang="en-US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DC915618-6011-441B-8088-A5FCE7B2DF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DEE77B6A-F0BB-4892-8C4B-56E0B83CBD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634" y="4416098"/>
            <a:ext cx="5139134" cy="41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64" tIns="46582" rIns="93164" bIns="465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3D444D1A-09C3-46D7-93C5-D52CE23208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8"/>
            <a:ext cx="3038145" cy="46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 defTabSz="931887">
              <a:defRPr sz="1200"/>
            </a:lvl1pPr>
          </a:lstStyle>
          <a:p>
            <a:endParaRPr lang="en-US" altLang="en-US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5484256B-2F2E-493B-A69C-0BA73ECDF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7" y="8830658"/>
            <a:ext cx="3038144" cy="46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87">
              <a:defRPr sz="1200"/>
            </a:lvl1pPr>
          </a:lstStyle>
          <a:p>
            <a:fld id="{6C5FD3B1-44CD-4989-B447-BC11DECB6E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50951C-A3BE-483D-904B-60E3CEC9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E94A6-933C-489F-9E1A-C14CC698DF3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B1C20F80-C546-4912-ABCF-B7B3C54D5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48603D60-1C16-4C02-AFCF-F8FB62A7F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CBEC3B-FECD-45D8-B4A5-6E3B4C7AA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82153-BB3C-41EE-B994-594BF697DD4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90D2FD25-963C-4BE9-BAEB-AA59C247B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47AB8CA3-8ED8-43C9-A7E5-BF8E24CF9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6F3991-DE14-4CBF-88A6-653387DFD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5797E-E022-4FA6-B3D9-9FEEFDDEF54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62A47DB8-6772-4284-A946-9E92077FD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FF65BBAE-BE29-4353-9323-8079CEF91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22367D-1004-4C4F-8121-229770E36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739A4-6B12-45D1-A2DF-FD8B3EE3352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A3B98FCF-4D2B-480B-90B0-1C815676F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D911C75B-98A4-450F-899F-FF510E62C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A4CEB2-4A18-4202-90DC-696D71B1A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1C4C8-828C-422C-9980-EFD05886232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5A7A6FD9-8395-471E-84B6-FE7E36A7A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CFE5CCBC-BB25-4113-BF09-90203A71C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i="1"/>
              <a:t>cn</a:t>
            </a:r>
            <a:r>
              <a:rPr lang="en-US" altLang="en-US" i="1" baseline="30000"/>
              <a:t>2</a:t>
            </a:r>
            <a:endParaRPr lang="en-US" altLang="en-US" i="1"/>
          </a:p>
          <a:p>
            <a:r>
              <a:rPr lang="en-US" altLang="en-US"/>
              <a:t>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/>
              <a:t> how much faster on twice as fast computer? (2)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/>
              <a:t> how much longer for 2</a:t>
            </a:r>
            <a:r>
              <a:rPr lang="en-US" altLang="en-US" i="1"/>
              <a:t>n</a:t>
            </a:r>
            <a:r>
              <a:rPr lang="en-US" altLang="en-US"/>
              <a:t>? (4)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7C0686-CC7F-4CF7-962F-2CF607131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A03A0FDD-165C-4670-BFD2-4AAA899A14E6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16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A58CD1D-29CC-4B31-8E72-347A59C5B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A9E65A0-2830-44DD-860F-D574DB17E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8F333F-C5F3-45CC-AE00-14CD0ADA0E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DD9C0-325A-434A-A2D1-67A076628C6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C1EB391A-70F1-4225-ADFC-1E973CEEC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94520298-1867-47CF-92AE-6F34AFFF5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A0E57F-A29C-422A-AFAF-CAE963F69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8C133-7FBB-4771-B424-CEB56B77BA6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BD3D684-1821-485C-BFF4-CEDFE5FBD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6904CF0-0227-4B24-B777-D791690DB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8540ED-C61A-4AF6-9E13-B0BFA4358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DC3A24A6-38CF-495B-8458-D9B418593C47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19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9214572-E090-483D-9B61-11F5C7E8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C39035A-FE3C-4257-B102-005268FD6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7391C7-0537-452B-8ED4-63A397CBF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AEF01B19-C11B-4AD3-97B4-BA3E0D9B701A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20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146800B-9D00-404E-AE02-E46A2C1AF2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861DDFB-A9FE-4A6D-9D1C-45781C77B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7D1853-0250-496C-BA27-591D27A40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555C8-DD79-43CF-9394-8590C459C2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7631B6C6-8793-41FF-A4D6-487B12E129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14EF4809-74A3-46FE-83AC-75E53DBA4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5B6CAF-A6FF-4CC5-80AB-53530CB405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CDCAA9F7-F2AF-43FB-BE88-288A99B2C223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8DC19C0-42D8-4896-8633-341D09226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F0062C-0172-46AB-AC5C-EF41DA351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FB4473-19FA-44B2-975B-AC7069545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22ACF5D5-1BB3-4079-B1A5-817C2EEF4DDF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22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E483409-5C0B-4C3E-A75D-6606D8DFB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EF10B66-E8C5-46FA-89E0-A2706AC51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9C504B-A04B-4B0B-B327-2386C54CD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32C16-B216-4899-A3B1-1FB1B987F96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755C7E65-F3D9-43A8-81FF-173A51A8A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54DC07E6-3136-4499-884F-6EE87845A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2ADF64-5277-4294-BD68-872085794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BF7D0-97C2-4A1F-B078-4255267CDF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BE3C693-BED6-47EC-B49F-8B2770730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FCCFEF7-AC97-454A-AC00-8AC5FEF52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5A5E14-B660-431B-82C1-58B7867E7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BD2AF964-1CF6-468F-AD22-FA29C6E7D30A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25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D56B14A-5F17-4171-8611-96689B01F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147D5A-7D3E-461A-BC05-DE290328F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3327F1-1913-4DCC-8AE8-4BEEB68B9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D84B8195-0624-4D4E-8FC4-0D5EFDBF0C29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26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263ED2B-CE3D-4A8B-8AC0-A860ED57A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EC4CB82-9239-433A-AEA1-23F493757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1769CE-810A-4F71-A2CA-64D91D208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7381F-29BB-4E40-935A-C790EF927E6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57ED83A9-4BD7-4027-9376-3115CB9F1E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60F1DFDB-6369-4A6D-94D9-994FB7B34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BFFCE9-E63C-462C-9B1C-AA008460C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6AA64-7B6D-46C1-8B8E-DB2DDE72849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9E0E870-1918-4182-AC6F-41AA43197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26AD51D-4E04-49AF-B42C-3C9BED117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B39EBE-267B-45DA-9462-E7B87723F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70895-24AD-44BC-9E7B-47DF2D269CF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8269BAED-AB15-416A-9900-88688B1AE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9C60242-D348-4F88-BB33-F3B1DCA01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33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A35BCE-E44C-48CB-AFF6-CAB398018A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2D94A-94E6-4930-A5B8-6200420051A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F77EC077-9787-4507-8825-4D62336C3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8A6585B9-E6E0-4E14-81DC-28FD7B81B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58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D8F6C298-828E-4064-871B-C1C7C9A82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89EDB-367D-4F13-98AC-13109F5E19F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44BB93FA-4E62-4EA8-84B1-ED09A475C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648200" cy="3486150"/>
          </a:xfrm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07378BA9-2E05-44B2-822B-A93917B53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Examples: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 10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is O(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since 10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≤ 10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  for </a:t>
            </a:r>
            <a:r>
              <a:rPr lang="en-US" altLang="en-US" i="1">
                <a:cs typeface="Times New Roman" panose="02020603050405020304" pitchFamily="18" charset="0"/>
              </a:rPr>
              <a:t>n ≥ </a:t>
            </a:r>
            <a:r>
              <a:rPr lang="en-US" altLang="en-US">
                <a:cs typeface="Times New Roman" panose="02020603050405020304" pitchFamily="18" charset="0"/>
              </a:rPr>
              <a:t>1  or 10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≤ 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2  </a:t>
            </a:r>
            <a:r>
              <a:rPr lang="en-US" altLang="en-US">
                <a:cs typeface="Times New Roman" panose="02020603050405020304" pitchFamily="18" charset="0"/>
              </a:rPr>
              <a:t>for </a:t>
            </a:r>
            <a:r>
              <a:rPr lang="en-US" altLang="en-US" i="1">
                <a:cs typeface="Times New Roman" panose="02020603050405020304" pitchFamily="18" charset="0"/>
              </a:rPr>
              <a:t>n ≥ </a:t>
            </a:r>
            <a:r>
              <a:rPr lang="en-US" altLang="en-US">
                <a:cs typeface="Times New Roman" panose="02020603050405020304" pitchFamily="18" charset="0"/>
              </a:rPr>
              <a:t>10 </a:t>
            </a:r>
          </a:p>
          <a:p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>
                <a:cs typeface="Times New Roman" panose="02020603050405020304" pitchFamily="18" charset="0"/>
              </a:rPr>
              <a:t>                    </a:t>
            </a:r>
            <a:r>
              <a:rPr lang="en-US" altLang="en-US" i="1">
                <a:cs typeface="Times New Roman" panose="02020603050405020304" pitchFamily="18" charset="0"/>
              </a:rPr>
              <a:t>c            n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>
                <a:cs typeface="Times New Roman" panose="02020603050405020304" pitchFamily="18" charset="0"/>
              </a:rPr>
              <a:t>5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+20 is O(10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since 5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+20 ≤ 10 </a:t>
            </a:r>
            <a:r>
              <a:rPr lang="en-US" altLang="en-US" i="1">
                <a:cs typeface="Times New Roman" panose="02020603050405020304" pitchFamily="18" charset="0"/>
              </a:rPr>
              <a:t>n </a:t>
            </a:r>
            <a:r>
              <a:rPr lang="en-US" altLang="en-US">
                <a:cs typeface="Times New Roman" panose="02020603050405020304" pitchFamily="18" charset="0"/>
              </a:rPr>
              <a:t>for </a:t>
            </a:r>
            <a:r>
              <a:rPr lang="en-US" altLang="en-US" i="1">
                <a:cs typeface="Times New Roman" panose="02020603050405020304" pitchFamily="18" charset="0"/>
              </a:rPr>
              <a:t>n ≥ </a:t>
            </a:r>
            <a:r>
              <a:rPr lang="en-US" altLang="en-US">
                <a:cs typeface="Times New Roman" panose="02020603050405020304" pitchFamily="18" charset="0"/>
              </a:rPr>
              <a:t>4</a:t>
            </a:r>
          </a:p>
          <a:p>
            <a:endParaRPr lang="en-US" altLang="en-US" i="1">
              <a:cs typeface="Times New Roman" panose="02020603050405020304" pitchFamily="18" charset="0"/>
            </a:endParaRPr>
          </a:p>
          <a:p>
            <a:r>
              <a:rPr lang="en-US" altLang="en-US" i="1">
                <a:cs typeface="Times New Roman" panose="02020603050405020304" pitchFamily="18" charset="0"/>
              </a:rPr>
              <a:t>                         c            n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endParaRPr lang="en-US" altLang="en-US">
              <a:cs typeface="Times New Roman" panose="02020603050405020304" pitchFamily="18" charset="0"/>
            </a:endParaRPr>
          </a:p>
          <a:p>
            <a:endParaRPr lang="en-US" altLang="en-US">
              <a:cs typeface="Times New Roman" panose="02020603050405020304" pitchFamily="18" charset="0"/>
            </a:endParaRPr>
          </a:p>
          <a:p>
            <a:endParaRPr lang="en-US" altLang="en-US">
              <a:cs typeface="Times New Roman" panose="02020603050405020304" pitchFamily="18" charset="0"/>
            </a:endParaRPr>
          </a:p>
          <a:p>
            <a:endParaRPr lang="en-US" altLang="en-US"/>
          </a:p>
        </p:txBody>
      </p:sp>
      <p:sp>
        <p:nvSpPr>
          <p:cNvPr id="269316" name="Line 4">
            <a:extLst>
              <a:ext uri="{FF2B5EF4-FFF2-40B4-BE49-F238E27FC236}">
                <a16:creationId xmlns:a16="http://schemas.microsoft.com/office/drawing/2014/main" id="{97307C8B-EBA0-4B7F-8993-77C03F76AB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668" y="5791805"/>
            <a:ext cx="0" cy="30434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139" tIns="44070" rIns="88139" bIns="44070" anchor="ctr"/>
          <a:lstStyle/>
          <a:p>
            <a:endParaRPr lang="en-US"/>
          </a:p>
        </p:txBody>
      </p:sp>
      <p:sp>
        <p:nvSpPr>
          <p:cNvPr id="269317" name="Line 5">
            <a:extLst>
              <a:ext uri="{FF2B5EF4-FFF2-40B4-BE49-F238E27FC236}">
                <a16:creationId xmlns:a16="http://schemas.microsoft.com/office/drawing/2014/main" id="{DFD93B50-2654-4FEE-BE8A-BA48840CD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6800" y="5754914"/>
            <a:ext cx="219075" cy="36890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139" tIns="44070" rIns="88139" bIns="44070" anchor="ctr"/>
          <a:lstStyle/>
          <a:p>
            <a:endParaRPr lang="en-US"/>
          </a:p>
        </p:txBody>
      </p:sp>
      <p:sp>
        <p:nvSpPr>
          <p:cNvPr id="269318" name="Line 6">
            <a:extLst>
              <a:ext uri="{FF2B5EF4-FFF2-40B4-BE49-F238E27FC236}">
                <a16:creationId xmlns:a16="http://schemas.microsoft.com/office/drawing/2014/main" id="{819C7F71-D429-4B35-96FA-D1BB353246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0803" y="6704845"/>
            <a:ext cx="0" cy="30588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139" tIns="44070" rIns="88139" bIns="44070" anchor="ctr"/>
          <a:lstStyle/>
          <a:p>
            <a:endParaRPr lang="en-US"/>
          </a:p>
        </p:txBody>
      </p:sp>
      <p:sp>
        <p:nvSpPr>
          <p:cNvPr id="269319" name="Line 7">
            <a:extLst>
              <a:ext uri="{FF2B5EF4-FFF2-40B4-BE49-F238E27FC236}">
                <a16:creationId xmlns:a16="http://schemas.microsoft.com/office/drawing/2014/main" id="{126D84A7-2672-4A7C-AAD2-E577203CB0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67" y="6704845"/>
            <a:ext cx="76068" cy="30588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139" tIns="44070" rIns="88139" bIns="440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2E1E11-04E0-4F29-ACE9-DA262426A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7C7EB828-BC12-4895-9726-47D8C0EC21A0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D29C1E7-7D3C-4952-9427-4AE40383A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3F3E7B4-E12F-4339-B346-74E837441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829EA8-1A7E-46B9-9068-5B4263506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351FE-DF83-48CC-A936-5EABF93B2E3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215BEA4A-035E-49D6-89AE-49E25EE15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648200" cy="3486150"/>
          </a:xfrm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C54B5F76-F89D-4FB6-BF34-979BD4BC6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135841-801F-439A-88CE-5D69C22DF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FF828723-0F33-4A52-B7D1-0D84CBBF7769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33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51A06D2-2656-4B01-B139-7244C0738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3DE3CD3-315B-4011-9512-2E8520531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A23989-036F-4228-A442-642109977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29B50731-ECA9-4B86-A4D6-9EA0CCE1F1E9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34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73B7B2C-4564-4F9F-8C26-15CB6BBF7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1FD687B-0411-4145-8045-BC9E4B4EE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3C2426-6572-4276-A238-407212E6D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3D3A41C4-62CE-4153-A150-A6384EEB377C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35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BF0A3CA-76D9-4FB8-844D-A5304605C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DA04C1C-9790-4766-B214-6528AE2F3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64DD27-6954-464E-8832-81AF7C870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CBE28073-9452-4B1F-848D-3504D46CA74F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36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ABF4796-CE86-4E7E-9B5C-17F88A5DF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D738291-EC84-41C3-8752-5252B2C72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41A1FA-21F5-4C06-B95C-1D0A5ECDA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937A-F4C2-4F6D-905F-D6FFC514B2C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AF7D2B01-3228-4B69-BB37-4FEC01D0D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A76CBE71-B0E7-4901-A2C8-0AB8BE803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930F9C-01A5-497B-8657-90DAD44A3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66E32BBE-7D7F-4E4B-AD4B-5649A1AF3E16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38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CC37912-10AC-4268-A47F-9B9C738C7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AE50885-E5CD-4E99-9A16-71FC582CA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050D62-EFA8-4F1D-92A1-52A18DA22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17F6B-2D4A-489C-9E03-DAC02CDB703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C0310BC1-E867-41A6-80C3-54D71E5F5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623260BC-599E-4D5B-BAFC-34FB27FCB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B17FA8-289C-4043-92C2-AD54E0CED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86878-A52E-4CBA-901F-44049DDD67E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AC7A276E-C507-46FF-A87C-B07A68D2D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BC91B238-E1EC-42FB-B4C8-CC0390E8B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C51301-1C35-4899-B4E0-B6C24C3EF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4615D-48B3-4A1F-BD51-411CD5C0831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3D0466AC-8D59-4740-9F46-33B06AFAA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74C09356-33AC-4510-9D99-EB661FCFE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B1B148-35F3-4FFE-B1F4-04DEA2B22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873AEA00-100B-4149-BE04-82538B672F7B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ED9884E-BB10-4AAA-92CD-B5C5900FB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073C903-ECBB-4939-8DFE-5C34A7B47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36B993-2747-41A2-8AF6-2C794FC2C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B80D0-16E5-474A-BC52-204AEF4AB13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33265DEF-EBD1-4717-954C-29C7C80FA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8720C699-3BCA-41F1-9693-A37D75ECE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89AF47-698D-4234-B99E-F84EBD410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0108E-29EF-4871-A7B2-7A94FECF2F8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9E8FC97C-07B9-414D-A991-DE9A1E3E5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63575"/>
            <a:ext cx="4648200" cy="3486150"/>
          </a:xfrm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0634EFD0-918A-497B-9346-9AD7C8018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86F9F1-6DCF-40E5-97F6-BD3230B3D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ED5C4-CC8B-4CC5-A911-CD3C9DEDA5F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B0385158-6D10-487D-9DB5-8138DDA56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63575"/>
            <a:ext cx="4648200" cy="3486150"/>
          </a:xfrm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CB3676C5-8353-40C1-B2EB-6E2F71DF6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D521B5-157A-4DFC-BC1B-138A893026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2CD10-0A4E-4152-B6CE-95B6CC8B1BB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FB66929C-8D6C-4699-8E89-9ED7E3D58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63575"/>
            <a:ext cx="4648200" cy="3486150"/>
          </a:xfrm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0900F712-1452-4CE3-86FC-B61231C15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B3053D-E8DF-48AF-8F11-115F4A6A8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BE3FE7E8-A702-4A00-929D-455792FFE713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7FCB4F9-B8FA-4CF9-A600-C95D80D8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48F76C5-95E9-479A-9CBA-DE456CC5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FA1F9-1645-400D-91C1-F1BCA23E3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293440C5-2947-4C0E-BD35-B86D0903BF89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1DC35A2-9E75-4FE4-8021-27F2D0242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6B661B9-CED4-459F-B9EE-EEBC36140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830194-2E54-4A75-BD37-B780A89E9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1" hangingPunct="1"/>
            <a:fld id="{D0774442-17AC-4D73-81E9-50303219AA2A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81390" eaLnBrk="1" hangingPunct="1"/>
              <a:t>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EE3F721-4C39-4668-9814-8188B0580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2C4EE67-571B-4F50-A21E-0057F13BF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4205515"/>
            <a:ext cx="4819650" cy="398417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1B0E0-F561-42F6-ADD4-2501A9E3A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0C58D-2DA3-4B9C-8280-5C5A3F6594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6C5A7BB4-FC22-4B1A-BE82-76D6B40A2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03E662C8-EF6A-44E2-A3CF-A88A32C84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8AE80D-CFD4-47DE-8F69-E77F91048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3F6DE-8066-4860-8793-19E1BDC9685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A500360D-04F4-4FB7-9912-C06ACF507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2C34B01A-5E9B-4368-AAAC-71E0A484C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A73C-BCC1-4712-BF46-D3810E0CA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A058-B136-4E0D-B44F-54817F954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56F3-5991-4C28-9792-F5A38D97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2796-167C-4526-AEF7-F7DD908D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CE96-3C00-436B-BA71-6CE567D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4D93E-BA13-4F4E-9028-0D719AA84F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BAA7-51AD-4007-9055-54CA251C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F2311-296F-43A9-B90C-69E48384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CCE7-FAEF-4CFA-83F8-23664E7C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AA56-E42D-4104-9319-ABEEE46D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C0F3-0D8A-465A-9D9A-E828DAC4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50E44-684C-4B93-91A7-B67C002AA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62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5F5DB-3D86-46FF-8E03-42E0850F1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38950" y="228600"/>
            <a:ext cx="20764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F13A7-F49F-45CE-A2E0-43A91461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769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59DC-C1DC-494B-8688-7B6E91B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6311-39A5-4888-B971-B5A57977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51E7-0FC3-4E8B-A943-549800A7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FA95D-E312-407D-A45D-1CBE49CDF7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96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6A0-9CDE-43AC-B396-B8F34C21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231DE4F-AEC1-4E2E-B30A-6845778F9D0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266825"/>
            <a:ext cx="8305800" cy="4905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1BF0-86B7-4B6E-BA81-62830C5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2009-01DF-42E8-B6BC-BB82C960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E578-A088-444D-9B5F-3708A850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95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2BB59489-448C-4E47-AB5D-66A0EC6D8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52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290F-3E5F-4746-9D8A-7EF4338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1491-7287-4B68-881F-B654270B0C0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76C5-EB50-4F70-8516-7B02D3A0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44C66-F0AF-4100-A526-E49B043A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EC5-2BAA-4AA5-8E22-19F278D7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128EE-3903-4EB1-AD04-F23C090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95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9EF7D65A-2BEF-433D-B9E9-F5F5DCBD19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0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0E2-430A-41BA-BCCF-0E4313A1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85B7-79CF-4D89-9376-23FD2D72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35D0-262A-44DF-9471-1713B881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F449-F9F0-46FA-9EAD-B1274A3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0808-4D28-40AA-8D75-CAC77D7B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8C360-CB92-47F5-922D-B0F66A9FC7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45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0FB1-47F9-4E3B-92FD-C83085AC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DE7A-F22F-4777-8A4A-CEF5A1AE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E5C1-E59A-4D32-B0C9-A13DF366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3F38-2815-459A-8DC3-4D5AD90A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D9EA-60D6-4C35-A6A5-450D014D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BFD0E-7FA2-4B61-9B16-B460CE9F2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68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613-00B3-4553-ACC5-D2A65DE2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2FA6-B7E7-4C20-8845-6752AC4D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52DF-1E35-4166-A1F3-426BDEDE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9715-9E7E-46F7-BF74-5BA5EA5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4646F-9CD6-4FC2-9254-5AB4E1FB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86EE2-F4E1-4451-9F44-457E641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26C81-9BC7-41C5-BF22-FB3830748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05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934A-9004-4629-93F1-832F5B63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9699-12B1-4F4B-AE92-1F815FCF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CE2A1-DFF6-4FEA-ADA5-EC0D62706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D30F7-ECCC-4B39-98A4-A46F1BB6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EFDAE-97A7-43E5-9641-1822DF29D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36215-4913-4DE4-91E6-9714271F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28D11-975F-4015-9250-25FB3E8A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5ECF7-FB9D-4754-929B-D2DAF28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5EA00-AC49-49E7-8042-17EEB8AF89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56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0CE8-EF84-409C-A626-17A3A09F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413C5-8784-463D-B8E5-299D5D61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D47F-1D27-4D8D-829F-8D901B5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B676C-9D66-4BCE-80F7-4C8B8A8B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0EA8E-35B4-4A62-905C-E50F326422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77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B993B-DFCB-4791-A3BD-E1F714E3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6CE8F-618A-428E-B166-B2625C60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0207D-FADD-45F7-9B3F-8A92DB4D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2A89C-0DB7-495F-8B90-BC590B6B5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0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1E18-69CD-4A67-8825-57A36131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D3C0-1E72-4C66-9A63-5C89132D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88D6C-8B64-493E-8BB3-A42E306F1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F0063-C1DB-4224-9253-B481EC5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45BC-E59A-48D5-9FBD-CECA0568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130C-FF51-4B09-9A1A-012FE57D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7A193-4CDA-4458-8BC4-C08ED4DC4B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3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A1E8-53FA-4D43-B5BB-44DD23E3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3708C-1ACF-4406-90AD-27689B1FD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824A-BAB1-4885-9F4C-83909003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71A5A-0C6B-4E97-8244-61839E2A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D25D-B35D-4ACB-B1E6-FA264F1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2BB3E-EFA9-45FC-AC19-054E9800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748F2-9D5F-4DAE-8985-60DDC44DE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24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>
            <a:extLst>
              <a:ext uri="{FF2B5EF4-FFF2-40B4-BE49-F238E27FC236}">
                <a16:creationId xmlns:a16="http://schemas.microsoft.com/office/drawing/2014/main" id="{8863CEC9-7A86-4408-B4FF-DFFDC5A39EE1}"/>
              </a:ext>
            </a:extLst>
          </p:cNvPr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3076" name="AutoShape 4">
              <a:extLst>
                <a:ext uri="{FF2B5EF4-FFF2-40B4-BE49-F238E27FC236}">
                  <a16:creationId xmlns:a16="http://schemas.microsoft.com/office/drawing/2014/main" id="{B2C212EA-50FF-4129-9C4E-C8CBA22211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AutoShape 5">
              <a:extLst>
                <a:ext uri="{FF2B5EF4-FFF2-40B4-BE49-F238E27FC236}">
                  <a16:creationId xmlns:a16="http://schemas.microsoft.com/office/drawing/2014/main" id="{AADDF2F3-B41B-40BA-8EF8-EDDC7DE85E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AutoShape 6">
              <a:extLst>
                <a:ext uri="{FF2B5EF4-FFF2-40B4-BE49-F238E27FC236}">
                  <a16:creationId xmlns:a16="http://schemas.microsoft.com/office/drawing/2014/main" id="{A0AEB200-03C9-4C7D-AC56-189758933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7">
            <a:extLst>
              <a:ext uri="{FF2B5EF4-FFF2-40B4-BE49-F238E27FC236}">
                <a16:creationId xmlns:a16="http://schemas.microsoft.com/office/drawing/2014/main" id="{8A8324A0-9DA0-4E48-A782-3B422E77B64D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3080" name="AutoShape 8">
              <a:extLst>
                <a:ext uri="{FF2B5EF4-FFF2-40B4-BE49-F238E27FC236}">
                  <a16:creationId xmlns:a16="http://schemas.microsoft.com/office/drawing/2014/main" id="{B795920B-4C8C-41D9-B18B-F72A00FFF3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AutoShape 9">
              <a:extLst>
                <a:ext uri="{FF2B5EF4-FFF2-40B4-BE49-F238E27FC236}">
                  <a16:creationId xmlns:a16="http://schemas.microsoft.com/office/drawing/2014/main" id="{BBF8F664-EE06-4DC5-9F08-C3DFEEF4F0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AutoShape 10">
              <a:extLst>
                <a:ext uri="{FF2B5EF4-FFF2-40B4-BE49-F238E27FC236}">
                  <a16:creationId xmlns:a16="http://schemas.microsoft.com/office/drawing/2014/main" id="{95DB9DD3-1399-485A-9B99-0083D97EEA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3" name="Rectangle 11">
            <a:extLst>
              <a:ext uri="{FF2B5EF4-FFF2-40B4-BE49-F238E27FC236}">
                <a16:creationId xmlns:a16="http://schemas.microsoft.com/office/drawing/2014/main" id="{A8EE3DDF-911A-42EF-9B70-EF29883B6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42056F07-BB6C-4858-8770-865F868DE8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A49A1A47-D887-4208-B1BE-050A4EB4AC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2F64A894-CD50-4832-B63F-0029B0DE99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fld id="{EA1481AF-6713-4AF2-9C44-3381C0E0EB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1603700E-B2BD-4088-9395-F40ADC58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C2AFE492-46C7-4E14-8734-16C4249DC6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BF134F09-F096-4388-9DD7-95E7538C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0" name="Group 18">
            <a:extLst>
              <a:ext uri="{FF2B5EF4-FFF2-40B4-BE49-F238E27FC236}">
                <a16:creationId xmlns:a16="http://schemas.microsoft.com/office/drawing/2014/main" id="{9637A3AD-98FE-4D7D-88F1-7EF3DFE8CA3F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3091" name="AutoShape 19">
              <a:extLst>
                <a:ext uri="{FF2B5EF4-FFF2-40B4-BE49-F238E27FC236}">
                  <a16:creationId xmlns:a16="http://schemas.microsoft.com/office/drawing/2014/main" id="{0AF92AC2-3FCF-4F59-BF6D-B92D37F58E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3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AutoShape 20">
              <a:extLst>
                <a:ext uri="{FF2B5EF4-FFF2-40B4-BE49-F238E27FC236}">
                  <a16:creationId xmlns:a16="http://schemas.microsoft.com/office/drawing/2014/main" id="{2864734C-8B34-41C6-803E-5F56B215B2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AutoShape 21">
              <a:extLst>
                <a:ext uri="{FF2B5EF4-FFF2-40B4-BE49-F238E27FC236}">
                  <a16:creationId xmlns:a16="http://schemas.microsoft.com/office/drawing/2014/main" id="{E7F609DA-7FD3-401F-88C4-DBA23D3478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4" name="Rectangle 22">
            <a:extLst>
              <a:ext uri="{FF2B5EF4-FFF2-40B4-BE49-F238E27FC236}">
                <a16:creationId xmlns:a16="http://schemas.microsoft.com/office/drawing/2014/main" id="{A5ED30B9-B93B-46B9-B124-3667593E4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95" name="Group 23">
            <a:extLst>
              <a:ext uri="{FF2B5EF4-FFF2-40B4-BE49-F238E27FC236}">
                <a16:creationId xmlns:a16="http://schemas.microsoft.com/office/drawing/2014/main" id="{0C1662B8-9C34-4232-BC94-B76293A67835}"/>
              </a:ext>
            </a:extLst>
          </p:cNvPr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3096" name="AutoShape 24">
              <a:extLst>
                <a:ext uri="{FF2B5EF4-FFF2-40B4-BE49-F238E27FC236}">
                  <a16:creationId xmlns:a16="http://schemas.microsoft.com/office/drawing/2014/main" id="{E3E565BD-F975-4381-BDD3-FC676A56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AutoShape 25">
              <a:extLst>
                <a:ext uri="{FF2B5EF4-FFF2-40B4-BE49-F238E27FC236}">
                  <a16:creationId xmlns:a16="http://schemas.microsoft.com/office/drawing/2014/main" id="{C43810F0-4662-4988-8AE5-D7A49811A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>
              <a:extLst>
                <a:ext uri="{FF2B5EF4-FFF2-40B4-BE49-F238E27FC236}">
                  <a16:creationId xmlns:a16="http://schemas.microsoft.com/office/drawing/2014/main" id="{3348FBDB-0C89-4062-B88D-CD764E1A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build="p" autoUpdateAnimBg="0" advAuto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40DBCE7-CC60-4677-A1D6-C5D7AD88FA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001000" cy="2289175"/>
          </a:xfrm>
        </p:spPr>
        <p:txBody>
          <a:bodyPr anchor="ctr"/>
          <a:lstStyle/>
          <a:p>
            <a:r>
              <a:rPr lang="en-US" altLang="en-US" sz="4400"/>
              <a:t>Runtime Analysis </a:t>
            </a:r>
            <a:br>
              <a:rPr lang="en-US" altLang="en-US" sz="4400"/>
            </a:br>
            <a:r>
              <a:rPr lang="en-US" altLang="en-US" sz="4400"/>
              <a:t>and</a:t>
            </a:r>
            <a:br>
              <a:rPr lang="en-US" altLang="en-US" sz="4400"/>
            </a:br>
            <a:r>
              <a:rPr lang="en-US" altLang="en-US" sz="4400"/>
              <a:t>Growth of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2E6582EB-AFEC-4D26-A862-8DBF4EA0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EB51673E-4E44-4A14-AB6B-15E301C3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02BD-C1E0-49D8-A6DB-187E027487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2D766FD4-C5D9-4FC0-A84D-657F43A26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98438"/>
            <a:ext cx="8532812" cy="685800"/>
          </a:xfrm>
        </p:spPr>
        <p:txBody>
          <a:bodyPr/>
          <a:lstStyle/>
          <a:p>
            <a:r>
              <a:rPr lang="en-US" altLang="en-US"/>
              <a:t>Input size and basic operation examples</a:t>
            </a:r>
          </a:p>
        </p:txBody>
      </p:sp>
      <p:graphicFrame>
        <p:nvGraphicFramePr>
          <p:cNvPr id="266243" name="Group 3">
            <a:extLst>
              <a:ext uri="{FF2B5EF4-FFF2-40B4-BE49-F238E27FC236}">
                <a16:creationId xmlns:a16="http://schemas.microsoft.com/office/drawing/2014/main" id="{79F0F90A-E094-43DD-8243-641B54DA8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76580"/>
              </p:ext>
            </p:extLst>
          </p:nvPr>
        </p:nvGraphicFramePr>
        <p:xfrm>
          <a:off x="609600" y="1295400"/>
          <a:ext cx="8153400" cy="4419601"/>
        </p:xfrm>
        <a:graphic>
          <a:graphicData uri="http://schemas.openxmlformats.org/drawingml/2006/table">
            <a:tbl>
              <a:tblPr/>
              <a:tblGrid>
                <a:gridCol w="2692866">
                  <a:extLst>
                    <a:ext uri="{9D8B030D-6E8A-4147-A177-3AD203B41FA5}">
                      <a16:colId xmlns:a16="http://schemas.microsoft.com/office/drawing/2014/main" val="2970569321"/>
                    </a:ext>
                  </a:extLst>
                </a:gridCol>
                <a:gridCol w="2992073">
                  <a:extLst>
                    <a:ext uri="{9D8B030D-6E8A-4147-A177-3AD203B41FA5}">
                      <a16:colId xmlns:a16="http://schemas.microsoft.com/office/drawing/2014/main" val="1504339045"/>
                    </a:ext>
                  </a:extLst>
                </a:gridCol>
                <a:gridCol w="2468461">
                  <a:extLst>
                    <a:ext uri="{9D8B030D-6E8A-4147-A177-3AD203B41FA5}">
                      <a16:colId xmlns:a16="http://schemas.microsoft.com/office/drawing/2014/main" val="1012498297"/>
                    </a:ext>
                  </a:extLst>
                </a:gridCol>
              </a:tblGrid>
              <a:tr h="8358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Problem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Input size measure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Basic 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61601"/>
                  </a:ext>
                </a:extLst>
              </a:tr>
              <a:tr h="8617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Searching for key in a list of </a:t>
                      </a:r>
                      <a:r>
                        <a:rPr kumimoji="1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 items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Number of list’s items,  i.e. </a:t>
                      </a:r>
                      <a:r>
                        <a:rPr kumimoji="1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Key comparison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18290"/>
                  </a:ext>
                </a:extLst>
              </a:tr>
              <a:tr h="998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Multiplication of two matrices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Matrix dimensions or total number of elements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Multiplication of two numbers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015471"/>
                  </a:ext>
                </a:extLst>
              </a:tr>
              <a:tr h="8617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Checking primality of a given integer </a:t>
                      </a:r>
                      <a:r>
                        <a:rPr kumimoji="1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  <a:endParaRPr kumimoji="1" lang="en-US" altLang="en-US" sz="2000" b="1" i="1" u="none" strike="noStrike" cap="none" normalizeH="0" baseline="3000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n’</a:t>
                      </a: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size = number of digits (in binary representation)</a:t>
                      </a:r>
                      <a:endParaRPr kumimoji="1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638715"/>
                  </a:ext>
                </a:extLst>
              </a:tr>
              <a:tr h="8617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Typical graph problem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#vertices and/or edges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Visiting a vertex or traversing an edge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9400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00A496-194A-45BB-97C2-C846CCFB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7F06A0-94AA-4522-8DE0-0AAF6EC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3880-5E74-458A-BDBF-7929A6FC6F6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78A06E9E-8CC0-4C79-B36D-1F982DE7F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Empirical analysis of time efficiency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49880E4B-7A74-43C7-ACCD-3604BEDB6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 a specific (typical) sample of inputs</a:t>
            </a:r>
          </a:p>
          <a:p>
            <a:endParaRPr lang="en-US" altLang="en-US"/>
          </a:p>
          <a:p>
            <a:r>
              <a:rPr lang="en-US" altLang="en-US"/>
              <a:t>Use physical unit of time (e.g.,  milliseconds)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    or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Count actual number of basic operation’s executions</a:t>
            </a:r>
          </a:p>
          <a:p>
            <a:endParaRPr lang="en-US" altLang="en-US"/>
          </a:p>
          <a:p>
            <a:r>
              <a:rPr lang="en-US" altLang="en-US"/>
              <a:t>Analyze the empirical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8170ED-3E3E-4B77-B51A-1C12330E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50B29A-4E52-42C5-BB5A-0609218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962D-F503-4817-AF73-2EED89B092D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E0470247-4052-46AC-AF00-3A5B2089D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588250" cy="609600"/>
          </a:xfrm>
        </p:spPr>
        <p:txBody>
          <a:bodyPr/>
          <a:lstStyle/>
          <a:p>
            <a:r>
              <a:rPr lang="en-US" altLang="en-US"/>
              <a:t>Best-case, average-case, worst-case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218EA2F5-2BA4-4A1D-B602-0EA1FD610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For some algorithms’ efficiency depends on form of input: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Worst case: </a:t>
            </a:r>
            <a:r>
              <a:rPr lang="en-US" altLang="en-US" dirty="0"/>
              <a:t>  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worst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– maximum over inputs of size </a:t>
            </a:r>
            <a:r>
              <a:rPr lang="en-US" altLang="en-US" i="1" dirty="0"/>
              <a:t>n</a:t>
            </a:r>
          </a:p>
          <a:p>
            <a:endParaRPr lang="en-US" altLang="en-US" i="1" dirty="0"/>
          </a:p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Best case:       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best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–  minimum over inputs of size </a:t>
            </a:r>
            <a:r>
              <a:rPr lang="en-US" altLang="en-US" i="1" dirty="0"/>
              <a:t>n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Average case: 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avg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– “average” over inputs of size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1"/>
            <a:r>
              <a:rPr lang="en-US" altLang="en-US" dirty="0"/>
              <a:t>Number of times the basic operation will be executed on typical  input</a:t>
            </a:r>
          </a:p>
          <a:p>
            <a:pPr lvl="1"/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NOT the average of worst and best case</a:t>
            </a:r>
          </a:p>
          <a:p>
            <a:pPr lvl="1"/>
            <a:r>
              <a:rPr lang="en-US" altLang="en-US" dirty="0"/>
              <a:t>Expected number of basic operations considered as a random variable under some assumption about the probability distribution of all possible inputs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C4F4D20-0674-47BE-A09C-9FFB133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B5476F3-EAE3-46A7-BC3B-D9FFE341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96FD-3150-41C6-B51A-95ADC763FD0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9645AA08-BA8D-4CC6-B72C-4E805E08F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Sequential search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FD93F5AB-12CA-426C-8DA5-2BE2B4398C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419600"/>
            <a:ext cx="8153400" cy="2209800"/>
          </a:xfrm>
        </p:spPr>
        <p:txBody>
          <a:bodyPr/>
          <a:lstStyle/>
          <a:p>
            <a:r>
              <a:rPr lang="en-US" altLang="en-US"/>
              <a:t>Worst case</a:t>
            </a:r>
          </a:p>
          <a:p>
            <a:endParaRPr lang="en-US" altLang="en-US" sz="2000"/>
          </a:p>
          <a:p>
            <a:r>
              <a:rPr lang="en-US" altLang="en-US"/>
              <a:t>Best case</a:t>
            </a:r>
          </a:p>
          <a:p>
            <a:endParaRPr lang="en-US" altLang="en-US" sz="2000"/>
          </a:p>
          <a:p>
            <a:r>
              <a:rPr lang="en-US" altLang="en-US"/>
              <a:t>Average case</a:t>
            </a:r>
          </a:p>
        </p:txBody>
      </p:sp>
      <p:pic>
        <p:nvPicPr>
          <p:cNvPr id="347140" name="Picture 4" descr="2_1a">
            <a:extLst>
              <a:ext uri="{FF2B5EF4-FFF2-40B4-BE49-F238E27FC236}">
                <a16:creationId xmlns:a16="http://schemas.microsoft.com/office/drawing/2014/main" id="{075A9AD6-2CBE-4772-85BE-1583FBFFB6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3281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B907-62DA-442E-AB49-E62B223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C7D86C-DE59-45CD-99DF-E268A2E5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0" t="11062" r="30275" b="8716"/>
          <a:stretch/>
        </p:blipFill>
        <p:spPr>
          <a:xfrm>
            <a:off x="998705" y="1138518"/>
            <a:ext cx="7613515" cy="52622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63D2-EA0A-4A56-B57B-6CCE0430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C360-CB92-47F5-922D-B0F66A9FC7A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4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BB520E-B70E-4C08-9E57-FAFA3E15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889885-5867-4212-B5B7-8175B74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0B90-E063-4505-A360-EAEB025C6DB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319A2AE2-8681-4C76-B242-DB8210F6E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growth 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8D144480-48E5-4385-B626-7018D66EA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4905375"/>
          </a:xfrm>
        </p:spPr>
        <p:txBody>
          <a:bodyPr/>
          <a:lstStyle/>
          <a:p>
            <a:r>
              <a:rPr lang="en-US" altLang="en-US" dirty="0"/>
              <a:t>Most important: Order of growth within a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constant multiple </a:t>
            </a:r>
            <a:r>
              <a:rPr lang="en-US" altLang="en-US" dirty="0"/>
              <a:t>as </a:t>
            </a:r>
            <a:r>
              <a:rPr lang="en-US" alt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→∞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How much faster will algorithm run on computer that is twice as fast?  </a:t>
            </a:r>
          </a:p>
          <a:p>
            <a:pPr lvl="2"/>
            <a:r>
              <a:rPr lang="en-US" altLang="en-US" sz="22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Two times faster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How much longer does it take to solve problem of double input size?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Depends on Big-O of algorithm or order of running time</a:t>
            </a:r>
          </a:p>
          <a:p>
            <a:pPr lvl="3"/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O(n</a:t>
            </a:r>
            <a:r>
              <a:rPr lang="en-US" altLang="en-US" baseline="30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) will take four times longer</a:t>
            </a:r>
          </a:p>
          <a:p>
            <a:pPr lvl="3"/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O(n) will take 2 times longer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6E7C5AC-AF40-4C58-8C51-00DB35092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growth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F758789-B863-4892-9343-AEE6112070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1 &lt;&lt; log</a:t>
            </a:r>
            <a:r>
              <a:rPr lang="en-US" altLang="en-US" sz="2800" baseline="-25000"/>
              <a:t>2</a:t>
            </a:r>
            <a:r>
              <a:rPr lang="en-US" altLang="en-US" sz="2800"/>
              <a:t>n &lt;&lt; n &lt;&lt; nlog</a:t>
            </a:r>
            <a:r>
              <a:rPr lang="en-US" altLang="en-US" sz="2800" baseline="-25000"/>
              <a:t>2</a:t>
            </a:r>
            <a:r>
              <a:rPr lang="en-US" altLang="en-US" sz="2800"/>
              <a:t>n &lt;&lt; n</a:t>
            </a:r>
            <a:r>
              <a:rPr lang="en-US" altLang="en-US" sz="2800" baseline="30000"/>
              <a:t>2 </a:t>
            </a:r>
            <a:r>
              <a:rPr lang="en-US" altLang="en-US" sz="2800"/>
              <a:t>&lt;&lt; n</a:t>
            </a:r>
            <a:r>
              <a:rPr lang="en-US" altLang="en-US" sz="2800" baseline="30000"/>
              <a:t>3 </a:t>
            </a:r>
            <a:r>
              <a:rPr lang="en-US" altLang="en-US" sz="2800"/>
              <a:t>&lt;&lt; 2</a:t>
            </a:r>
            <a:r>
              <a:rPr lang="en-US" altLang="en-US" sz="2800" baseline="30000"/>
              <a:t>n </a:t>
            </a:r>
            <a:r>
              <a:rPr lang="en-US" altLang="en-US" sz="2800"/>
              <a:t>&lt;&lt; n!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800"/>
              <a:t>(We are slightly abusing of the “&lt;&lt;“ sign. It means a smaller order of growth).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3351FC-8B8A-4385-B591-2DC39034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D7CB13-DD7C-47E9-BD4A-D1F19210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813F-FC6C-4D3E-88B6-704E591005AD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254980" name="Picture 4" descr="table2">
            <a:extLst>
              <a:ext uri="{FF2B5EF4-FFF2-40B4-BE49-F238E27FC236}">
                <a16:creationId xmlns:a16="http://schemas.microsoft.com/office/drawing/2014/main" id="{DE378738-9126-4161-9594-5462EDE658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752600"/>
            <a:ext cx="8382000" cy="340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3" name="Rectangle 7">
            <a:extLst>
              <a:ext uri="{FF2B5EF4-FFF2-40B4-BE49-F238E27FC236}">
                <a16:creationId xmlns:a16="http://schemas.microsoft.com/office/drawing/2014/main" id="{2637F604-287D-47D5-989D-28592A630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609600"/>
          </a:xfrm>
        </p:spPr>
        <p:txBody>
          <a:bodyPr/>
          <a:lstStyle/>
          <a:p>
            <a:r>
              <a:rPr lang="en-US" altLang="en-US" sz="3200"/>
              <a:t>Values of some important functions as </a:t>
            </a:r>
            <a:r>
              <a:rPr lang="en-US" altLang="en-US" sz="3200" i="1"/>
              <a:t>n </a:t>
            </a:r>
            <a:r>
              <a:rPr lang="en-US" altLang="en-US" sz="3200">
                <a:solidFill>
                  <a:schemeClr val="tx1"/>
                </a:solidFill>
                <a:sym typeface="Symbol" panose="05050102010706020507" pitchFamily="18" charset="2"/>
              </a:rPr>
              <a:t> 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46B6FB9-EDE3-4A77-B439-0A7A129A9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101596E-53D0-42C2-A163-2B5734BFA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99"/>
              </a:buClr>
              <a:buFont typeface="Wingdings" panose="05000000000000000000" pitchFamily="2" charset="2"/>
              <a:buChar char="§"/>
            </a:pPr>
            <a:r>
              <a:rPr lang="en-US" altLang="en-US" sz="4000" dirty="0"/>
              <a:t>O: Big-Oh</a:t>
            </a:r>
          </a:p>
          <a:p>
            <a:pPr>
              <a:buClr>
                <a:srgbClr val="FFFF99"/>
              </a:buClr>
              <a:buFont typeface="Wingdings" panose="05000000000000000000" pitchFamily="2" charset="2"/>
              <a:buChar char="§"/>
            </a:pPr>
            <a:r>
              <a:rPr lang="el-GR" altLang="en-US" sz="4000" dirty="0"/>
              <a:t>Ω</a:t>
            </a:r>
            <a:r>
              <a:rPr lang="en-US" altLang="en-US" sz="4000" dirty="0"/>
              <a:t>: Big-Omega</a:t>
            </a:r>
          </a:p>
          <a:p>
            <a:pPr>
              <a:buClr>
                <a:srgbClr val="FFFF99"/>
              </a:buClr>
              <a:buFont typeface="Wingdings" panose="05000000000000000000" pitchFamily="2" charset="2"/>
              <a:buChar char="§"/>
            </a:pPr>
            <a:r>
              <a:rPr lang="el-GR" altLang="en-US" sz="4000" dirty="0"/>
              <a:t>Θ</a:t>
            </a:r>
            <a:r>
              <a:rPr lang="en-US" altLang="en-US" sz="4000" dirty="0"/>
              <a:t>: Theta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CE0BD8-29D4-4236-BEC3-701C59B9E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 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98FCC4D-B37F-4E22-910C-992D7372D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99"/>
              </a:buClr>
            </a:pPr>
            <a:r>
              <a:rPr lang="en-US" altLang="en-US" dirty="0"/>
              <a:t>Informally, O (g(n)) is the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set of all functions with a smaller or same order of growth as g(n), within a constant multiple</a:t>
            </a:r>
          </a:p>
          <a:p>
            <a:pPr>
              <a:buClr>
                <a:srgbClr val="FFFF99"/>
              </a:buClr>
            </a:pPr>
            <a:r>
              <a:rPr lang="en-US" altLang="en-US" dirty="0"/>
              <a:t>What is O(n</a:t>
            </a:r>
            <a:r>
              <a:rPr lang="en-US" altLang="en-US" baseline="30000" dirty="0"/>
              <a:t>2</a:t>
            </a:r>
            <a:r>
              <a:rPr lang="en-US" altLang="en-US" dirty="0"/>
              <a:t>)?</a:t>
            </a:r>
          </a:p>
          <a:p>
            <a:pPr lvl="1"/>
            <a:r>
              <a:rPr lang="en-US" altLang="en-US" dirty="0"/>
              <a:t>The set of all functions that grow slower than or in the same order as n</a:t>
            </a:r>
            <a:r>
              <a:rPr lang="en-US" altLang="en-US" baseline="30000"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89B5B4-02BA-451F-BE3C-436085D6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F3D6A7-2EB1-4888-A804-BAC1D1AE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4E9B-B4A0-425E-AE89-4430CCEE8FF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9A134B43-0CE7-42BE-9F02-C77BE05A5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694C9549-7A4D-4502-93CF-C73EC1F65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Issues:</a:t>
            </a:r>
          </a:p>
          <a:p>
            <a:pPr lvl="1"/>
            <a:r>
              <a:rPr lang="en-US" altLang="en-US" sz="2800" dirty="0"/>
              <a:t>correctness</a:t>
            </a:r>
          </a:p>
          <a:p>
            <a:pPr lvl="1"/>
            <a:r>
              <a:rPr lang="en-US" altLang="en-US" sz="2800" dirty="0"/>
              <a:t>time efficiency</a:t>
            </a:r>
          </a:p>
          <a:p>
            <a:pPr lvl="1"/>
            <a:r>
              <a:rPr lang="en-US" altLang="en-US" sz="2800" dirty="0"/>
              <a:t>space efficiency</a:t>
            </a:r>
          </a:p>
          <a:p>
            <a:pPr lvl="1"/>
            <a:r>
              <a:rPr lang="en-US" altLang="en-US" sz="2800" dirty="0"/>
              <a:t>optimality</a:t>
            </a:r>
          </a:p>
          <a:p>
            <a:pPr lvl="1"/>
            <a:endParaRPr lang="en-US" altLang="en-US" sz="2400" dirty="0"/>
          </a:p>
          <a:p>
            <a:r>
              <a:rPr lang="en-US" altLang="en-US" sz="3200" dirty="0"/>
              <a:t>Approaches: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/>
              <a:t>theoretical analysis</a:t>
            </a:r>
          </a:p>
          <a:p>
            <a:pPr lvl="1"/>
            <a:r>
              <a:rPr lang="en-US" altLang="en-US" sz="2800" dirty="0"/>
              <a:t>empirical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2747DAD-A4F9-4167-8178-F4CED18A3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53FB1DB-88A7-439F-B1C5-642692501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200" dirty="0"/>
              <a:t>So: </a:t>
            </a:r>
          </a:p>
          <a:p>
            <a:pPr lvl="1">
              <a:buFontTx/>
              <a:buNone/>
            </a:pPr>
            <a:r>
              <a:rPr lang="en-US" altLang="en-US" sz="2800" dirty="0"/>
              <a:t>n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pPr lvl="1">
              <a:buFontTx/>
              <a:buNone/>
            </a:pPr>
            <a:r>
              <a:rPr lang="en-US" altLang="en-US" sz="2800" dirty="0"/>
              <a:t>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</a:t>
            </a:r>
          </a:p>
          <a:p>
            <a:pPr lvl="1">
              <a:buFontTx/>
              <a:buNone/>
            </a:pPr>
            <a:r>
              <a:rPr lang="en-US" altLang="en-US" sz="2800" dirty="0"/>
              <a:t>1000n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pPr lvl="1">
              <a:buFontTx/>
              <a:buNone/>
            </a:pPr>
            <a:r>
              <a:rPr lang="en-US" altLang="en-US" sz="2800" dirty="0"/>
              <a:t>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n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</a:t>
            </a:r>
          </a:p>
          <a:p>
            <a:pPr lvl="1">
              <a:buFontTx/>
              <a:buNone/>
            </a:pPr>
            <a:r>
              <a:rPr lang="en-US" altLang="en-US" sz="2800" dirty="0"/>
              <a:t>100n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n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pPr>
              <a:buFontTx/>
              <a:buNone/>
            </a:pPr>
            <a:r>
              <a:rPr lang="en-US" altLang="en-US" sz="3200" dirty="0"/>
              <a:t>But:</a:t>
            </a:r>
          </a:p>
          <a:p>
            <a:pPr lvl="1">
              <a:buFontTx/>
              <a:buNone/>
            </a:pPr>
            <a:r>
              <a:rPr lang="en-US" altLang="en-US" sz="2800" dirty="0"/>
              <a:t>1/1000 n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</a:t>
            </a:r>
            <a:r>
              <a:rPr lang="en-US" altLang="en-US" sz="2800" dirty="0"/>
              <a:t> 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72204A1-F130-4A48-8C5F-592BF51E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34290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Intuitively, O is like 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DFBAC8-326E-41CA-8B53-8133BABA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C38CF9-ED0D-43D2-85BA-5CE8575A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54EC-96BB-45FE-A20C-B0BA1A95F86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59077" name="Rectangle 5">
            <a:extLst>
              <a:ext uri="{FF2B5EF4-FFF2-40B4-BE49-F238E27FC236}">
                <a16:creationId xmlns:a16="http://schemas.microsoft.com/office/drawing/2014/main" id="{55FE5027-05FA-4056-914A-E5EC4DA3F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Big-oh</a:t>
            </a:r>
          </a:p>
        </p:txBody>
      </p:sp>
      <p:pic>
        <p:nvPicPr>
          <p:cNvPr id="259076" name="Picture 4" descr="figs2_1">
            <a:extLst>
              <a:ext uri="{FF2B5EF4-FFF2-40B4-BE49-F238E27FC236}">
                <a16:creationId xmlns:a16="http://schemas.microsoft.com/office/drawing/2014/main" id="{7FF5F4EB-FAC6-4A9E-B53A-916CA31A9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219201"/>
            <a:ext cx="61722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97C2ECF-BD0C-4286-A85E-A5FB47357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 </a:t>
            </a:r>
            <a:r>
              <a:rPr lang="el-GR" altLang="en-US"/>
              <a:t>Ω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8D0A3E9-18FB-4B04-ABC6-8F005CE86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Informally, </a:t>
            </a:r>
            <a:r>
              <a:rPr lang="el-GR" altLang="en-US" sz="3200" dirty="0"/>
              <a:t>Ω</a:t>
            </a:r>
            <a:r>
              <a:rPr lang="en-US" altLang="en-US" sz="3200" dirty="0"/>
              <a:t> (g(n)) is the set of all functions with a larger or same order of growth as g(n), within a constant multiple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So: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l-GR" altLang="en-US" sz="2800" dirty="0">
                <a:sym typeface="Symbol" panose="05050102010706020507" pitchFamily="18" charset="2"/>
              </a:rPr>
              <a:t>Ω</a:t>
            </a:r>
            <a:r>
              <a:rPr lang="en-US" altLang="en-US" sz="2800" dirty="0"/>
              <a:t>(n)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1/1000 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l-GR" altLang="en-US" sz="2800" dirty="0">
                <a:sym typeface="Symbol" panose="05050102010706020507" pitchFamily="18" charset="2"/>
              </a:rPr>
              <a:t>Ω</a:t>
            </a:r>
            <a:r>
              <a:rPr lang="en-US" altLang="en-US" sz="2800" dirty="0"/>
              <a:t>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But: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1000 n </a:t>
            </a:r>
            <a:r>
              <a:rPr lang="en-US" altLang="en-US" sz="2800" dirty="0">
                <a:sym typeface="Symbol" panose="05050102010706020507" pitchFamily="18" charset="2"/>
              </a:rPr>
              <a:t></a:t>
            </a:r>
            <a:r>
              <a:rPr lang="en-US" altLang="en-US" sz="2800" dirty="0"/>
              <a:t> </a:t>
            </a:r>
            <a:r>
              <a:rPr lang="el-GR" altLang="en-US" sz="2800" dirty="0">
                <a:sym typeface="Symbol" panose="05050102010706020507" pitchFamily="18" charset="2"/>
              </a:rPr>
              <a:t>Ω</a:t>
            </a:r>
            <a:r>
              <a:rPr lang="en-US" altLang="en-US" sz="2800" dirty="0"/>
              <a:t>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A8600F9-8508-4258-9EF0-EF6D4C1D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33528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Intuitively, </a:t>
            </a:r>
            <a:r>
              <a:rPr kumimoji="0" lang="el-G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Ω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like 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70E824-384A-4758-B7B5-C465DDA9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C9C4A1-7246-42C1-AED8-1B829E8A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BECC-BF0A-4C73-B8DA-B4BBD2A3B92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1125" name="Rectangle 5">
            <a:extLst>
              <a:ext uri="{FF2B5EF4-FFF2-40B4-BE49-F238E27FC236}">
                <a16:creationId xmlns:a16="http://schemas.microsoft.com/office/drawing/2014/main" id="{D1CA9B06-F8C9-4B46-9973-2FCE9E6B7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Big-omega</a:t>
            </a:r>
          </a:p>
        </p:txBody>
      </p:sp>
      <p:pic>
        <p:nvPicPr>
          <p:cNvPr id="261124" name="Picture 4" descr="figs2_2">
            <a:extLst>
              <a:ext uri="{FF2B5EF4-FFF2-40B4-BE49-F238E27FC236}">
                <a16:creationId xmlns:a16="http://schemas.microsoft.com/office/drawing/2014/main" id="{2A022066-5283-4D8F-A7E5-690B9C12F0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19200"/>
            <a:ext cx="60198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0010C6F-2100-4F05-9165-2874079B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Big-Omega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B370B55-CE25-4924-BD0C-DE54DFA65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/>
              <a:t>Math: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l-GR" altLang="en-US" sz="2800" dirty="0"/>
              <a:t>Ω</a:t>
            </a:r>
            <a:r>
              <a:rPr lang="en-US" altLang="en-US" sz="2800" dirty="0"/>
              <a:t>(g(n)) = {f(n): </a:t>
            </a:r>
            <a:r>
              <a:rPr lang="en-US" altLang="en-US" sz="2800" dirty="0">
                <a:sym typeface="Symbol" panose="05050102010706020507" pitchFamily="18" charset="2"/>
              </a:rPr>
              <a:t> positive constants c and n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such that cg(n) ≤ f(n)  n  n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Or: </a:t>
            </a:r>
            <a:r>
              <a:rPr lang="en-US" altLang="en-US" sz="2800" dirty="0" err="1">
                <a:sym typeface="Symbol" panose="05050102010706020507" pitchFamily="18" charset="2"/>
              </a:rPr>
              <a:t>lim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/>
              <a:t>n</a:t>
            </a:r>
            <a:r>
              <a:rPr lang="en-US" altLang="en-US" sz="2800" baseline="-25000" dirty="0"/>
              <a:t>→∞</a:t>
            </a:r>
            <a:r>
              <a:rPr lang="en-US" altLang="en-US" sz="2800" dirty="0">
                <a:sym typeface="Symbol" panose="05050102010706020507" pitchFamily="18" charset="2"/>
              </a:rPr>
              <a:t> f(n)/g(n) =</a:t>
            </a:r>
            <a:r>
              <a:rPr lang="en-US" altLang="en-US" sz="2800" dirty="0"/>
              <a:t>∞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/>
              <a:t> (if the limit exists.)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Engineering: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800" dirty="0"/>
              <a:t>g(n) is an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asymptotic lower bound </a:t>
            </a:r>
            <a:r>
              <a:rPr lang="en-US" altLang="en-US" sz="2800" dirty="0"/>
              <a:t>of f(n)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400" dirty="0"/>
              <a:t>Intuitively it is like f(n) </a:t>
            </a:r>
            <a:r>
              <a:rPr lang="en-US" altLang="en-US" sz="2400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g(n)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/>
              <a:t>For convenience: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800" dirty="0"/>
              <a:t>f(n)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l-GR" altLang="en-US" sz="2800" dirty="0"/>
              <a:t>Ω</a:t>
            </a:r>
            <a:r>
              <a:rPr lang="en-US" altLang="en-US" sz="2800" dirty="0"/>
              <a:t>(g(n)) actually means f(n)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dirty="0"/>
              <a:t> </a:t>
            </a:r>
            <a:r>
              <a:rPr lang="el-GR" altLang="en-US" sz="2800" dirty="0"/>
              <a:t>Ω</a:t>
            </a:r>
            <a:r>
              <a:rPr lang="en-US" altLang="en-US" sz="2800" dirty="0"/>
              <a:t>(g(n))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A0C7E92-7574-456C-B5DB-1F12A036F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Theta (</a:t>
            </a:r>
            <a:r>
              <a:rPr lang="el-GR" altLang="en-US"/>
              <a:t>Θ</a:t>
            </a:r>
            <a:r>
              <a:rPr lang="en-US" altLang="en-US"/>
              <a:t>)</a:t>
            </a:r>
            <a:endParaRPr lang="el-GR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F82A496-9E72-40CB-AFCC-FA301E602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Informally, O (g(n)) is the 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set of all functions with the same order of growth as g(n), </a:t>
            </a:r>
            <a:r>
              <a:rPr lang="en-US" altLang="en-US" sz="3200" dirty="0"/>
              <a:t>within a constant multiple</a:t>
            </a:r>
          </a:p>
          <a:p>
            <a:r>
              <a:rPr lang="en-US" altLang="en-US" sz="3200" dirty="0"/>
              <a:t>What is </a:t>
            </a:r>
            <a:r>
              <a:rPr lang="el-GR" altLang="en-US" sz="3200" dirty="0"/>
              <a:t>Θ</a:t>
            </a:r>
            <a:r>
              <a:rPr lang="en-US" altLang="en-US" sz="3200" dirty="0"/>
              <a:t>(n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)?</a:t>
            </a:r>
          </a:p>
          <a:p>
            <a:pPr lvl="1"/>
            <a:r>
              <a:rPr lang="en-US" altLang="en-US" sz="2800" dirty="0"/>
              <a:t>The set of all functions that grow in same order as n</a:t>
            </a:r>
            <a:r>
              <a:rPr lang="en-US" altLang="en-US" sz="2800" baseline="30000" dirty="0"/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92FF193-12D3-4775-A17C-E9D11F9E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9449B9E-F933-4C0D-B88A-743E02642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7222" y="1295400"/>
            <a:ext cx="8305800" cy="49053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So: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l-GR" altLang="en-US" sz="2800" dirty="0"/>
              <a:t>Θ</a:t>
            </a:r>
            <a:r>
              <a:rPr lang="en-US" altLang="en-US" sz="2800" dirty="0"/>
              <a:t>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n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l-GR" altLang="en-US" sz="2800" dirty="0"/>
              <a:t>Θ</a:t>
            </a:r>
            <a:r>
              <a:rPr lang="en-US" altLang="en-US" sz="2800" dirty="0"/>
              <a:t>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100n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n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l-GR" altLang="en-US" sz="2800" dirty="0"/>
              <a:t>Θ</a:t>
            </a:r>
            <a:r>
              <a:rPr lang="en-US" altLang="en-US" sz="2800" dirty="0"/>
              <a:t>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100n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log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n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l-GR" altLang="en-US" sz="2800" dirty="0"/>
              <a:t>Θ</a:t>
            </a:r>
            <a:r>
              <a:rPr lang="en-US" altLang="en-US" sz="2800" dirty="0"/>
              <a:t>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But: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nlog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n </a:t>
            </a:r>
            <a:r>
              <a:rPr lang="en-US" altLang="en-US" sz="2800" dirty="0">
                <a:sym typeface="Symbol" panose="05050102010706020507" pitchFamily="18" charset="2"/>
              </a:rPr>
              <a:t> </a:t>
            </a:r>
            <a:r>
              <a:rPr lang="el-GR" altLang="en-US" sz="2800" dirty="0"/>
              <a:t>Θ</a:t>
            </a:r>
            <a:r>
              <a:rPr lang="en-US" altLang="en-US" sz="2800" dirty="0"/>
              <a:t>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1000n </a:t>
            </a:r>
            <a:r>
              <a:rPr lang="en-US" altLang="en-US" sz="2800" dirty="0">
                <a:sym typeface="Symbol" panose="05050102010706020507" pitchFamily="18" charset="2"/>
              </a:rPr>
              <a:t> </a:t>
            </a:r>
            <a:r>
              <a:rPr lang="el-GR" altLang="en-US" sz="2800" dirty="0"/>
              <a:t>Θ</a:t>
            </a:r>
            <a:r>
              <a:rPr lang="en-US" altLang="en-US" sz="2800" dirty="0"/>
              <a:t>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1/1000 n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</a:t>
            </a:r>
            <a:r>
              <a:rPr lang="en-US" altLang="en-US" sz="2800" dirty="0"/>
              <a:t> </a:t>
            </a:r>
            <a:r>
              <a:rPr lang="el-GR" altLang="en-US" sz="2800" dirty="0"/>
              <a:t>Θ</a:t>
            </a:r>
            <a:r>
              <a:rPr lang="en-US" altLang="en-US" sz="2800" dirty="0"/>
              <a:t>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AA0461A-820D-4D68-8BC8-74301A77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32766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Intuitively, </a:t>
            </a:r>
            <a:r>
              <a:rPr kumimoji="0" lang="el-G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like =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B005AF-F73D-4D69-B2F7-B263FD61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EE394F-38CE-4ACB-B9FE-AFE96BCE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08F-E58C-4FC4-8BE6-22A4B089895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63173" name="Rectangle 5">
            <a:extLst>
              <a:ext uri="{FF2B5EF4-FFF2-40B4-BE49-F238E27FC236}">
                <a16:creationId xmlns:a16="http://schemas.microsoft.com/office/drawing/2014/main" id="{6DBE32E2-0917-45F9-B8F7-19D4DA852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Big-theta</a:t>
            </a:r>
          </a:p>
        </p:txBody>
      </p:sp>
      <p:pic>
        <p:nvPicPr>
          <p:cNvPr id="263172" name="Picture 4" descr="figs2_3">
            <a:extLst>
              <a:ext uri="{FF2B5EF4-FFF2-40B4-BE49-F238E27FC236}">
                <a16:creationId xmlns:a16="http://schemas.microsoft.com/office/drawing/2014/main" id="{EAC1202C-F707-49E9-89A6-0F427285D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19201"/>
            <a:ext cx="6324600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A45923A-4C35-412D-9EF8-37BDCF904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Theta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640E6EC-8F8B-4CC9-A86C-8F3524B9A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Math:</a:t>
            </a:r>
          </a:p>
          <a:p>
            <a:pPr lvl="1">
              <a:lnSpc>
                <a:spcPct val="90000"/>
              </a:lnSpc>
            </a:pPr>
            <a:r>
              <a:rPr lang="el-GR" altLang="en-US" sz="2400" dirty="0"/>
              <a:t>Θ</a:t>
            </a:r>
            <a:r>
              <a:rPr lang="en-US" altLang="en-US" sz="2400" dirty="0"/>
              <a:t>(g(n)) = {f(n): 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 positive constants c</a:t>
            </a:r>
            <a:r>
              <a:rPr lang="en-US" altLang="en-US" sz="2400" baseline="-25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, c</a:t>
            </a:r>
            <a:r>
              <a:rPr lang="en-US" altLang="en-US" sz="2400" baseline="-25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, and n</a:t>
            </a:r>
            <a:r>
              <a:rPr lang="en-US" altLang="en-US" sz="2400" baseline="-25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such that 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i="1" baseline="-25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g(n)  f(n)  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i="1" baseline="-25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g(n)  n  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i="1" baseline="-25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Or: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lim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altLang="en-US" sz="2400" baseline="-25000" dirty="0">
                <a:solidFill>
                  <a:schemeClr val="tx2">
                    <a:lumMod val="75000"/>
                  </a:schemeClr>
                </a:solidFill>
              </a:rPr>
              <a:t>→∞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f(n)/g(n) = 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c &gt; 0 and c &lt; ∞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Or: 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f(n) = O(g(n)) and f(n) = </a:t>
            </a:r>
            <a:r>
              <a:rPr lang="el-GR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Ω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(g(n))</a:t>
            </a:r>
            <a:endParaRPr lang="el-GR" altLang="en-US" sz="2400" dirty="0">
              <a:solidFill>
                <a:schemeClr val="tx2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Engineering: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g(n) is an 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</a:rPr>
              <a:t>asymptotically tight bound</a:t>
            </a:r>
            <a:r>
              <a:rPr lang="en-US" altLang="en-US" sz="2400" dirty="0"/>
              <a:t> of f(n)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Intuitively it is like f(n) = g(n)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convenience: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f(n) 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altLang="en-US" sz="2400" dirty="0"/>
              <a:t> </a:t>
            </a:r>
            <a:r>
              <a:rPr lang="el-GR" altLang="en-US" sz="2400" dirty="0"/>
              <a:t>Θ</a:t>
            </a:r>
            <a:r>
              <a:rPr lang="en-US" altLang="en-US" sz="2400" dirty="0"/>
              <a:t>(g(n)) actually means f(n) 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</a:t>
            </a:r>
            <a:r>
              <a:rPr lang="el-GR" altLang="en-US" sz="2400" dirty="0"/>
              <a:t>Θ</a:t>
            </a:r>
            <a:r>
              <a:rPr lang="en-US" altLang="en-US" sz="2400" dirty="0"/>
              <a:t>(g(n))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l-GR" altLang="en-US" sz="2400" dirty="0"/>
              <a:t>Θ</a:t>
            </a:r>
            <a:r>
              <a:rPr lang="en-US" altLang="en-US" sz="2400" dirty="0"/>
              <a:t>(1) means constant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56F4DE-8082-457A-981D-75A8C8D1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E15316-31F0-4238-BFB4-CFD99618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9CA-484D-4BDF-9BC6-92B267C7420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58AF9F79-69B8-4E9A-86A8-8765F598B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order of growth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67A9F1C-1EC5-41D2-8D75-C08637B4E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66825"/>
            <a:ext cx="87630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A way of comparing functions that ignores constant factors and small input sizes</a:t>
            </a:r>
          </a:p>
          <a:p>
            <a:endParaRPr lang="en-US" altLang="en-US" dirty="0"/>
          </a:p>
          <a:p>
            <a:r>
              <a:rPr lang="en-US" altLang="en-US" dirty="0"/>
              <a:t>O(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u="sng" dirty="0">
                <a:solidFill>
                  <a:schemeClr val="accent5">
                    <a:lumMod val="50000"/>
                  </a:schemeClr>
                </a:solidFill>
              </a:rPr>
              <a:t>no faster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dirty="0"/>
              <a:t>than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l-GR" altLang="en-US" dirty="0">
                <a:cs typeface="Times New Roman" panose="02020603050405020304" pitchFamily="18" charset="0"/>
              </a:rPr>
              <a:t>Θ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u="sng" dirty="0">
                <a:solidFill>
                  <a:schemeClr val="accent5">
                    <a:lumMod val="50000"/>
                  </a:schemeClr>
                </a:solidFill>
              </a:rPr>
              <a:t>at same rate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dirty="0"/>
              <a:t>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l-GR" altLang="en-US" dirty="0">
                <a:cs typeface="Times New Roman" panose="02020603050405020304" pitchFamily="18" charset="0"/>
              </a:rPr>
              <a:t>Ω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u="sng" dirty="0">
                <a:solidFill>
                  <a:schemeClr val="accent5">
                    <a:lumMod val="50000"/>
                  </a:schemeClr>
                </a:solidFill>
              </a:rPr>
              <a:t>at least as fast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dirty="0"/>
              <a:t>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8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65B29AD-C274-4C80-A722-C3B23CE43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A3A7D6-80F5-4ACE-B615-2D5C056E3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Correctness alone is not enough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any problem, there is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</a:rPr>
              <a:t>always a brute-force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Enumerate all possibilities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Verify which one is correct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Often 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</a:rPr>
              <a:t>Too slow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Takes 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</a:rPr>
              <a:t>too much space </a:t>
            </a:r>
            <a:r>
              <a:rPr lang="en-US" altLang="en-US" sz="2400" dirty="0"/>
              <a:t>if you compare all of them at the same time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Time efficiency (complexity)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Space efficiency (complexity)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3D2AF4-B109-4A25-A624-716B7AAB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2F470C-AA20-4AA1-A4E8-E55D0D20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5ED-5F48-482B-A5AF-747794CF944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DE166199-9B3E-4DC2-B227-29A78419F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609600"/>
          </a:xfrm>
        </p:spPr>
        <p:txBody>
          <a:bodyPr/>
          <a:lstStyle/>
          <a:p>
            <a:r>
              <a:rPr lang="en-US" altLang="en-US" sz="3200"/>
              <a:t>Types of formulas for basic operation’s count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82ED6D56-E9E4-43B1-9A69-2675E85C3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Exact formula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   e.g.,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C(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) =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-1)/2</a:t>
            </a:r>
          </a:p>
          <a:p>
            <a:endParaRPr lang="en-US" altLang="en-US" dirty="0"/>
          </a:p>
          <a:p>
            <a:r>
              <a:rPr lang="en-US" altLang="en-US" dirty="0"/>
              <a:t>Formula indicating order of growth with specific multiplicative constant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   e.g., C(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≈</a:t>
            </a:r>
            <a:r>
              <a:rPr lang="en-US" altLang="en-US" dirty="0"/>
              <a:t> 0.5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Formula indicating order of growth with unknown multiplicative constant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   e.g., C(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≈</a:t>
            </a:r>
            <a:r>
              <a:rPr lang="en-US" altLang="en-US" dirty="0"/>
              <a:t> </a:t>
            </a:r>
            <a:r>
              <a:rPr lang="en-US" altLang="en-US" i="1" dirty="0"/>
              <a:t>cn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703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07C1C-6CC3-4689-84BC-B1A2F1AB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13BD9A-9B76-47BA-BF31-EAACB101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AA26-0520-4E51-BBD5-710DD1009A7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BCA43902-89F4-49C3-A47C-540763227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686800" cy="563562"/>
          </a:xfrm>
        </p:spPr>
        <p:txBody>
          <a:bodyPr/>
          <a:lstStyle/>
          <a:p>
            <a:r>
              <a:rPr lang="en-US" altLang="en-US" sz="3200" dirty="0"/>
              <a:t>Establishing order of growth using the definition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2043DA6-5550-4374-A26E-F49522B10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Definition: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) is in O(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)) if order of growth of 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≤ order  of growth of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) (within constant multiple),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i.e., there exist positive constant </a:t>
            </a:r>
            <a:r>
              <a:rPr lang="en-US" altLang="en-US" i="1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 and non-negative integer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 such that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    	</a:t>
            </a:r>
            <a:r>
              <a:rPr lang="en-US" altLang="en-US" i="1" dirty="0">
                <a:cs typeface="Times New Roman" panose="02020603050405020304" pitchFamily="18" charset="0"/>
              </a:rPr>
              <a:t>f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≤ </a:t>
            </a:r>
            <a:r>
              <a:rPr lang="en-US" altLang="en-US" i="1" dirty="0">
                <a:cs typeface="Times New Roman" panose="02020603050405020304" pitchFamily="18" charset="0"/>
              </a:rPr>
              <a:t>c g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for every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≥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Examples: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 10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is O(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5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+20 is O(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C91606-549C-4C16-BB10-B10113A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93A86C-4A30-40D8-A139-2E1BDA5A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BADD-3A0D-40FB-B5C0-DCCB26CD391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9B850954-1F5E-48D5-BC9F-61386EE8F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686800" cy="563562"/>
          </a:xfrm>
        </p:spPr>
        <p:txBody>
          <a:bodyPr/>
          <a:lstStyle/>
          <a:p>
            <a:r>
              <a:rPr lang="en-US" altLang="en-US" sz="3200" dirty="0"/>
              <a:t>Some properties of asymptotic order of growth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2FC0DAC9-26E3-498D-8966-E42A79B0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99"/>
              </a:buClr>
            </a:pP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</a:t>
            </a:r>
            <a:br>
              <a:rPr lang="en-US" altLang="en-US" dirty="0"/>
            </a:br>
            <a:endParaRPr lang="en-US" altLang="en-US" dirty="0"/>
          </a:p>
          <a:p>
            <a:pPr>
              <a:buClr>
                <a:srgbClr val="FFFF99"/>
              </a:buClr>
            </a:pP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</a:t>
            </a:r>
            <a:r>
              <a:rPr lang="en-US" altLang="en-US" dirty="0" err="1"/>
              <a:t>iff</a:t>
            </a:r>
            <a:r>
              <a:rPr lang="en-US" altLang="en-US" dirty="0"/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g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kumimoji="0" lang="en-US" altLang="en-US" dirty="0">
                <a:sym typeface="Symbol" panose="05050102010706020507" pitchFamily="18" charset="2"/>
              </a:rPr>
              <a:t>(</a:t>
            </a:r>
            <a:r>
              <a:rPr kumimoji="0" lang="en-US" altLang="en-US" i="1" dirty="0">
                <a:sym typeface="Symbol" panose="05050102010706020507" pitchFamily="18" charset="2"/>
              </a:rPr>
              <a:t>f</a:t>
            </a:r>
            <a:r>
              <a:rPr kumimoji="0" lang="en-US" altLang="en-US" dirty="0">
                <a:sym typeface="Symbol" panose="05050102010706020507" pitchFamily="18" charset="2"/>
              </a:rPr>
              <a:t>(n))</a:t>
            </a:r>
            <a:r>
              <a:rPr lang="en-US" altLang="en-US" dirty="0"/>
              <a:t> </a:t>
            </a:r>
            <a:br>
              <a:rPr lang="en-US" altLang="en-US" i="1" dirty="0"/>
            </a:br>
            <a:endParaRPr lang="en-US" altLang="en-US" i="1" dirty="0"/>
          </a:p>
          <a:p>
            <a:pPr>
              <a:buClr>
                <a:srgbClr val="FFFF99"/>
              </a:buClr>
            </a:pPr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and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, then</a:t>
            </a:r>
            <a:r>
              <a:rPr lang="en-US" altLang="en-US" i="1" dirty="0"/>
              <a:t> 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</a:t>
            </a:r>
            <a:br>
              <a:rPr kumimoji="0" lang="en-US" altLang="en-US" dirty="0">
                <a:sym typeface="Symbol" panose="05050102010706020507" pitchFamily="18" charset="2"/>
              </a:rPr>
            </a:br>
            <a:br>
              <a:rPr kumimoji="0" lang="en-US" altLang="en-US" dirty="0">
                <a:sym typeface="Symbol" panose="05050102010706020507" pitchFamily="18" charset="2"/>
              </a:rPr>
            </a:br>
            <a:r>
              <a:rPr kumimoji="0" lang="en-US" altLang="en-US" dirty="0">
                <a:sym typeface="Symbol" panose="05050102010706020507" pitchFamily="18" charset="2"/>
              </a:rPr>
              <a:t>Note similarity with </a:t>
            </a:r>
            <a:r>
              <a:rPr kumimoji="0" lang="en-US" altLang="en-US" i="1" dirty="0">
                <a:sym typeface="Symbol" panose="05050102010706020507" pitchFamily="18" charset="2"/>
              </a:rPr>
              <a:t>a </a:t>
            </a:r>
            <a:r>
              <a:rPr kumimoji="0"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≤ </a:t>
            </a:r>
            <a:r>
              <a:rPr kumimoji="0"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br>
              <a:rPr kumimoji="0"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kumimoji="0"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rgbClr val="FFFF99"/>
              </a:buClr>
            </a:pPr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, then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    	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kumimoji="0"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kumimoji="0"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O(max{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),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)}) </a:t>
            </a:r>
            <a:br>
              <a:rPr lang="en-US" altLang="en-US" dirty="0">
                <a:cs typeface="Times New Roman" panose="02020603050405020304" pitchFamily="18" charset="0"/>
              </a:rPr>
            </a:b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1CAAE06-2048-4367-BE99-366D928F9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 1 Adding Two Functions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7DA76F2-C882-4E0E-9707-43109D96F3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775" y="1143000"/>
            <a:ext cx="8305800" cy="4905375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altLang="en-US" sz="3200" baseline="-25000" dirty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</a:rPr>
              <a:t>(n) </a:t>
            </a: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</a:rPr>
              <a:t> O(g</a:t>
            </a:r>
            <a:r>
              <a:rPr lang="en-US" altLang="en-US" sz="3200" baseline="-25000" dirty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</a:rPr>
              <a:t>(n)) and f</a:t>
            </a:r>
            <a:r>
              <a:rPr lang="en-US" altLang="en-US" sz="3200" baseline="-25000" dirty="0">
                <a:solidFill>
                  <a:schemeClr val="tx2">
                    <a:lumMod val="90000"/>
                  </a:schemeClr>
                </a:solidFill>
              </a:rPr>
              <a:t>2</a:t>
            </a: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</a:rPr>
              <a:t> (n) </a:t>
            </a: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</a:rPr>
              <a:t> O(g</a:t>
            </a:r>
            <a:r>
              <a:rPr lang="en-US" altLang="en-US" sz="3200" baseline="-25000" dirty="0">
                <a:solidFill>
                  <a:schemeClr val="tx2">
                    <a:lumMod val="90000"/>
                  </a:schemeClr>
                </a:solidFill>
              </a:rPr>
              <a:t>2</a:t>
            </a:r>
            <a:r>
              <a:rPr lang="en-US" altLang="en-US" sz="3200" dirty="0">
                <a:solidFill>
                  <a:schemeClr val="tx2">
                    <a:lumMod val="90000"/>
                  </a:schemeClr>
                </a:solidFill>
              </a:rPr>
              <a:t>(n))</a:t>
            </a:r>
          </a:p>
          <a:p>
            <a:pPr>
              <a:buFontTx/>
              <a:buNone/>
            </a:pP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=&gt; f</a:t>
            </a:r>
            <a:r>
              <a:rPr lang="en-US" altLang="en-US" sz="3600" baseline="-25000" dirty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(n) + f</a:t>
            </a:r>
            <a:r>
              <a:rPr lang="en-US" altLang="en-US" sz="3600" baseline="-25000" dirty="0">
                <a:solidFill>
                  <a:schemeClr val="tx2">
                    <a:lumMod val="90000"/>
                  </a:schemeClr>
                </a:solidFill>
              </a:rPr>
              <a:t>2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 (n) 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 O(max{g</a:t>
            </a:r>
            <a:r>
              <a:rPr lang="en-US" altLang="en-US" sz="3600" baseline="-25000" dirty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(n), g</a:t>
            </a:r>
            <a:r>
              <a:rPr lang="en-US" altLang="en-US" sz="3600" baseline="-25000" dirty="0">
                <a:solidFill>
                  <a:schemeClr val="tx2">
                    <a:lumMod val="90000"/>
                  </a:schemeClr>
                </a:solidFill>
              </a:rPr>
              <a:t>2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(n)})</a:t>
            </a:r>
          </a:p>
          <a:p>
            <a:pPr lvl="1">
              <a:buFontTx/>
              <a:buNone/>
            </a:pP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400" dirty="0"/>
              <a:t>Here max compares the asymptotic order</a:t>
            </a:r>
          </a:p>
          <a:p>
            <a:pPr lvl="1">
              <a:buFontTx/>
              <a:buNone/>
            </a:pP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400" dirty="0"/>
              <a:t>For example: 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n </a:t>
            </a:r>
            <a:r>
              <a:rPr lang="en-US" altLang="en-US" sz="2800" dirty="0">
                <a:sym typeface="Symbol" panose="05050102010706020507" pitchFamily="18" charset="2"/>
              </a:rPr>
              <a:t> O(n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228F5A8-8726-4A9E-940B-C384D7630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 2 Multiplying Functions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4093853-BDF0-4856-AADA-78D209132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altLang="en-US" sz="3600" baseline="-25000" dirty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(n) 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 O(g</a:t>
            </a:r>
            <a:r>
              <a:rPr lang="en-US" altLang="en-US" sz="3600" baseline="-25000" dirty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(n)) and f</a:t>
            </a:r>
            <a:r>
              <a:rPr lang="en-US" altLang="en-US" sz="3600" baseline="-25000" dirty="0">
                <a:solidFill>
                  <a:schemeClr val="tx2">
                    <a:lumMod val="90000"/>
                  </a:schemeClr>
                </a:solidFill>
              </a:rPr>
              <a:t>2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 (n) 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 O(g</a:t>
            </a:r>
            <a:r>
              <a:rPr lang="en-US" altLang="en-US" sz="3600" baseline="-25000" dirty="0">
                <a:solidFill>
                  <a:schemeClr val="tx2">
                    <a:lumMod val="90000"/>
                  </a:schemeClr>
                </a:solidFill>
              </a:rPr>
              <a:t>2</a:t>
            </a:r>
            <a:r>
              <a:rPr lang="en-US" altLang="en-US" sz="3600" dirty="0">
                <a:solidFill>
                  <a:schemeClr val="tx2">
                    <a:lumMod val="90000"/>
                  </a:schemeClr>
                </a:solidFill>
              </a:rPr>
              <a:t>(n))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4400" dirty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altLang="en-US" sz="4400" baseline="-25000" dirty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altLang="en-US" sz="4400" dirty="0">
                <a:solidFill>
                  <a:schemeClr val="tx2">
                    <a:lumMod val="90000"/>
                  </a:schemeClr>
                </a:solidFill>
              </a:rPr>
              <a:t>(n) * f</a:t>
            </a:r>
            <a:r>
              <a:rPr lang="en-US" altLang="en-US" sz="4400" baseline="-25000" dirty="0">
                <a:solidFill>
                  <a:schemeClr val="tx2">
                    <a:lumMod val="90000"/>
                  </a:schemeClr>
                </a:solidFill>
              </a:rPr>
              <a:t>2</a:t>
            </a:r>
            <a:r>
              <a:rPr lang="en-US" altLang="en-US" sz="4400" dirty="0">
                <a:solidFill>
                  <a:schemeClr val="tx2">
                    <a:lumMod val="90000"/>
                  </a:schemeClr>
                </a:solidFill>
              </a:rPr>
              <a:t> (n) </a:t>
            </a:r>
            <a:r>
              <a:rPr lang="en-US" altLang="en-US" sz="4400" dirty="0">
                <a:solidFill>
                  <a:schemeClr val="tx2">
                    <a:lumMod val="9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sz="4400" dirty="0">
                <a:solidFill>
                  <a:schemeClr val="tx2">
                    <a:lumMod val="90000"/>
                  </a:schemeClr>
                </a:solidFill>
              </a:rPr>
              <a:t> O(g</a:t>
            </a:r>
            <a:r>
              <a:rPr lang="en-US" altLang="en-US" sz="4400" baseline="-25000" dirty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altLang="en-US" sz="4400" dirty="0">
                <a:solidFill>
                  <a:schemeClr val="tx2">
                    <a:lumMod val="90000"/>
                  </a:schemeClr>
                </a:solidFill>
              </a:rPr>
              <a:t>(n) * g</a:t>
            </a:r>
            <a:r>
              <a:rPr lang="en-US" altLang="en-US" sz="4400" baseline="-25000" dirty="0">
                <a:solidFill>
                  <a:schemeClr val="tx2">
                    <a:lumMod val="90000"/>
                  </a:schemeClr>
                </a:solidFill>
              </a:rPr>
              <a:t>2</a:t>
            </a:r>
            <a:r>
              <a:rPr lang="en-US" altLang="en-US" sz="4400" dirty="0">
                <a:solidFill>
                  <a:schemeClr val="tx2">
                    <a:lumMod val="90000"/>
                  </a:schemeClr>
                </a:solidFill>
              </a:rPr>
              <a:t>(n))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en-US" sz="2800" dirty="0">
              <a:solidFill>
                <a:srgbClr val="FF330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 dirty="0"/>
              <a:t>For example: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 dirty="0"/>
              <a:t>	(n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+ n) (n +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 </a:t>
            </a:r>
            <a:r>
              <a:rPr lang="en-US" altLang="en-US" sz="2800" dirty="0">
                <a:sym typeface="Symbol" panose="05050102010706020507" pitchFamily="18" charset="2"/>
              </a:rPr>
              <a:t></a:t>
            </a:r>
            <a:r>
              <a:rPr lang="en-US" altLang="en-US" sz="3200" dirty="0"/>
              <a:t> O(n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3B032EC-A86D-4C30-9AC1-53E260496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 of Logs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4C721F3-DBF9-4BB1-A6A4-009D8932A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99"/>
              </a:buClr>
            </a:pPr>
            <a:r>
              <a:rPr lang="en-US" altLang="en-US" sz="3200" dirty="0"/>
              <a:t>Compare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 and log</a:t>
            </a:r>
            <a:r>
              <a:rPr lang="en-US" altLang="en-US" sz="3200" baseline="-25000" dirty="0"/>
              <a:t>10</a:t>
            </a:r>
            <a:r>
              <a:rPr lang="en-US" altLang="en-US" sz="3200" dirty="0"/>
              <a:t>n</a:t>
            </a:r>
          </a:p>
          <a:p>
            <a:pPr>
              <a:buClr>
                <a:srgbClr val="FFFF99"/>
              </a:buClr>
            </a:pPr>
            <a:endParaRPr lang="en-US" altLang="en-US" sz="3200" dirty="0"/>
          </a:p>
          <a:p>
            <a:pPr lvl="1">
              <a:buClr>
                <a:srgbClr val="FFFF99"/>
              </a:buClr>
            </a:pPr>
            <a:r>
              <a:rPr lang="en-US" altLang="en-US" sz="2800" dirty="0">
                <a:solidFill>
                  <a:schemeClr val="tx2">
                    <a:lumMod val="90000"/>
                  </a:schemeClr>
                </a:solidFill>
              </a:rPr>
              <a:t>Definition: </a:t>
            </a:r>
            <a:r>
              <a:rPr lang="en-US" altLang="en-US" sz="2800" dirty="0" err="1">
                <a:solidFill>
                  <a:schemeClr val="tx2">
                    <a:lumMod val="90000"/>
                  </a:schemeClr>
                </a:solidFill>
              </a:rPr>
              <a:t>log</a:t>
            </a:r>
            <a:r>
              <a:rPr lang="en-US" altLang="en-US" sz="2800" baseline="-25000" dirty="0" err="1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altLang="en-US" sz="2800" dirty="0" err="1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en-US" altLang="en-US" sz="2800" dirty="0">
                <a:solidFill>
                  <a:schemeClr val="tx2">
                    <a:lumMod val="90000"/>
                  </a:schemeClr>
                </a:solidFill>
              </a:rPr>
              <a:t> = </a:t>
            </a:r>
            <a:r>
              <a:rPr lang="en-US" altLang="en-US" sz="2800" dirty="0" err="1">
                <a:solidFill>
                  <a:schemeClr val="tx2">
                    <a:lumMod val="90000"/>
                  </a:schemeClr>
                </a:solidFill>
              </a:rPr>
              <a:t>log</a:t>
            </a:r>
            <a:r>
              <a:rPr lang="en-US" altLang="en-US" sz="2800" baseline="-25000" dirty="0" err="1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altLang="en-US" sz="2800" dirty="0" err="1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en-US" altLang="en-US" sz="2800" dirty="0">
                <a:solidFill>
                  <a:schemeClr val="tx2">
                    <a:lumMod val="90000"/>
                  </a:schemeClr>
                </a:solidFill>
              </a:rPr>
              <a:t> / </a:t>
            </a:r>
            <a:r>
              <a:rPr lang="en-US" altLang="en-US" sz="2800" dirty="0" err="1">
                <a:solidFill>
                  <a:schemeClr val="tx2">
                    <a:lumMod val="90000"/>
                  </a:schemeClr>
                </a:solidFill>
              </a:rPr>
              <a:t>log</a:t>
            </a:r>
            <a:r>
              <a:rPr lang="en-US" altLang="en-US" sz="2800" baseline="-25000" dirty="0" err="1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altLang="en-US" sz="2800" dirty="0" err="1">
                <a:solidFill>
                  <a:schemeClr val="tx2">
                    <a:lumMod val="90000"/>
                  </a:schemeClr>
                </a:solidFill>
              </a:rPr>
              <a:t>a</a:t>
            </a:r>
            <a:endParaRPr lang="en-US" altLang="en-US" sz="28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buClr>
                <a:srgbClr val="FFFF99"/>
              </a:buClr>
            </a:pPr>
            <a:endParaRPr lang="en-US" altLang="en-US" sz="2800" dirty="0"/>
          </a:p>
          <a:p>
            <a:pPr lvl="1">
              <a:buClr>
                <a:srgbClr val="FFFF99"/>
              </a:buClr>
            </a:pPr>
            <a:r>
              <a:rPr lang="en-US" altLang="en-US" sz="2800" dirty="0"/>
              <a:t>So: log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n = log</a:t>
            </a:r>
            <a:r>
              <a:rPr lang="en-US" altLang="en-US" sz="2800" baseline="-25000" dirty="0"/>
              <a:t>10</a:t>
            </a:r>
            <a:r>
              <a:rPr lang="en-US" altLang="en-US" sz="2800" dirty="0"/>
              <a:t>n / log</a:t>
            </a:r>
            <a:r>
              <a:rPr lang="en-US" altLang="en-US" sz="2800" baseline="-25000" dirty="0"/>
              <a:t>10</a:t>
            </a:r>
            <a:r>
              <a:rPr lang="en-US" altLang="en-US" sz="2800" dirty="0"/>
              <a:t>2 ~ 3.3 log</a:t>
            </a:r>
            <a:r>
              <a:rPr lang="en-US" altLang="en-US" sz="2800" baseline="-25000" dirty="0"/>
              <a:t>10</a:t>
            </a:r>
            <a:r>
              <a:rPr lang="en-US" altLang="en-US" sz="2800" dirty="0"/>
              <a:t>n</a:t>
            </a:r>
          </a:p>
          <a:p>
            <a:pPr>
              <a:buClr>
                <a:srgbClr val="FFFF99"/>
              </a:buClr>
            </a:pPr>
            <a:endParaRPr lang="en-US" altLang="en-US" sz="3200" dirty="0"/>
          </a:p>
          <a:p>
            <a:pPr>
              <a:buClr>
                <a:srgbClr val="FFFF99"/>
              </a:buClr>
            </a:pPr>
            <a:r>
              <a:rPr lang="en-US" altLang="en-US" sz="3600" dirty="0">
                <a:solidFill>
                  <a:schemeClr val="accent5">
                    <a:lumMod val="50000"/>
                  </a:schemeClr>
                </a:solidFill>
              </a:rPr>
              <a:t>Log</a:t>
            </a:r>
            <a:r>
              <a:rPr lang="en-US" altLang="en-US" sz="3600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sz="3600" dirty="0">
                <a:solidFill>
                  <a:schemeClr val="accent5">
                    <a:lumMod val="50000"/>
                  </a:schemeClr>
                </a:solidFill>
              </a:rPr>
              <a:t>n = </a:t>
            </a:r>
            <a:r>
              <a:rPr lang="el-GR" altLang="en-US" sz="3600" dirty="0">
                <a:solidFill>
                  <a:schemeClr val="accent5">
                    <a:lumMod val="50000"/>
                  </a:schemeClr>
                </a:solidFill>
              </a:rPr>
              <a:t>Θ</a:t>
            </a:r>
            <a:r>
              <a:rPr lang="en-US" altLang="en-US" sz="3600" dirty="0">
                <a:solidFill>
                  <a:schemeClr val="accent5">
                    <a:lumMod val="50000"/>
                  </a:schemeClr>
                </a:solidFill>
              </a:rPr>
              <a:t> (log</a:t>
            </a:r>
            <a:r>
              <a:rPr lang="en-US" altLang="en-US" sz="3600" baseline="-25000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en-US" altLang="en-US" sz="3600" dirty="0">
                <a:solidFill>
                  <a:schemeClr val="accent5">
                    <a:lumMod val="50000"/>
                  </a:schemeClr>
                </a:solidFill>
              </a:rPr>
              <a:t>n)</a:t>
            </a:r>
            <a:endParaRPr lang="el-GR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3FF2048-437D-4B9B-8758-CB562C731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Using limits for comparing orders of growth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9FDCFB0-D709-451E-8791-4F2731C8C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		0</a:t>
            </a:r>
          </a:p>
          <a:p>
            <a:r>
              <a:rPr lang="en-US" altLang="en-US" dirty="0" err="1"/>
              <a:t>lim</a:t>
            </a:r>
            <a:r>
              <a:rPr lang="en-US" altLang="en-US" dirty="0"/>
              <a:t> f(n) / g(n) =     	c &gt; 0</a:t>
            </a:r>
          </a:p>
          <a:p>
            <a:pPr>
              <a:buFontTx/>
              <a:buNone/>
            </a:pPr>
            <a:r>
              <a:rPr lang="en-US" altLang="en-US" dirty="0"/>
              <a:t>				∞</a:t>
            </a:r>
          </a:p>
        </p:txBody>
      </p:sp>
      <p:sp>
        <p:nvSpPr>
          <p:cNvPr id="61444" name="AutoShape 4">
            <a:extLst>
              <a:ext uri="{FF2B5EF4-FFF2-40B4-BE49-F238E27FC236}">
                <a16:creationId xmlns:a16="http://schemas.microsoft.com/office/drawing/2014/main" id="{8D66FBCD-0182-44E1-95A8-3B911CABB841}"/>
              </a:ext>
            </a:extLst>
          </p:cNvPr>
          <p:cNvSpPr>
            <a:spLocks/>
          </p:cNvSpPr>
          <p:nvPr/>
        </p:nvSpPr>
        <p:spPr bwMode="auto">
          <a:xfrm>
            <a:off x="3189589" y="2111375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AA3EA992-77CD-4072-B08F-167C3732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28" y="2955925"/>
            <a:ext cx="760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→∞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05BBFC31-25D6-423C-A9FE-2E4BD2D1E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907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f(n) has smaller order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growth than g(n)</a:t>
            </a:r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004861D7-439F-4ADD-99D2-9E010D1B2E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219" y="2111375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id="{171D0CB8-031F-435D-A439-D4C8DBC4D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219" y="27590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7A0AB8C8-6FA0-4DF4-B101-ACF87292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263525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f(n) and g(n) have same order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AEB441B4-1AAE-498E-9942-BC2D49B05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81859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f(n) has larger order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growth than g(n)</a:t>
            </a:r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FE7FEE5D-E899-4E57-968D-02AA98DB9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3448565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C2B45AA-3FA6-4153-B4C3-0FA1332B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81315F3-8482-4F19-AB2B-5904EB16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0D83-631D-4154-B367-18D108AB57C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DD418A01-8FF0-44E3-A825-A57CBFFA6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458200" cy="685800"/>
          </a:xfrm>
        </p:spPr>
        <p:txBody>
          <a:bodyPr/>
          <a:lstStyle/>
          <a:p>
            <a:r>
              <a:rPr lang="en-US" altLang="en-US"/>
              <a:t>L’Hôpital’s rule and Stirling’s formula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73CF19CF-FF67-42A9-8192-C2E8FBD29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L’Hôpital’s rule:  If </a:t>
            </a:r>
            <a:r>
              <a:rPr lang="en-US" altLang="en-US" i="1"/>
              <a:t>lim</a:t>
            </a:r>
            <a:r>
              <a:rPr lang="en-US" altLang="en-US" i="1" baseline="-25000"/>
              <a:t>n</a:t>
            </a:r>
            <a:r>
              <a:rPr lang="en-US" altLang="en-US" baseline="-25000">
                <a:cs typeface="Times New Roman" panose="02020603050405020304" pitchFamily="18" charset="0"/>
                <a:sym typeface="Symbol" panose="05050102010706020507" pitchFamily="18" charset="2"/>
              </a:rPr>
              <a:t></a:t>
            </a:r>
            <a:r>
              <a:rPr lang="en-US" altLang="en-US" baseline="-25000">
                <a:cs typeface="Times New Roman" panose="02020603050405020304" pitchFamily="18" charset="0"/>
              </a:rPr>
              <a:t>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= </a:t>
            </a:r>
            <a:r>
              <a:rPr lang="en-US" altLang="en-US" i="1"/>
              <a:t>lim</a:t>
            </a:r>
            <a:r>
              <a:rPr lang="en-US" altLang="en-US" i="1" baseline="-25000"/>
              <a:t>n</a:t>
            </a:r>
            <a:r>
              <a:rPr lang="en-US" altLang="en-US" baseline="-25000">
                <a:cs typeface="Times New Roman" panose="02020603050405020304" pitchFamily="18" charset="0"/>
                <a:sym typeface="Symbol" panose="05050102010706020507" pitchFamily="18" charset="2"/>
              </a:rPr>
              <a:t></a:t>
            </a:r>
            <a:r>
              <a:rPr lang="en-US" altLang="en-US" baseline="-25000">
                <a:cs typeface="Times New Roman" panose="02020603050405020304" pitchFamily="18" charset="0"/>
              </a:rPr>
              <a:t> </a:t>
            </a:r>
            <a:r>
              <a:rPr lang="en-US" altLang="en-US" i="1"/>
              <a:t>g(n</a:t>
            </a:r>
            <a:r>
              <a:rPr lang="en-US" altLang="en-US"/>
              <a:t>) = </a:t>
            </a:r>
            <a:r>
              <a:rPr lang="en-US" altLang="en-US">
                <a:sym typeface="Symbol" panose="05050102010706020507" pitchFamily="18" charset="2"/>
              </a:rPr>
              <a:t>  and </a:t>
            </a:r>
            <a:endParaRPr lang="en-US" altLang="en-US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                               the derivatives </a:t>
            </a:r>
            <a:r>
              <a:rPr lang="en-US" altLang="en-US" i="1">
                <a:cs typeface="Times New Roman" panose="02020603050405020304" pitchFamily="18" charset="0"/>
              </a:rPr>
              <a:t>f</a:t>
            </a:r>
            <a:r>
              <a:rPr lang="en-US" altLang="en-US">
                <a:cs typeface="Times New Roman" panose="02020603050405020304" pitchFamily="18" charset="0"/>
              </a:rPr>
              <a:t>´, </a:t>
            </a:r>
            <a:r>
              <a:rPr lang="en-US" altLang="en-US" i="1"/>
              <a:t>g</a:t>
            </a:r>
            <a:r>
              <a:rPr lang="en-US" altLang="en-US">
                <a:cs typeface="Times New Roman" panose="02020603050405020304" pitchFamily="18" charset="0"/>
              </a:rPr>
              <a:t>´ exist, then																																																																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Stirling’s formula:  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!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 (2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1/2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/e)</a:t>
            </a:r>
            <a:r>
              <a:rPr lang="en-US" altLang="en-US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i="1" baseline="30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													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287748" name="Group 4">
            <a:extLst>
              <a:ext uri="{FF2B5EF4-FFF2-40B4-BE49-F238E27FC236}">
                <a16:creationId xmlns:a16="http://schemas.microsoft.com/office/drawing/2014/main" id="{36B9370E-025D-47B4-9947-CCBB3EBF5F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438400"/>
            <a:ext cx="3978275" cy="841375"/>
            <a:chOff x="2806" y="2352"/>
            <a:chExt cx="2249" cy="581"/>
          </a:xfrm>
        </p:grpSpPr>
        <p:grpSp>
          <p:nvGrpSpPr>
            <p:cNvPr id="287749" name="Group 5">
              <a:extLst>
                <a:ext uri="{FF2B5EF4-FFF2-40B4-BE49-F238E27FC236}">
                  <a16:creationId xmlns:a16="http://schemas.microsoft.com/office/drawing/2014/main" id="{A2FEEE1E-E2A8-4A48-A6F0-CC44746F6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352"/>
              <a:ext cx="480" cy="568"/>
              <a:chOff x="3792" y="122"/>
              <a:chExt cx="480" cy="568"/>
            </a:xfrm>
          </p:grpSpPr>
          <p:sp>
            <p:nvSpPr>
              <p:cNvPr id="287750" name="Text Box 6">
                <a:extLst>
                  <a:ext uri="{FF2B5EF4-FFF2-40B4-BE49-F238E27FC236}">
                    <a16:creationId xmlns:a16="http://schemas.microsoft.com/office/drawing/2014/main" id="{BE484276-FAF0-4A7A-809F-7D546D89A1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" y="122"/>
                <a:ext cx="401" cy="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r>
                  <a:rPr kumimoji="1" lang="en-US" alt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kumimoji="1" lang="en-US" alt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alt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r>
                  <a:rPr kumimoji="1" lang="en-US" alt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g</a:t>
                </a:r>
                <a:r>
                  <a:rPr kumimoji="1" lang="en-US" alt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kumimoji="1" lang="en-US" alt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alt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287751" name="Line 7">
                <a:extLst>
                  <a:ext uri="{FF2B5EF4-FFF2-40B4-BE49-F238E27FC236}">
                    <a16:creationId xmlns:a16="http://schemas.microsoft.com/office/drawing/2014/main" id="{7DBEB64C-095A-4803-8CB8-8FDD69980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43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52" name="Text Box 8">
              <a:extLst>
                <a:ext uri="{FF2B5EF4-FFF2-40B4-BE49-F238E27FC236}">
                  <a16:creationId xmlns:a16="http://schemas.microsoft.com/office/drawing/2014/main" id="{77E27522-8EDE-4A0A-9A97-AE984636E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6" y="2448"/>
              <a:ext cx="36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lim</a:t>
              </a:r>
              <a:endParaRPr kumimoji="1" lang="en-US" altLang="en-US" sz="16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en-US" sz="16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altLang="en-US" sz="16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</a:t>
              </a:r>
              <a:endParaRPr lang="en-US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287753" name="Text Box 9">
              <a:extLst>
                <a:ext uri="{FF2B5EF4-FFF2-40B4-BE49-F238E27FC236}">
                  <a16:creationId xmlns:a16="http://schemas.microsoft.com/office/drawing/2014/main" id="{0D9153B7-512E-4EDF-9A98-1505A2B36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" y="2496"/>
              <a:ext cx="24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= </a:t>
              </a:r>
              <a:endParaRPr kumimoji="1" lang="en-US" altLang="en-US"/>
            </a:p>
          </p:txBody>
        </p:sp>
        <p:grpSp>
          <p:nvGrpSpPr>
            <p:cNvPr id="287754" name="Group 10">
              <a:extLst>
                <a:ext uri="{FF2B5EF4-FFF2-40B4-BE49-F238E27FC236}">
                  <a16:creationId xmlns:a16="http://schemas.microsoft.com/office/drawing/2014/main" id="{9B66C618-A72D-46F6-8CFC-843383F51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7" y="2352"/>
              <a:ext cx="528" cy="568"/>
              <a:chOff x="3792" y="122"/>
              <a:chExt cx="480" cy="568"/>
            </a:xfrm>
          </p:grpSpPr>
          <p:sp>
            <p:nvSpPr>
              <p:cNvPr id="287755" name="Text Box 11">
                <a:extLst>
                  <a:ext uri="{FF2B5EF4-FFF2-40B4-BE49-F238E27FC236}">
                    <a16:creationId xmlns:a16="http://schemas.microsoft.com/office/drawing/2014/main" id="{FB874547-B996-4004-8FDD-FC52D85D4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7" y="122"/>
                <a:ext cx="456" cy="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 </a:t>
                </a:r>
                <a:r>
                  <a:rPr kumimoji="1" lang="en-US" alt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´(</a:t>
                </a:r>
                <a:r>
                  <a:rPr kumimoji="1" lang="en-US" alt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alt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r>
                  <a:rPr kumimoji="1" lang="en-US" alt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g </a:t>
                </a:r>
                <a:r>
                  <a:rPr kumimoji="1" lang="en-US" alt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´(</a:t>
                </a:r>
                <a:r>
                  <a:rPr kumimoji="1" lang="en-US" alt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alt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287756" name="Line 12">
                <a:extLst>
                  <a:ext uri="{FF2B5EF4-FFF2-40B4-BE49-F238E27FC236}">
                    <a16:creationId xmlns:a16="http://schemas.microsoft.com/office/drawing/2014/main" id="{11CFCF53-B117-4988-913F-985E3C86B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43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57" name="Text Box 13">
              <a:extLst>
                <a:ext uri="{FF2B5EF4-FFF2-40B4-BE49-F238E27FC236}">
                  <a16:creationId xmlns:a16="http://schemas.microsoft.com/office/drawing/2014/main" id="{91D53767-3D2D-4161-A7F4-E97986378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2448"/>
              <a:ext cx="36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lim</a:t>
              </a:r>
              <a:endParaRPr kumimoji="1" lang="en-US" altLang="en-US" sz="16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en-US" sz="16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altLang="en-US" sz="16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</a:t>
              </a:r>
              <a:endParaRPr kumimoji="1" lang="en-US" altLang="en-US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87758" name="Text Box 14">
            <a:extLst>
              <a:ext uri="{FF2B5EF4-FFF2-40B4-BE49-F238E27FC236}">
                <a16:creationId xmlns:a16="http://schemas.microsoft.com/office/drawing/2014/main" id="{DCABC132-43D6-4784-92D6-221CFD28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 log </a:t>
            </a:r>
            <a:r>
              <a:rPr kumimoji="1"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vs. </a:t>
            </a:r>
            <a:r>
              <a:rPr kumimoji="1"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en-US" i="1"/>
          </a:p>
        </p:txBody>
      </p:sp>
      <p:sp>
        <p:nvSpPr>
          <p:cNvPr id="287759" name="Text Box 15">
            <a:extLst>
              <a:ext uri="{FF2B5EF4-FFF2-40B4-BE49-F238E27FC236}">
                <a16:creationId xmlns:a16="http://schemas.microsoft.com/office/drawing/2014/main" id="{73BFC78B-B1C1-400C-AC71-E06FAC5B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05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 </a:t>
            </a: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en-US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vs. </a:t>
            </a:r>
            <a:r>
              <a:rPr kumimoji="1" lang="en-US" alt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endParaRPr kumimoji="1" lang="en-US" altLang="en-US" b="1" i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22D17EE-08A9-44DD-A35D-CD8F548C6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Exponential Growth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79C01A-2C25-40B9-B572-6A9786DF3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Compare 2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and 3</a:t>
            </a:r>
            <a:r>
              <a:rPr lang="en-US" altLang="en-US" sz="3200" baseline="30000" dirty="0"/>
              <a:t>n</a:t>
            </a:r>
          </a:p>
          <a:p>
            <a:endParaRPr lang="en-US" altLang="en-US" sz="3200" baseline="30000" dirty="0"/>
          </a:p>
          <a:p>
            <a:r>
              <a:rPr lang="en-US" altLang="en-US" sz="3200" dirty="0" err="1"/>
              <a:t>lim</a:t>
            </a:r>
            <a:r>
              <a:rPr lang="en-US" altLang="en-US" sz="3200" dirty="0"/>
              <a:t> 2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/ 3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= </a:t>
            </a:r>
            <a:r>
              <a:rPr lang="en-US" altLang="en-US" sz="3200" dirty="0" err="1"/>
              <a:t>lim</a:t>
            </a:r>
            <a:r>
              <a:rPr lang="en-US" altLang="en-US" sz="3200" dirty="0"/>
              <a:t>(2/3)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= 0</a:t>
            </a:r>
          </a:p>
          <a:p>
            <a:endParaRPr lang="en-US" altLang="en-US" sz="3200" dirty="0"/>
          </a:p>
          <a:p>
            <a:r>
              <a:rPr lang="en-US" altLang="en-US" sz="3200" dirty="0"/>
              <a:t>Therefore, 2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</a:t>
            </a:r>
            <a:r>
              <a:rPr lang="en-US" altLang="en-US" sz="3200" dirty="0"/>
              <a:t> O(3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), and 3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</a:t>
            </a:r>
            <a:r>
              <a:rPr lang="en-US" altLang="en-US" sz="3200" dirty="0"/>
              <a:t> </a:t>
            </a:r>
            <a:r>
              <a:rPr lang="el-GR" altLang="en-US" sz="3200" dirty="0"/>
              <a:t>Ω</a:t>
            </a:r>
            <a:r>
              <a:rPr lang="en-US" altLang="en-US" sz="3200" dirty="0"/>
              <a:t>(2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)</a:t>
            </a:r>
            <a:endParaRPr lang="en-US" altLang="en-US" dirty="0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A90FA9AE-01D4-4EB0-A54B-0C120FB4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20618"/>
            <a:ext cx="760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→∞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7D553606-700D-4E9A-B49D-0C743629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20618"/>
            <a:ext cx="760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→∞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8E6781-CC73-4F8F-B05A-8807C0D5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E2C136-82ED-4564-AC2E-9FA6D035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45B2-D20F-4C14-8E50-892336A00C4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4411250D-BD6C-4D2F-A330-EFC14BB5E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533400"/>
          </a:xfrm>
        </p:spPr>
        <p:txBody>
          <a:bodyPr/>
          <a:lstStyle/>
          <a:p>
            <a:r>
              <a:rPr lang="en-US" altLang="en-US" sz="3200"/>
              <a:t>Orders of growth of some important functions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AE467AC5-C1C9-490B-A02C-3CEEA3525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en-US" sz="2800" dirty="0">
                <a:solidFill>
                  <a:schemeClr val="hlink"/>
                </a:solidFill>
              </a:rPr>
              <a:t>All logarithmic functions </a:t>
            </a:r>
            <a:r>
              <a:rPr kumimoji="0" lang="en-US" altLang="en-US" sz="2800" dirty="0" err="1">
                <a:solidFill>
                  <a:schemeClr val="hlink"/>
                </a:solidFill>
              </a:rPr>
              <a:t>log</a:t>
            </a:r>
            <a:r>
              <a:rPr kumimoji="0" lang="en-US" altLang="en-US" sz="2800" i="1" baseline="-25000" dirty="0" err="1">
                <a:solidFill>
                  <a:schemeClr val="hlink"/>
                </a:solidFill>
              </a:rPr>
              <a:t>a</a:t>
            </a:r>
            <a:r>
              <a:rPr kumimoji="0" lang="en-US" altLang="en-US" sz="2800" i="1" baseline="-25000" dirty="0">
                <a:solidFill>
                  <a:schemeClr val="hlink"/>
                </a:solidFill>
              </a:rPr>
              <a:t> </a:t>
            </a:r>
            <a:r>
              <a:rPr kumimoji="0" lang="en-US" altLang="en-US" sz="2800" i="1" dirty="0">
                <a:solidFill>
                  <a:schemeClr val="hlink"/>
                </a:solidFill>
              </a:rPr>
              <a:t>n</a:t>
            </a:r>
            <a:r>
              <a:rPr kumimoji="0" lang="en-US" altLang="en-US" sz="2800" b="0" dirty="0"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dirty="0">
                <a:solidFill>
                  <a:schemeClr val="hlink"/>
                </a:solidFill>
              </a:rPr>
              <a:t>belong to the </a:t>
            </a:r>
            <a:r>
              <a:rPr kumimoji="0" lang="en-US" altLang="en-US" sz="2800" dirty="0">
                <a:solidFill>
                  <a:schemeClr val="accent5">
                    <a:lumMod val="50000"/>
                  </a:schemeClr>
                </a:solidFill>
              </a:rPr>
              <a:t>same class</a:t>
            </a:r>
            <a:r>
              <a:rPr kumimoji="0" lang="en-US" altLang="en-US" sz="28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no matter what the logarithm’s base </a:t>
            </a:r>
            <a:r>
              <a:rPr kumimoji="0" lang="en-US" altLang="en-US" sz="2800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 </a:t>
            </a:r>
            <a:r>
              <a:rPr kumimoji="0" lang="en-US" altLang="en-US" sz="28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&gt; 1 </a:t>
            </a:r>
            <a:r>
              <a:rPr kumimoji="0" lang="en-US" altLang="en-US" sz="2800" dirty="0">
                <a:sym typeface="Symbol" panose="05050102010706020507" pitchFamily="18" charset="2"/>
              </a:rPr>
              <a:t>is</a:t>
            </a:r>
          </a:p>
          <a:p>
            <a:pPr lvl="1">
              <a:lnSpc>
                <a:spcPct val="80000"/>
              </a:lnSpc>
            </a:pPr>
            <a:r>
              <a:rPr kumimoji="0" lang="en-US" altLang="en-US" sz="32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</a:t>
            </a:r>
            <a:r>
              <a:rPr kumimoji="0" lang="en-US" altLang="en-US" sz="3200" dirty="0"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ym typeface="Symbol" panose="05050102010706020507" pitchFamily="18" charset="2"/>
              </a:rPr>
              <a:t>log </a:t>
            </a:r>
            <a:r>
              <a:rPr lang="en-US" altLang="en-US" sz="3200" i="1" dirty="0">
                <a:sym typeface="Symbol" panose="05050102010706020507" pitchFamily="18" charset="2"/>
              </a:rPr>
              <a:t>n</a:t>
            </a:r>
            <a:r>
              <a:rPr kumimoji="0" lang="en-US" altLang="en-US" sz="3200" dirty="0">
                <a:sym typeface="Symbol" panose="05050102010706020507" pitchFamily="18" charset="2"/>
              </a:rPr>
              <a:t>)</a:t>
            </a:r>
            <a:br>
              <a:rPr kumimoji="0" lang="en-US" altLang="en-US" sz="2800" dirty="0">
                <a:sym typeface="Symbol" panose="05050102010706020507" pitchFamily="18" charset="2"/>
              </a:rPr>
            </a:br>
            <a:br>
              <a:rPr kumimoji="0"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kumimoji="0" lang="en-US" altLang="en-US" sz="2800" dirty="0">
                <a:solidFill>
                  <a:schemeClr val="hlink"/>
                </a:solidFill>
              </a:rPr>
              <a:t>All polynomials of the same degree </a:t>
            </a:r>
            <a:r>
              <a:rPr kumimoji="0" lang="en-US" altLang="en-US" sz="2800" i="1" dirty="0">
                <a:solidFill>
                  <a:schemeClr val="hlink"/>
                </a:solidFill>
              </a:rPr>
              <a:t>k </a:t>
            </a:r>
            <a:r>
              <a:rPr kumimoji="0" lang="en-US" altLang="en-US" sz="2800" dirty="0">
                <a:solidFill>
                  <a:schemeClr val="hlink"/>
                </a:solidFill>
              </a:rPr>
              <a:t>belong to the same class: 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 err="1"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k</a:t>
            </a:r>
            <a:r>
              <a:rPr lang="en-US" altLang="en-US" sz="2400" i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400" i="1" baseline="30000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-1</a:t>
            </a:r>
            <a:r>
              <a:rPr lang="en-US" altLang="en-US" sz="2400" i="1" dirty="0">
                <a:cs typeface="Times New Roman" panose="02020603050405020304" pitchFamily="18" charset="0"/>
              </a:rPr>
              <a:t>n</a:t>
            </a:r>
            <a:r>
              <a:rPr lang="en-US" altLang="en-US" sz="2400" i="1" baseline="30000" dirty="0">
                <a:cs typeface="Times New Roman" panose="02020603050405020304" pitchFamily="18" charset="0"/>
              </a:rPr>
              <a:t>k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cs typeface="Times New Roman" panose="02020603050405020304" pitchFamily="18" charset="0"/>
              </a:rPr>
              <a:t> + … + </a:t>
            </a:r>
            <a:r>
              <a:rPr lang="en-US" altLang="en-US" sz="2400" i="1" dirty="0">
                <a:cs typeface="Times New Roman" panose="02020603050405020304" pitchFamily="18" charset="0"/>
              </a:rPr>
              <a:t>a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0 </a:t>
            </a:r>
            <a:r>
              <a:rPr kumimoji="0" lang="en-US" altLang="en-US" sz="2400" dirty="0">
                <a:sym typeface="Symbol" panose="05050102010706020507" pitchFamily="18" charset="2"/>
              </a:rPr>
              <a:t> (</a:t>
            </a:r>
            <a:r>
              <a:rPr lang="en-US" altLang="en-US" sz="2400" i="1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i="1" baseline="30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kumimoji="0" lang="en-US" altLang="en-US" sz="2400" dirty="0">
                <a:sym typeface="Symbol" panose="05050102010706020507" pitchFamily="18" charset="2"/>
              </a:rPr>
              <a:t>) </a:t>
            </a:r>
            <a:br>
              <a:rPr kumimoji="0" lang="en-US" altLang="en-US" sz="2400" dirty="0">
                <a:sym typeface="Symbol" panose="05050102010706020507" pitchFamily="18" charset="2"/>
              </a:rPr>
            </a:br>
            <a:br>
              <a:rPr kumimoji="0" lang="en-US" altLang="en-US" dirty="0">
                <a:sym typeface="Symbol" panose="05050102010706020507" pitchFamily="18" charset="2"/>
              </a:rPr>
            </a:br>
            <a:endParaRPr kumimoji="0" lang="en-US" altLang="en-US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kumimoji="0" lang="en-US" altLang="en-US" sz="28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Exponential</a:t>
            </a:r>
            <a:r>
              <a:rPr kumimoji="0" lang="en-US" altLang="en-US" sz="2800" dirty="0">
                <a:sym typeface="Symbol" panose="05050102010706020507" pitchFamily="18" charset="2"/>
              </a:rPr>
              <a:t> functions </a:t>
            </a:r>
            <a:r>
              <a:rPr kumimoji="0" lang="en-US" altLang="en-US" sz="2800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kumimoji="0" lang="en-US" altLang="en-US" sz="2800" i="1" baseline="30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kumimoji="0" lang="en-US" altLang="en-US" sz="2800" i="1" baseline="30000" dirty="0">
                <a:sym typeface="Symbol" panose="05050102010706020507" pitchFamily="18" charset="2"/>
              </a:rPr>
              <a:t> </a:t>
            </a:r>
            <a:r>
              <a:rPr kumimoji="0" lang="en-US" altLang="en-US" sz="2800" dirty="0">
                <a:sym typeface="Symbol" panose="05050102010706020507" pitchFamily="18" charset="2"/>
              </a:rPr>
              <a:t>have </a:t>
            </a:r>
            <a:r>
              <a:rPr kumimoji="0" lang="en-US" altLang="en-US" sz="28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different orders of growth for different </a:t>
            </a:r>
            <a:r>
              <a:rPr kumimoji="0" lang="en-US" altLang="en-US" sz="2800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kumimoji="0" lang="en-US" altLang="en-US" sz="28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’s</a:t>
            </a:r>
            <a:br>
              <a:rPr kumimoji="0" lang="en-US" altLang="en-US" sz="2000" i="1" dirty="0">
                <a:sym typeface="Symbol" panose="05050102010706020507" pitchFamily="18" charset="2"/>
              </a:rPr>
            </a:br>
            <a:br>
              <a:rPr kumimoji="0" lang="en-US" altLang="en-US" sz="2000" i="1" dirty="0">
                <a:sym typeface="Symbol" panose="05050102010706020507" pitchFamily="18" charset="2"/>
              </a:rPr>
            </a:br>
            <a:endParaRPr kumimoji="0" lang="en-US" altLang="en-US" sz="2000" i="1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order </a:t>
            </a:r>
            <a:r>
              <a:rPr lang="en-US" altLang="en-US" dirty="0">
                <a:sym typeface="Symbol" panose="05050102010706020507" pitchFamily="18" charset="2"/>
              </a:rPr>
              <a:t>log </a:t>
            </a:r>
            <a:r>
              <a:rPr lang="en-US" altLang="en-US" i="1" dirty="0">
                <a:sym typeface="Symbol" panose="05050102010706020507" pitchFamily="18" charset="2"/>
              </a:rPr>
              <a:t>n  &lt; </a:t>
            </a:r>
            <a:r>
              <a:rPr lang="en-US" altLang="en-US" dirty="0">
                <a:sym typeface="Symbol" panose="05050102010706020507" pitchFamily="18" charset="2"/>
              </a:rPr>
              <a:t>order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i="1" baseline="30000" dirty="0">
                <a:sym typeface="Symbol" panose="05050102010706020507" pitchFamily="18" charset="2"/>
              </a:rPr>
              <a:t> 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(&gt;0)  &lt; order </a:t>
            </a:r>
            <a:r>
              <a:rPr kumimoji="0" lang="en-US" altLang="en-US" i="1" dirty="0">
                <a:sym typeface="Symbol" panose="05050102010706020507" pitchFamily="18" charset="2"/>
              </a:rPr>
              <a:t>a</a:t>
            </a:r>
            <a:r>
              <a:rPr kumimoji="0" lang="en-US" altLang="en-US" i="1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 &lt; order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! &lt; order </a:t>
            </a: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i="1" baseline="30000" dirty="0" err="1"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cs typeface="Times New Roman" panose="02020603050405020304" pitchFamily="18" charset="0"/>
              </a:rPr>
              <a:t>																											</a:t>
            </a:r>
            <a:endParaRPr lang="en-US" altLang="en-US" sz="1600" i="1" baseline="30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														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3759D2-7FFE-48B8-A118-B3FFC94A0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measure complexity?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DBE3B47-DCC7-4CA8-8334-5E5A1AC5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Accurate execution time is not a good measure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It depends on input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It depends on the machine you used and who implemented the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It depends on the weather, maybe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We would like to have an analysis that does not depend on those factors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79337F22-A3BD-42BC-98D6-06BBC0B2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1958F9F9-FD1F-4C3A-848C-F5B8C07E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8351-E4B4-4C4C-9DEA-D7C0E3837D6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7D06B1C6-CC50-4B22-9430-292E99F69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848600" cy="685800"/>
          </a:xfrm>
        </p:spPr>
        <p:txBody>
          <a:bodyPr/>
          <a:lstStyle/>
          <a:p>
            <a:r>
              <a:rPr lang="en-US" altLang="en-US" dirty="0"/>
              <a:t>Basic asymptotic efficiency class names</a:t>
            </a:r>
          </a:p>
        </p:txBody>
      </p:sp>
      <p:graphicFrame>
        <p:nvGraphicFramePr>
          <p:cNvPr id="265255" name="Group 39">
            <a:extLst>
              <a:ext uri="{FF2B5EF4-FFF2-40B4-BE49-F238E27FC236}">
                <a16:creationId xmlns:a16="http://schemas.microsoft.com/office/drawing/2014/main" id="{B06BBAAF-4069-4FA4-BF00-154BAAB22245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219200"/>
          <a:ext cx="7010400" cy="4953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69303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57917504"/>
                    </a:ext>
                  </a:extLst>
                </a:gridCol>
              </a:tblGrid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18070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log </a:t>
                      </a: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  <a:endParaRPr kumimoji="1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307281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456184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log </a:t>
                      </a: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n-</a:t>
                      </a: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-n </a:t>
                      </a: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or linearithmic</a:t>
                      </a:r>
                      <a:endParaRPr kumimoji="1" lang="en-US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279082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  <a:endParaRPr kumimoji="1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98304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734931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52864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!</a:t>
                      </a:r>
                      <a:endParaRPr kumimoji="1" lang="en-US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065213"/>
                  </a:ext>
                </a:extLst>
              </a:tr>
            </a:tbl>
          </a:graphicData>
        </a:graphic>
      </p:graphicFrame>
      <p:sp>
        <p:nvSpPr>
          <p:cNvPr id="265256" name="Line 40">
            <a:extLst>
              <a:ext uri="{FF2B5EF4-FFF2-40B4-BE49-F238E27FC236}">
                <a16:creationId xmlns:a16="http://schemas.microsoft.com/office/drawing/2014/main" id="{3AF081C1-5DF2-42D3-BA5F-BC2CA7EA2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953000"/>
            <a:ext cx="701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7367070-34EE-4BAA-A4DB-6843F022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481A9B-12AA-40D5-9646-5E02700C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6FD8-D592-42EB-BCA9-18E8F9B0C64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69C20BC8-AD51-4A5F-A250-255775888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/>
          <a:lstStyle/>
          <a:p>
            <a:r>
              <a:rPr lang="en-US" altLang="en-US"/>
              <a:t>Time efficiency of nonrecursive algorithms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B7EABC0B-1EBA-422E-879A-620328E70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5286375"/>
          </a:xfrm>
        </p:spPr>
        <p:txBody>
          <a:bodyPr/>
          <a:lstStyle/>
          <a:p>
            <a:pPr algn="ctr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dirty="0"/>
              <a:t>General Plan for Analysis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 </a:t>
            </a:r>
            <a:endParaRPr lang="en-US" altLang="en-US" sz="1800" i="1" u="sng" dirty="0"/>
          </a:p>
          <a:p>
            <a:pPr>
              <a:lnSpc>
                <a:spcPct val="80000"/>
              </a:lnSpc>
            </a:pPr>
            <a:r>
              <a:rPr lang="en-US" altLang="en-US" dirty="0"/>
              <a:t>Decide on parameter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dirty="0"/>
              <a:t> indicating </a:t>
            </a:r>
            <a:r>
              <a:rPr lang="en-US" altLang="en-US" i="1" u="sng" dirty="0">
                <a:solidFill>
                  <a:schemeClr val="accent5">
                    <a:lumMod val="50000"/>
                  </a:schemeClr>
                </a:solidFill>
              </a:rPr>
              <a:t>input size</a:t>
            </a:r>
          </a:p>
          <a:p>
            <a:pPr>
              <a:lnSpc>
                <a:spcPct val="80000"/>
              </a:lnSpc>
            </a:pPr>
            <a:endParaRPr lang="en-US" altLang="en-US" i="1" u="sng" dirty="0"/>
          </a:p>
          <a:p>
            <a:pPr>
              <a:lnSpc>
                <a:spcPct val="80000"/>
              </a:lnSpc>
            </a:pPr>
            <a:r>
              <a:rPr lang="en-US" altLang="en-US" dirty="0"/>
              <a:t>Identify algorithm’s </a:t>
            </a:r>
            <a:r>
              <a:rPr lang="en-US" altLang="en-US" i="1" u="sng" dirty="0">
                <a:solidFill>
                  <a:schemeClr val="accent5">
                    <a:lumMod val="50000"/>
                  </a:schemeClr>
                </a:solidFill>
              </a:rPr>
              <a:t>basic operation</a:t>
            </a:r>
          </a:p>
          <a:p>
            <a:pPr>
              <a:lnSpc>
                <a:spcPct val="80000"/>
              </a:lnSpc>
            </a:pPr>
            <a:endParaRPr lang="en-US" altLang="en-US" i="1" u="sng" dirty="0"/>
          </a:p>
          <a:p>
            <a:pPr>
              <a:lnSpc>
                <a:spcPct val="80000"/>
              </a:lnSpc>
            </a:pPr>
            <a:r>
              <a:rPr lang="en-US" altLang="en-US" dirty="0"/>
              <a:t>Determine </a:t>
            </a:r>
            <a:r>
              <a:rPr lang="en-US" altLang="en-US" i="1" u="sng" dirty="0">
                <a:solidFill>
                  <a:schemeClr val="accent5">
                    <a:lumMod val="50000"/>
                  </a:schemeClr>
                </a:solidFill>
              </a:rPr>
              <a:t>worst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en-US" i="1" u="sng" dirty="0">
                <a:solidFill>
                  <a:schemeClr val="accent5">
                    <a:lumMod val="50000"/>
                  </a:schemeClr>
                </a:solidFill>
              </a:rPr>
              <a:t>average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, and </a:t>
            </a:r>
            <a:r>
              <a:rPr lang="en-US" altLang="en-US" i="1" u="sng" dirty="0">
                <a:solidFill>
                  <a:schemeClr val="accent5">
                    <a:lumMod val="50000"/>
                  </a:schemeClr>
                </a:solidFill>
              </a:rPr>
              <a:t>best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cases for input of size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  <a:p>
            <a:pPr>
              <a:lnSpc>
                <a:spcPct val="80000"/>
              </a:lnSpc>
            </a:pPr>
            <a:r>
              <a:rPr lang="en-US" altLang="en-US" dirty="0"/>
              <a:t>Set up a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sum for the number of times the basic operation is executed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Simplify the sum using standard formulas and rules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i="1" dirty="0"/>
              <a:t>                       </a:t>
            </a: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DF52D0-7F60-4250-8768-BFCBA53B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5A6AFD-8607-4F90-8E24-3139F402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D07-1C08-45EA-8DFA-29988184FAE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43620CCF-BEA8-43E5-A506-0E432EA55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609600"/>
          </a:xfrm>
        </p:spPr>
        <p:txBody>
          <a:bodyPr/>
          <a:lstStyle/>
          <a:p>
            <a:r>
              <a:rPr lang="en-US" altLang="en-US"/>
              <a:t>Useful summation formulas and rules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7AE3C885-6508-4BF9-8C26-9E82A5D02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10600" cy="5715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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= 1+1+ ⋯ +1 = </a:t>
            </a:r>
            <a:r>
              <a:rPr lang="en-US" altLang="en-US" i="1" dirty="0">
                <a:sym typeface="Symbol" panose="05050102010706020507" pitchFamily="18" charset="2"/>
              </a:rPr>
              <a:t>u </a:t>
            </a:r>
            <a:r>
              <a:rPr lang="en-US" altLang="en-US" dirty="0"/>
              <a:t>-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l </a:t>
            </a:r>
            <a:r>
              <a:rPr lang="en-US" altLang="en-US" dirty="0">
                <a:sym typeface="Symbol" panose="05050102010706020507" pitchFamily="18" charset="2"/>
              </a:rPr>
              <a:t>+ 1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    In particular, </a:t>
            </a:r>
            <a:r>
              <a:rPr lang="en-US" altLang="en-US" baseline="-25000" dirty="0">
                <a:sym typeface="Symbol" panose="05050102010706020507" pitchFamily="18" charset="2"/>
              </a:rPr>
              <a:t>l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</a:t>
            </a:r>
            <a:r>
              <a:rPr lang="en-US" altLang="en-US" i="1" baseline="-25000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1 =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/>
              <a:t>-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dirty="0">
                <a:sym typeface="Symbol" panose="05050102010706020507" pitchFamily="18" charset="2"/>
              </a:rPr>
              <a:t> + 1 =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(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) 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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1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1+2+ ⋯ +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+1)/2  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/2 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(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) 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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1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30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1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+2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+ ⋯ +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+1)(2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+1)/6 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/3 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(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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0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en-US" altLang="en-US" i="1" baseline="30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30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1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a 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 ⋯ +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i="1" baseline="30000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i="1" baseline="30000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+1 </a:t>
            </a:r>
            <a:r>
              <a:rPr lang="en-US" altLang="en-US" dirty="0"/>
              <a:t>-</a:t>
            </a:r>
            <a:r>
              <a:rPr lang="en-US" altLang="en-US" dirty="0">
                <a:sym typeface="Symbol" panose="05050102010706020507" pitchFamily="18" charset="2"/>
              </a:rPr>
              <a:t> 1)/(</a:t>
            </a:r>
            <a:r>
              <a:rPr lang="en-US" altLang="en-US" i="1" dirty="0">
                <a:sym typeface="Symbol" panose="05050102010706020507" pitchFamily="18" charset="2"/>
              </a:rPr>
              <a:t>a </a:t>
            </a:r>
            <a:r>
              <a:rPr lang="en-US" altLang="en-US" dirty="0"/>
              <a:t>-</a:t>
            </a:r>
            <a:r>
              <a:rPr lang="en-US" altLang="en-US" dirty="0">
                <a:sym typeface="Symbol" panose="05050102010706020507" pitchFamily="18" charset="2"/>
              </a:rPr>
              <a:t> 1)  for any </a:t>
            </a:r>
            <a:r>
              <a:rPr lang="en-US" altLang="en-US" i="1" dirty="0">
                <a:sym typeface="Symbol" panose="05050102010706020507" pitchFamily="18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 1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In particular, </a:t>
            </a:r>
            <a:r>
              <a:rPr lang="en-US" altLang="en-US" baseline="-25000" dirty="0">
                <a:sym typeface="Symbol" panose="05050102010706020507" pitchFamily="18" charset="2"/>
              </a:rPr>
              <a:t>0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</a:t>
            </a:r>
            <a:r>
              <a:rPr lang="en-US" altLang="en-US" i="1" baseline="-25000" dirty="0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2</a:t>
            </a:r>
            <a:r>
              <a:rPr lang="en-US" altLang="en-US" i="1" baseline="30000" dirty="0">
                <a:sym typeface="Symbol" panose="05050102010706020507" pitchFamily="18" charset="2"/>
              </a:rPr>
              <a:t>i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= 2</a:t>
            </a:r>
            <a:r>
              <a:rPr lang="en-US" altLang="en-US" baseline="30000" dirty="0">
                <a:sym typeface="Symbol" panose="05050102010706020507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+ 2</a:t>
            </a:r>
            <a:r>
              <a:rPr lang="en-US" altLang="en-US" baseline="30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+ ⋯ + 2</a:t>
            </a:r>
            <a:r>
              <a:rPr lang="en-US" altLang="en-US" i="1" baseline="30000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= 2</a:t>
            </a:r>
            <a:r>
              <a:rPr lang="en-US" altLang="en-US" i="1" baseline="30000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+1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-</a:t>
            </a:r>
            <a:r>
              <a:rPr lang="en-US" altLang="en-US" dirty="0">
                <a:sym typeface="Symbol" panose="05050102010706020507" pitchFamily="18" charset="2"/>
              </a:rPr>
              <a:t> 1 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(2</a:t>
            </a:r>
            <a:r>
              <a:rPr lang="en-US" altLang="en-US" i="1" baseline="30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(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±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) = 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±</a:t>
            </a:r>
            <a:r>
              <a:rPr lang="en-US" altLang="en-US" dirty="0">
                <a:sym typeface="Symbol" panose="05050102010706020507" pitchFamily="18" charset="2"/>
              </a:rPr>
              <a:t> 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sym typeface="Symbol" panose="05050102010706020507" pitchFamily="18" charset="2"/>
              </a:rPr>
              <a:t>i     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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ca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= 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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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l</a:t>
            </a:r>
            <a:r>
              <a:rPr lang="en-US" altLang="en-US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= 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l</a:t>
            </a:r>
            <a:r>
              <a:rPr lang="en-US" altLang="en-US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m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+ 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m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+1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en-US" altLang="en-US" i="1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A1E14EC-40D6-42D4-9085-9156B974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1FCCCFA-8B98-41E1-9CBA-A239BE17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2A58-C02E-406E-98CA-B993B5BE75C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93FFFE6F-AAFF-4C2A-B68D-C3FD901F1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1: Maximum element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D509D551-B451-4C76-A99F-48D2AEF91A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endParaRPr lang="en-US" altLang="en-US" sz="2000"/>
          </a:p>
        </p:txBody>
      </p:sp>
      <p:pic>
        <p:nvPicPr>
          <p:cNvPr id="336900" name="Picture 4" descr="2_3a">
            <a:extLst>
              <a:ext uri="{FF2B5EF4-FFF2-40B4-BE49-F238E27FC236}">
                <a16:creationId xmlns:a16="http://schemas.microsoft.com/office/drawing/2014/main" id="{B3B2070A-F98E-4713-95F6-3009F8ABC4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8077200" cy="3381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A92C83-A702-4AF4-AD17-3C9E134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2B4113-B8A4-4B90-9E4B-C075555D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A958-52AE-4912-B6AA-26CB443DB5C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7ECBECB5-9B0B-40AB-AEBB-75250540D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685800"/>
          </a:xfrm>
        </p:spPr>
        <p:txBody>
          <a:bodyPr/>
          <a:lstStyle/>
          <a:p>
            <a:r>
              <a:rPr lang="en-US" altLang="en-US"/>
              <a:t>Example 2: Element uniqueness problem</a:t>
            </a:r>
          </a:p>
        </p:txBody>
      </p:sp>
      <p:pic>
        <p:nvPicPr>
          <p:cNvPr id="340996" name="Picture 4" descr="2_3b">
            <a:extLst>
              <a:ext uri="{FF2B5EF4-FFF2-40B4-BE49-F238E27FC236}">
                <a16:creationId xmlns:a16="http://schemas.microsoft.com/office/drawing/2014/main" id="{8B079C1C-4D21-4CE5-BE96-95266F98FF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8153400" cy="325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BA32B7-EA8E-4C7C-A692-0C48B069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73F5CA-97D7-428A-A1B5-28B4EB4D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F12D-83D1-4BC1-803F-4278FBD0506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03CF36AE-B7D9-40DD-A200-77D847589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3: Matrix multiplication</a:t>
            </a:r>
          </a:p>
        </p:txBody>
      </p:sp>
      <p:pic>
        <p:nvPicPr>
          <p:cNvPr id="344068" name="Picture 4" descr="2_3c">
            <a:extLst>
              <a:ext uri="{FF2B5EF4-FFF2-40B4-BE49-F238E27FC236}">
                <a16:creationId xmlns:a16="http://schemas.microsoft.com/office/drawing/2014/main" id="{1D8D85B8-DBEC-491D-8C12-E52FEE5FC1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8305800" cy="3252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D29A2EB-CA3B-449F-B578-D47D3E0D4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Machine-independent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6A53C2D-B258-40D0-8C8C-A93EA5966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altLang="en-US" sz="3600" dirty="0"/>
              <a:t>A generic uniprocessor random-access machine (RAM) model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No concurrent operations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altLang="en-US" sz="3200" dirty="0"/>
              <a:t>Each </a:t>
            </a:r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simple</a:t>
            </a:r>
            <a:r>
              <a:rPr lang="en-US" altLang="en-US" sz="3200" dirty="0"/>
              <a:t> operation (+, -, =, if) takes 1 step (constant).</a:t>
            </a:r>
          </a:p>
          <a:p>
            <a:pPr lvl="2"/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subroutine</a:t>
            </a:r>
            <a:r>
              <a:rPr lang="en-US" altLang="en-US" sz="2800" dirty="0"/>
              <a:t> calls are </a:t>
            </a:r>
            <a:r>
              <a:rPr lang="en-US" altLang="en-US" sz="2800" i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altLang="en-US" sz="2800" i="1" dirty="0"/>
              <a:t> </a:t>
            </a:r>
            <a:r>
              <a:rPr lang="en-US" altLang="en-US" sz="2800" dirty="0"/>
              <a:t>simple operations.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altLang="en-US" sz="3200" dirty="0"/>
              <a:t>All </a:t>
            </a:r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memory equally expensive to access</a:t>
            </a:r>
          </a:p>
          <a:p>
            <a:pPr lvl="2"/>
            <a:r>
              <a:rPr lang="en-US" altLang="en-US" sz="2800" dirty="0"/>
              <a:t>Constant word size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859435-530F-423B-AC28-3CCA35E4F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165A1F1-C43B-4830-8634-2A470B8AC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sz="3600" dirty="0"/>
              <a:t>Number of primitive steps that are executed</a:t>
            </a:r>
          </a:p>
          <a:p>
            <a:pPr lvl="1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sz="3200" dirty="0"/>
              <a:t>Except for time of executing a function call most statements 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roughly</a:t>
            </a:r>
            <a:r>
              <a:rPr lang="en-US" altLang="en-US" sz="3200" dirty="0"/>
              <a:t> require the 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same amount of time</a:t>
            </a:r>
          </a:p>
          <a:p>
            <a:pPr lvl="2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y = m * x + b</a:t>
            </a:r>
          </a:p>
          <a:p>
            <a:pPr lvl="2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c = 5 / 9 * (t - 32 )</a:t>
            </a:r>
          </a:p>
          <a:p>
            <a:pPr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sz="3600" dirty="0"/>
              <a:t>We can be more exact if need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6BE2295-E1EA-440C-8EC5-7B35F184E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Analysis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5F1B469-1A4A-43F9-B598-C8C13E473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Running time depends on the size of the input</a:t>
            </a:r>
          </a:p>
          <a:p>
            <a:pPr lvl="1">
              <a:lnSpc>
                <a:spcPct val="9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Larger array takes more time to sort</a:t>
            </a:r>
          </a:p>
          <a:p>
            <a:pPr lvl="1">
              <a:lnSpc>
                <a:spcPct val="9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T(n): the time taken on input with size n</a:t>
            </a:r>
          </a:p>
          <a:p>
            <a:pPr lvl="1">
              <a:lnSpc>
                <a:spcPct val="9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Look at </a:t>
            </a:r>
            <a:r>
              <a:rPr lang="en-US" altLang="en-US" b="1" i="1" dirty="0"/>
              <a:t>growth </a:t>
            </a:r>
            <a:r>
              <a:rPr lang="en-US" altLang="en-US" dirty="0"/>
              <a:t>of 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as </a:t>
            </a:r>
            <a:r>
              <a:rPr lang="en-US" altLang="en-US" i="1" dirty="0"/>
              <a:t>n</a:t>
            </a:r>
            <a:r>
              <a:rPr lang="en-US" altLang="en-US" dirty="0"/>
              <a:t>→∞.</a:t>
            </a:r>
          </a:p>
          <a:p>
            <a:pPr lvl="1">
              <a:lnSpc>
                <a:spcPct val="9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		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“Asymptotic Analysis”</a:t>
            </a:r>
          </a:p>
          <a:p>
            <a:pPr>
              <a:lnSpc>
                <a:spcPct val="9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Size of input is generally defined as the number of input elements</a:t>
            </a:r>
          </a:p>
          <a:p>
            <a:pPr lvl="1">
              <a:lnSpc>
                <a:spcPct val="9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 some cases may be tricky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6DF2FF-2BE5-49EA-9F92-915F1627C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Analysis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846565D-577C-4CDA-8374-1040705C7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altLang="en-US" sz="2800" dirty="0"/>
              <a:t>Ignore actual and abstract statement costs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altLang="en-US" sz="2800" i="1" dirty="0">
                <a:solidFill>
                  <a:schemeClr val="accent5">
                    <a:lumMod val="50000"/>
                  </a:schemeClr>
                </a:solidFill>
              </a:rPr>
              <a:t>Order of growth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2800" dirty="0"/>
              <a:t>is the interesting measure:</a:t>
            </a:r>
          </a:p>
          <a:p>
            <a:pPr lvl="1"/>
            <a:r>
              <a:rPr lang="en-US" altLang="en-US" sz="2400" dirty="0"/>
              <a:t>Highest-order term is what counts</a:t>
            </a:r>
          </a:p>
          <a:p>
            <a:pPr lvl="2"/>
            <a:r>
              <a:rPr lang="en-US" altLang="en-US" sz="2000" dirty="0"/>
              <a:t>As the input size grows larger it is the high order term that dominates</a:t>
            </a:r>
          </a:p>
          <a:p>
            <a:pPr lvl="2"/>
            <a:endParaRPr lang="en-US" altLang="en-US" sz="2000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55467136-683A-4C3B-B272-4817A14A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5029200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B9A8CA5-6C12-41AF-962A-4D0CB590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DFA0B77-3AC2-4BF1-A740-E0A1946F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74F8-2303-4A04-A37A-88550B85EE5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8E0E1212-1088-495F-8731-DDEEA4C32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Theoretical analysis of time efficiency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4E81E4A2-059C-4001-8068-84EB3CC31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219200"/>
            <a:ext cx="83058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Time efficiency is analyzed by determining the number of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repetitions</a:t>
            </a:r>
            <a:r>
              <a:rPr lang="en-US" altLang="en-US" dirty="0"/>
              <a:t> of the </a:t>
            </a:r>
            <a:r>
              <a:rPr lang="en-US" altLang="en-US" i="1" u="sng" dirty="0">
                <a:solidFill>
                  <a:schemeClr val="tx2">
                    <a:lumMod val="75000"/>
                  </a:schemeClr>
                </a:solidFill>
              </a:rPr>
              <a:t>basic operation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as a function of </a:t>
            </a:r>
            <a:r>
              <a:rPr lang="en-US" altLang="en-US" i="1" u="sng" dirty="0">
                <a:solidFill>
                  <a:schemeClr val="tx2">
                    <a:lumMod val="75000"/>
                  </a:schemeClr>
                </a:solidFill>
              </a:rPr>
              <a:t>input size</a:t>
            </a:r>
          </a:p>
          <a:p>
            <a:endParaRPr lang="en-US" altLang="en-US" i="1" u="sng" dirty="0"/>
          </a:p>
          <a:p>
            <a:pPr>
              <a:buClr>
                <a:srgbClr val="FFFF99"/>
              </a:buClr>
            </a:pPr>
            <a:r>
              <a:rPr lang="en-US" altLang="en-US" i="1" u="sng" dirty="0"/>
              <a:t>Basic operation</a:t>
            </a:r>
            <a:r>
              <a:rPr lang="en-US" altLang="en-US" dirty="0"/>
              <a:t>: the operation that contributes most towards the running time of the algorithm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sz="2800" i="1" dirty="0"/>
              <a:t>                      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</a:t>
            </a:r>
            <a:r>
              <a:rPr lang="en-US" altLang="en-US" sz="3200" dirty="0">
                <a:cs typeface="Times New Roman" panose="02020603050405020304" pitchFamily="18" charset="0"/>
              </a:rPr>
              <a:t>≈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c</a:t>
            </a:r>
            <a:r>
              <a:rPr lang="en-US" altLang="en-US" sz="3200" i="1" baseline="-25000" dirty="0" err="1"/>
              <a:t>op</a:t>
            </a:r>
            <a:r>
              <a:rPr lang="en-US" altLang="en-US" sz="3200" i="1" dirty="0" err="1"/>
              <a:t>C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</a:t>
            </a:r>
          </a:p>
        </p:txBody>
      </p:sp>
      <p:grpSp>
        <p:nvGrpSpPr>
          <p:cNvPr id="190479" name="Group 15">
            <a:extLst>
              <a:ext uri="{FF2B5EF4-FFF2-40B4-BE49-F238E27FC236}">
                <a16:creationId xmlns:a16="http://schemas.microsoft.com/office/drawing/2014/main" id="{DA5D2055-CFB1-4DEC-B9D7-C50D9074083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29000"/>
            <a:ext cx="6265863" cy="2454275"/>
            <a:chOff x="624" y="2496"/>
            <a:chExt cx="3947" cy="1546"/>
          </a:xfrm>
        </p:grpSpPr>
        <p:sp>
          <p:nvSpPr>
            <p:cNvPr id="190468" name="Text Box 4">
              <a:extLst>
                <a:ext uri="{FF2B5EF4-FFF2-40B4-BE49-F238E27FC236}">
                  <a16:creationId xmlns:a16="http://schemas.microsoft.com/office/drawing/2014/main" id="{15F3348D-374E-4DA1-855F-7C953E3B8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</a:rPr>
                <a:t>running time</a:t>
              </a:r>
            </a:p>
          </p:txBody>
        </p:sp>
        <p:sp>
          <p:nvSpPr>
            <p:cNvPr id="190469" name="Text Box 5">
              <a:extLst>
                <a:ext uri="{FF2B5EF4-FFF2-40B4-BE49-F238E27FC236}">
                  <a16:creationId xmlns:a16="http://schemas.microsoft.com/office/drawing/2014/main" id="{BC764AF5-F326-438D-99F5-6EF9F73BC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456"/>
              <a:ext cx="13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/>
                <a:t>execution time</a:t>
              </a:r>
            </a:p>
            <a:p>
              <a:r>
                <a:rPr lang="en-US" altLang="en-US" sz="2000" dirty="0"/>
                <a:t>for </a:t>
              </a:r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</a:rPr>
                <a:t>basic operation</a:t>
              </a:r>
            </a:p>
          </p:txBody>
        </p:sp>
        <p:sp>
          <p:nvSpPr>
            <p:cNvPr id="190470" name="Text Box 6">
              <a:extLst>
                <a:ext uri="{FF2B5EF4-FFF2-40B4-BE49-F238E27FC236}">
                  <a16:creationId xmlns:a16="http://schemas.microsoft.com/office/drawing/2014/main" id="{A1CE6DB9-D266-47E0-9DC7-C1D29A62F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08"/>
              <a:ext cx="145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</a:rPr>
                <a:t>Number of times </a:t>
              </a:r>
              <a:r>
                <a:rPr lang="en-US" altLang="en-US" sz="2000" dirty="0"/>
                <a:t>basic operation is </a:t>
              </a:r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</a:rPr>
                <a:t>executed</a:t>
              </a:r>
            </a:p>
          </p:txBody>
        </p:sp>
        <p:sp>
          <p:nvSpPr>
            <p:cNvPr id="190471" name="Line 7">
              <a:extLst>
                <a:ext uri="{FF2B5EF4-FFF2-40B4-BE49-F238E27FC236}">
                  <a16:creationId xmlns:a16="http://schemas.microsoft.com/office/drawing/2014/main" id="{52E266F0-795F-4CA0-A664-486CBFA18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216"/>
              <a:ext cx="57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2" name="Line 8">
              <a:extLst>
                <a:ext uri="{FF2B5EF4-FFF2-40B4-BE49-F238E27FC236}">
                  <a16:creationId xmlns:a16="http://schemas.microsoft.com/office/drawing/2014/main" id="{2F8D0CCB-6759-4518-86A0-E5C318176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264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3" name="Line 9">
              <a:extLst>
                <a:ext uri="{FF2B5EF4-FFF2-40B4-BE49-F238E27FC236}">
                  <a16:creationId xmlns:a16="http://schemas.microsoft.com/office/drawing/2014/main" id="{8BC3B95F-B655-4854-8222-06BFC0A4E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3264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4" name="Text Box 10">
              <a:extLst>
                <a:ext uri="{FF2B5EF4-FFF2-40B4-BE49-F238E27FC236}">
                  <a16:creationId xmlns:a16="http://schemas.microsoft.com/office/drawing/2014/main" id="{AD62B85E-A815-4534-9324-540785774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96"/>
              <a:ext cx="7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input size</a:t>
              </a:r>
            </a:p>
          </p:txBody>
        </p:sp>
        <p:sp>
          <p:nvSpPr>
            <p:cNvPr id="190475" name="Line 11">
              <a:extLst>
                <a:ext uri="{FF2B5EF4-FFF2-40B4-BE49-F238E27FC236}">
                  <a16:creationId xmlns:a16="http://schemas.microsoft.com/office/drawing/2014/main" id="{611C89C0-6B29-4140-AA52-B1125F385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84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6" name="Line 12">
              <a:extLst>
                <a:ext uri="{FF2B5EF4-FFF2-40B4-BE49-F238E27FC236}">
                  <a16:creationId xmlns:a16="http://schemas.microsoft.com/office/drawing/2014/main" id="{F5E3DCF6-A921-41EB-86D7-6CC24DA0C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736"/>
              <a:ext cx="52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4128</TotalTime>
  <Words>2916</Words>
  <Application>Microsoft Office PowerPoint</Application>
  <PresentationFormat>On-screen Show (4:3)</PresentationFormat>
  <Paragraphs>435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Narrow</vt:lpstr>
      <vt:lpstr>Monotype Sorts</vt:lpstr>
      <vt:lpstr>Symbol</vt:lpstr>
      <vt:lpstr>Times New Roman</vt:lpstr>
      <vt:lpstr>Wingdings</vt:lpstr>
      <vt:lpstr>CS1</vt:lpstr>
      <vt:lpstr>Runtime Analysis  and Growth of Functions</vt:lpstr>
      <vt:lpstr>Analysis of algorithms</vt:lpstr>
      <vt:lpstr>Efficiency</vt:lpstr>
      <vt:lpstr>How to measure complexity?</vt:lpstr>
      <vt:lpstr>Machine-independent</vt:lpstr>
      <vt:lpstr>Running Time</vt:lpstr>
      <vt:lpstr>Asymptotic Analysis</vt:lpstr>
      <vt:lpstr>Asymptotic Analysis</vt:lpstr>
      <vt:lpstr>Theoretical analysis of time efficiency</vt:lpstr>
      <vt:lpstr>Input size and basic operation examples</vt:lpstr>
      <vt:lpstr>Empirical analysis of time efficiency</vt:lpstr>
      <vt:lpstr>Best-case, average-case, worst-case</vt:lpstr>
      <vt:lpstr>Example: Sequential search</vt:lpstr>
      <vt:lpstr>Binary Search</vt:lpstr>
      <vt:lpstr>Order of growth </vt:lpstr>
      <vt:lpstr>Order of growth</vt:lpstr>
      <vt:lpstr>Values of some important functions as n  </vt:lpstr>
      <vt:lpstr>Asymptotic notations</vt:lpstr>
      <vt:lpstr>Big O</vt:lpstr>
      <vt:lpstr>Examples</vt:lpstr>
      <vt:lpstr>Big-oh</vt:lpstr>
      <vt:lpstr>Big Ω</vt:lpstr>
      <vt:lpstr>Big-omega</vt:lpstr>
      <vt:lpstr>Big-Omega</vt:lpstr>
      <vt:lpstr>Theta (Θ)</vt:lpstr>
      <vt:lpstr>PowerPoint Presentation</vt:lpstr>
      <vt:lpstr>Big-theta</vt:lpstr>
      <vt:lpstr>Theta</vt:lpstr>
      <vt:lpstr>Asymptotic order of growth</vt:lpstr>
      <vt:lpstr>Types of formulas for basic operation’s count</vt:lpstr>
      <vt:lpstr>Establishing order of growth using the definition</vt:lpstr>
      <vt:lpstr>Some properties of asymptotic order of growth</vt:lpstr>
      <vt:lpstr>Rule 1 Adding Two Functions</vt:lpstr>
      <vt:lpstr>Rule 2 Multiplying Functions</vt:lpstr>
      <vt:lpstr>Base of Logs</vt:lpstr>
      <vt:lpstr>Using limits for comparing orders of growth</vt:lpstr>
      <vt:lpstr>L’Hôpital’s rule and Stirling’s formula</vt:lpstr>
      <vt:lpstr>Exponential Growth</vt:lpstr>
      <vt:lpstr>Orders of growth of some important functions</vt:lpstr>
      <vt:lpstr>Basic asymptotic efficiency class names</vt:lpstr>
      <vt:lpstr>Time efficiency of nonrecursive algorithms</vt:lpstr>
      <vt:lpstr>Useful summation formulas and rules</vt:lpstr>
      <vt:lpstr>Example 1: Maximum element</vt:lpstr>
      <vt:lpstr>Example 2: Element uniqueness problem</vt:lpstr>
      <vt:lpstr>Example 3: Matrix multiplication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Fundamentals of the Analysis of Algorithm Efficiency</dc:title>
  <dc:creator>Anany Levitin</dc:creator>
  <cp:lastModifiedBy>Mason, Terrence</cp:lastModifiedBy>
  <cp:revision>160</cp:revision>
  <cp:lastPrinted>2019-09-06T21:16:19Z</cp:lastPrinted>
  <dcterms:created xsi:type="dcterms:W3CDTF">1999-08-23T17:38:43Z</dcterms:created>
  <dcterms:modified xsi:type="dcterms:W3CDTF">2019-09-12T21:35:40Z</dcterms:modified>
</cp:coreProperties>
</file>