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DC36632-57FD-4D86-B2A7-C033489DFE30}">
          <p14:sldIdLst>
            <p14:sldId id="256"/>
            <p14:sldId id="274"/>
          </p14:sldIdLst>
        </p14:section>
        <p14:section name="Introdução" id="{C95E09FB-BF6A-4E30-8DD7-192DABBAFCE9}">
          <p14:sldIdLst>
            <p14:sldId id="263"/>
            <p14:sldId id="264"/>
          </p14:sldIdLst>
        </p14:section>
        <p14:section name="Especificação" id="{3D831EAE-627E-4203-8630-049AD84FA8FF}">
          <p14:sldIdLst>
            <p14:sldId id="265"/>
            <p14:sldId id="266"/>
          </p14:sldIdLst>
        </p14:section>
        <p14:section name="Elaboração" id="{806F3514-DF59-4085-964E-C54452E1B654}">
          <p14:sldIdLst>
            <p14:sldId id="267"/>
            <p14:sldId id="269"/>
            <p14:sldId id="268"/>
            <p14:sldId id="270"/>
          </p14:sldIdLst>
        </p14:section>
        <p14:section name="Implementação" id="{BBF86906-9251-4781-BF7A-7FE84AB00A0F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17DB-5DF9-4C52-A2C8-27FC6509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A7E805-A74F-413C-AAD2-F90F2B42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AD6C4-C218-4BB1-96F8-007A9FC9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946FE-76AA-4092-AB90-5368D8E1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EC584-28EC-4976-ABC2-DAF3713C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9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39F3-73E5-4823-BE94-2A9B5AB4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A462A-270C-45A7-9BB9-D88B401E3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14BC7-71A7-473B-9ABC-1BF949E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27BAF-356B-464C-B25D-8D460BE8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971C4-F599-47B5-BFA5-734DABC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6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7E4DA-958E-44ED-B59E-9635E57E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AAF76-D4B1-4E6A-B7DC-EC184758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60C5E-28A6-4540-80D7-55C0916A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1B73A-6535-40D2-9617-DF43345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1924B-B192-4AA9-9D67-DA18E787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9BB9226-3D73-447A-A656-D304CB161D84}"/>
              </a:ext>
            </a:extLst>
          </p:cNvPr>
          <p:cNvSpPr/>
          <p:nvPr userDrawn="1"/>
        </p:nvSpPr>
        <p:spPr>
          <a:xfrm>
            <a:off x="10241280" y="6243403"/>
            <a:ext cx="539496" cy="614597"/>
          </a:xfrm>
          <a:prstGeom prst="rect">
            <a:avLst/>
          </a:prstGeom>
          <a:solidFill>
            <a:srgbClr val="193C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7C7A3AB-801F-4825-93AB-030E6BB547E4}"/>
              </a:ext>
            </a:extLst>
          </p:cNvPr>
          <p:cNvSpPr txBox="1">
            <a:spLocks/>
          </p:cNvSpPr>
          <p:nvPr userDrawn="1"/>
        </p:nvSpPr>
        <p:spPr>
          <a:xfrm>
            <a:off x="10257880" y="6356349"/>
            <a:ext cx="452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D5FF85-FF57-436D-BF33-58398D108158}" type="slidenum">
              <a:rPr lang="pt-BR" smtClean="0">
                <a:solidFill>
                  <a:schemeClr val="bg1"/>
                </a:solidFill>
              </a:rPr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F2D375-81F3-42B2-8A07-61D7422A338B}"/>
              </a:ext>
            </a:extLst>
          </p:cNvPr>
          <p:cNvSpPr txBox="1"/>
          <p:nvPr userDrawn="1"/>
        </p:nvSpPr>
        <p:spPr>
          <a:xfrm>
            <a:off x="6606625" y="196823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AD93BF8-32A0-4BF1-962A-098C5BFBDC06}"/>
              </a:ext>
            </a:extLst>
          </p:cNvPr>
          <p:cNvCxnSpPr>
            <a:cxnSpLocks/>
          </p:cNvCxnSpPr>
          <p:nvPr userDrawn="1"/>
        </p:nvCxnSpPr>
        <p:spPr>
          <a:xfrm>
            <a:off x="0" y="614597"/>
            <a:ext cx="12192000" cy="0"/>
          </a:xfrm>
          <a:prstGeom prst="line">
            <a:avLst/>
          </a:prstGeom>
          <a:ln>
            <a:solidFill>
              <a:srgbClr val="193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4771AB4-F829-472F-8C5C-C37D8A2EB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31747" y="6103328"/>
            <a:ext cx="740624" cy="569933"/>
          </a:xfrm>
          <a:prstGeom prst="rect">
            <a:avLst/>
          </a:prstGeom>
        </p:spPr>
      </p:pic>
      <p:sp>
        <p:nvSpPr>
          <p:cNvPr id="11" name="Espaço Reservado para Texto 12">
            <a:extLst>
              <a:ext uri="{FF2B5EF4-FFF2-40B4-BE49-F238E27FC236}">
                <a16:creationId xmlns:a16="http://schemas.microsoft.com/office/drawing/2014/main" id="{C88E4DBD-ECEF-4111-B4D3-AC057CBAE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638" y="196850"/>
            <a:ext cx="4535487" cy="307975"/>
          </a:xfrm>
        </p:spPr>
        <p:txBody>
          <a:bodyPr>
            <a:noAutofit/>
          </a:bodyPr>
          <a:lstStyle>
            <a:lvl1pPr>
              <a:defRPr lang="pt-BR" sz="18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os estilos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D0DA7292-CF8C-45F6-B5FC-332448EAE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638" y="1074737"/>
            <a:ext cx="10864125" cy="457145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Picture 2" descr="Resultado de imagem para lenep">
            <a:extLst>
              <a:ext uri="{FF2B5EF4-FFF2-40B4-BE49-F238E27FC236}">
                <a16:creationId xmlns:a16="http://schemas.microsoft.com/office/drawing/2014/main" id="{749E90FE-1153-422F-A827-6090E980F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</a:blip>
          <a:srcRect/>
          <a:stretch>
            <a:fillRect/>
          </a:stretch>
        </p:blipFill>
        <p:spPr bwMode="auto">
          <a:xfrm>
            <a:off x="562993" y="5988095"/>
            <a:ext cx="1315716" cy="680171"/>
          </a:xfrm>
          <a:prstGeom prst="rect">
            <a:avLst/>
          </a:prstGeom>
          <a:noFill/>
        </p:spPr>
      </p:pic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DEEE49D0-B705-4FD8-8E91-B6E82D8B0B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0276" y="194273"/>
            <a:ext cx="4535487" cy="307975"/>
          </a:xfrm>
        </p:spPr>
        <p:txBody>
          <a:bodyPr>
            <a:noAutofit/>
          </a:bodyPr>
          <a:lstStyle>
            <a:lvl1pPr marL="0" indent="0" algn="r">
              <a:buNone/>
              <a:defRPr lang="pt-BR" sz="18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TCC I</a:t>
            </a:r>
          </a:p>
        </p:txBody>
      </p:sp>
    </p:spTree>
    <p:extLst>
      <p:ext uri="{BB962C8B-B14F-4D97-AF65-F5344CB8AC3E}">
        <p14:creationId xmlns:p14="http://schemas.microsoft.com/office/powerpoint/2010/main" val="11517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4FEA3-1AE4-42E7-9EE4-BC1AF1A4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49001-74DD-4854-8749-C42888B4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6F09D-C390-445B-ABC2-78FA3878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B85F1-C711-4466-A1DF-B59A9BEA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4375E3-7FBC-4AB6-A4E0-601806D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346B7-5281-47F2-8AB6-15F763E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872CA-0574-4A1E-84F5-7A363A29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4746B8-D145-4B15-8705-29B00CCF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9ED29-4A36-4DE3-A9AC-211FA5AA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D6EB4-6879-4CF1-AFC1-06B2177E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41A89-6812-43AF-9123-C0FCA1F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0BAF6-77CC-4D64-874E-607F4E3B5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84C69-D15A-44AC-815B-EB242597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786B6-2A47-4689-AEC5-C1ABE540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AD396-4015-4C1E-8F10-D074BA59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4A00EA-66AB-4DE9-8926-975455A6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3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4E2E7-520B-4196-AB10-7C8A1CE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59BE3-EAF2-4516-ABFB-BE8650F3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2545A-18E8-4133-906A-3C75EC61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7E6A74-D69D-405C-AF25-0C24D0588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05665-A23C-4322-8C99-735FDB56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F42447-CE17-4281-BF98-B8FDE9B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E62B21-54BF-4FA0-A6A5-469E30E2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B00016-3D1D-46C0-B8A7-3E04D1C8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6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D12EA-60A1-4196-BFCB-D1AD835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99D724-6A15-41AE-9276-F1D90289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32896C-AC9F-4F25-95C2-DC72C2E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7C98F7-4134-47EE-AFEF-29E5FAE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4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A45104-35AD-4B3D-B53C-939EA434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0D412-C3B2-475A-A300-C9CF2DF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D61E06-DCDF-433C-AEA3-B6060762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F5AB-8A29-4A76-9738-AC25F22A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513C4-3D2A-481D-956C-310CF7C5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077C8-8225-4F15-AB1A-FADE7E539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AA200-38F8-43E0-B6C7-50AFEBDA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93C3C-A9A9-4C36-8229-184CAFB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AA714-F7F3-4580-BFEE-2419CD3C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25F0-0826-42AB-8C95-0C531FD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DD7B5-90D0-4AA6-9262-357EB1CA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41C3D-F1AD-4CF6-B222-0A494644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FC78A-464D-4164-B29E-07AEFBC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82FAF-912D-4AAB-A176-CE80D7BF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680F1-D998-4D12-B608-21C21024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4464E6-53CB-41E3-B555-149264AD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13692-B471-4D9A-8FFB-95C9ED7A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F3155-B821-46A9-93AD-0C7A06F88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BBB0-EF43-40DA-9C54-12DB9A8708CA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FB65B-EFF6-4CEC-BB12-118B9A17F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A7555-B416-464A-9DCC-76FE45042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D845-61C7-43D0-BD3D-715017B2C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9AC-C2D2-49A8-BB75-F8685065A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Simulador de difusão térmica 3D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1DF90-4ABD-44EA-A1D6-F4B09A63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31"/>
            <a:ext cx="8666285" cy="1409577"/>
          </a:xfrm>
        </p:spPr>
        <p:txBody>
          <a:bodyPr>
            <a:normAutofit/>
          </a:bodyPr>
          <a:lstStyle/>
          <a:p>
            <a:r>
              <a:rPr lang="pt-BR" sz="2000" dirty="0"/>
              <a:t>Universidade Estadual do Norte Fluminense Darcy Ribeiro</a:t>
            </a:r>
          </a:p>
          <a:p>
            <a:r>
              <a:rPr lang="pt-BR" sz="2000" dirty="0"/>
              <a:t>Laboratório de Engenharia de Exploração e Produção de Petróleo</a:t>
            </a:r>
          </a:p>
          <a:p>
            <a:r>
              <a:rPr lang="pt-BR" sz="2000" dirty="0"/>
              <a:t>Trabalho de Conclusão de Curso 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A276A-9104-4750-B2D5-2E2F8826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0" y="10258"/>
            <a:ext cx="1924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3B464B-F5BF-444B-BAA5-E5D5F5B9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612" y="190141"/>
            <a:ext cx="2329388" cy="1221383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F70ECA7-A6AB-4DFB-B37E-DFA929488A1C}"/>
              </a:ext>
            </a:extLst>
          </p:cNvPr>
          <p:cNvSpPr txBox="1">
            <a:spLocks/>
          </p:cNvSpPr>
          <p:nvPr/>
        </p:nvSpPr>
        <p:spPr>
          <a:xfrm>
            <a:off x="1762857" y="3599945"/>
            <a:ext cx="8666285" cy="14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Nicholas de Almeida Pinto</a:t>
            </a:r>
          </a:p>
          <a:p>
            <a:r>
              <a:rPr lang="pt-BR" sz="2000" dirty="0"/>
              <a:t>Orientador: André Duarte Bueno</a:t>
            </a:r>
          </a:p>
        </p:txBody>
      </p:sp>
    </p:spTree>
    <p:extLst>
      <p:ext uri="{BB962C8B-B14F-4D97-AF65-F5344CB8AC3E}">
        <p14:creationId xmlns:p14="http://schemas.microsoft.com/office/powerpoint/2010/main" val="2230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F6CC76-4FA3-4571-8D98-C4CEA699C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Elaboração - Paralelismo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82C9CC4-92B5-4120-84A3-7077EC83873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01638" y="1074738"/>
                <a:ext cx="5548385" cy="48688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600" dirty="0"/>
                  <a:t>Análise do grid para resolver por </a:t>
                </a:r>
                <a:r>
                  <a:rPr lang="pt-BR" sz="1600" b="1" dirty="0"/>
                  <a:t>paralelismo</a:t>
                </a:r>
                <a:r>
                  <a:rPr lang="pt-BR" sz="1600" dirty="0"/>
                  <a:t>/</a:t>
                </a:r>
                <a:r>
                  <a:rPr lang="pt-BR" sz="1600" dirty="0" err="1"/>
                  <a:t>multithreads</a:t>
                </a:r>
                <a:r>
                  <a:rPr lang="pt-BR" sz="1600" dirty="0"/>
                  <a:t>.</a:t>
                </a:r>
              </a:p>
              <a:p>
                <a:pPr marL="0" indent="0">
                  <a:buNone/>
                </a:pPr>
                <a:endParaRPr lang="pt-BR" sz="1600" dirty="0"/>
              </a:p>
              <a:p>
                <a:r>
                  <a:rPr lang="pt-BR" dirty="0"/>
                  <a:t>Paralelismo é, basicamente, dividir cálculos independentes para serem resolvidos ao mesmo tempo.</a:t>
                </a:r>
              </a:p>
              <a:p>
                <a:r>
                  <a:rPr lang="pt-BR" dirty="0" err="1"/>
                  <a:t>Multithreads</a:t>
                </a:r>
                <a:r>
                  <a:rPr lang="pt-BR" dirty="0"/>
                  <a:t>: processadores lógicos dentro dos CPUs. Permite que o processador realize tarefas simultâneas.</a:t>
                </a:r>
              </a:p>
              <a:p>
                <a:endParaRPr lang="pt-BR" dirty="0"/>
              </a:p>
              <a:p>
                <a:r>
                  <a:rPr lang="pt-BR" dirty="0"/>
                  <a:t>O simulador pode ser resolvido por 3 casos/modelos:</a:t>
                </a:r>
              </a:p>
              <a:p>
                <a:pPr lvl="1"/>
                <a:r>
                  <a:rPr lang="pt-BR" dirty="0"/>
                  <a:t>Sem paralelismo</a:t>
                </a:r>
              </a:p>
              <a:p>
                <a:pPr lvl="1"/>
                <a:r>
                  <a:rPr lang="pt-BR" dirty="0"/>
                  <a:t>Paralelismo por grid</a:t>
                </a:r>
              </a:p>
              <a:p>
                <a:pPr lvl="1"/>
                <a:r>
                  <a:rPr lang="pt-BR" dirty="0"/>
                  <a:t>Paralelismo total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Os três casos foram implementados por questão de didática, pois o caso 1 e o caso 2 são lentos.</a:t>
                </a:r>
              </a:p>
              <a:p>
                <a:endParaRPr lang="pt-BR" dirty="0"/>
              </a:p>
              <a:p>
                <a:r>
                  <a:rPr lang="pt-BR" dirty="0"/>
                  <a:t>Para o caso 3, cada thread resolve a posição: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𝑁𝑈𝑀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𝑇𝐻𝑅𝐸𝐴𝐷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𝑔𝑟𝑖𝑑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𝑇𝐻𝑅𝐸𝐴𝐷𝑆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82C9CC4-92B5-4120-84A3-7077EC838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01638" y="1074738"/>
                <a:ext cx="5548385" cy="4868862"/>
              </a:xfrm>
              <a:blipFill>
                <a:blip r:embed="rId2"/>
                <a:stretch>
                  <a:fillRect l="-659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79068D-99E4-4E83-8517-54CC9B4C87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29ACD2-805E-4997-A47F-ACD42E1E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786911"/>
            <a:ext cx="5548385" cy="52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BF3D98-8F74-4AE5-8409-C94859615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21B41-5D63-4407-9A8A-F09F45CA1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6CA3A7-A402-4A07-A8B8-9CF417E8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4" y="643254"/>
            <a:ext cx="9064869" cy="55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BF3D98-8F74-4AE5-8409-C94859615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Simulador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21B41-5D63-4407-9A8A-F09F45CA1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6CA3A7-A402-4A07-A8B8-9CF417E80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4647" y="643254"/>
            <a:ext cx="9051438" cy="55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BF3D98-8F74-4AE5-8409-C94859615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Simulador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21B41-5D63-4407-9A8A-F09F45CA1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6CA3A7-A402-4A07-A8B8-9CF417E80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4647" y="645087"/>
            <a:ext cx="9051438" cy="55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C4E94A-ED90-43B5-B767-E6DF160D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D1C165-43F6-4B52-BDD2-A75315759C78}"/>
              </a:ext>
            </a:extLst>
          </p:cNvPr>
          <p:cNvSpPr txBox="1"/>
          <p:nvPr/>
        </p:nvSpPr>
        <p:spPr>
          <a:xfrm>
            <a:off x="1631373" y="1423553"/>
            <a:ext cx="350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Introdução</a:t>
            </a:r>
          </a:p>
          <a:p>
            <a:r>
              <a:rPr lang="pt-BR" sz="2400" dirty="0"/>
              <a:t>Especificação</a:t>
            </a:r>
          </a:p>
          <a:p>
            <a:r>
              <a:rPr lang="pt-BR" sz="2400" dirty="0"/>
              <a:t>Elaboração</a:t>
            </a:r>
          </a:p>
          <a:p>
            <a:r>
              <a:rPr lang="pt-BR" sz="2400" dirty="0"/>
              <a:t>Implementação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8B5716-FBA3-4E1D-AC1E-90EFFA4E80A5}"/>
              </a:ext>
            </a:extLst>
          </p:cNvPr>
          <p:cNvSpPr txBox="1"/>
          <p:nvPr/>
        </p:nvSpPr>
        <p:spPr>
          <a:xfrm>
            <a:off x="7187046" y="1423553"/>
            <a:ext cx="350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hlinkClick r:id="rId2" action="ppaction://hlinksldjump"/>
              </a:rPr>
              <a:t>3</a:t>
            </a:r>
            <a:endParaRPr lang="pt-BR" sz="2400" dirty="0"/>
          </a:p>
          <a:p>
            <a:pPr algn="r"/>
            <a:r>
              <a:rPr lang="pt-BR" sz="2400" dirty="0">
                <a:hlinkClick r:id="rId3" action="ppaction://hlinksldjump"/>
              </a:rPr>
              <a:t>5</a:t>
            </a:r>
            <a:endParaRPr lang="pt-BR" sz="2400" dirty="0"/>
          </a:p>
          <a:p>
            <a:pPr algn="r"/>
            <a:r>
              <a:rPr lang="pt-BR" sz="2400" dirty="0">
                <a:hlinkClick r:id="rId4" action="ppaction://hlinksldjump"/>
              </a:rPr>
              <a:t>7</a:t>
            </a:r>
            <a:endParaRPr lang="pt-BR" sz="2400" dirty="0"/>
          </a:p>
          <a:p>
            <a:pPr algn="r"/>
            <a:r>
              <a:rPr lang="pt-BR" sz="2400" dirty="0">
                <a:hlinkClick r:id="rId5" action="ppaction://hlinksldjump"/>
              </a:rPr>
              <a:t>11</a:t>
            </a:r>
            <a:endParaRPr lang="pt-BR" sz="24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D80356D-990E-49BE-9DA8-2D58E1AA889D}"/>
              </a:ext>
            </a:extLst>
          </p:cNvPr>
          <p:cNvCxnSpPr>
            <a:cxnSpLocks/>
          </p:cNvCxnSpPr>
          <p:nvPr/>
        </p:nvCxnSpPr>
        <p:spPr>
          <a:xfrm>
            <a:off x="3127664" y="1735282"/>
            <a:ext cx="702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5494D2B-ECB2-4E64-B596-47678B576605}"/>
              </a:ext>
            </a:extLst>
          </p:cNvPr>
          <p:cNvCxnSpPr>
            <a:cxnSpLocks/>
          </p:cNvCxnSpPr>
          <p:nvPr/>
        </p:nvCxnSpPr>
        <p:spPr>
          <a:xfrm>
            <a:off x="3470564" y="2102427"/>
            <a:ext cx="668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51A7F44-1754-471B-BF1D-A17B10406BBF}"/>
              </a:ext>
            </a:extLst>
          </p:cNvPr>
          <p:cNvCxnSpPr>
            <a:cxnSpLocks/>
          </p:cNvCxnSpPr>
          <p:nvPr/>
        </p:nvCxnSpPr>
        <p:spPr>
          <a:xfrm>
            <a:off x="3127664" y="2469572"/>
            <a:ext cx="702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7D6760-4CA1-4451-BDFD-5A1819321E42}"/>
              </a:ext>
            </a:extLst>
          </p:cNvPr>
          <p:cNvCxnSpPr>
            <a:cxnSpLocks/>
          </p:cNvCxnSpPr>
          <p:nvPr/>
        </p:nvCxnSpPr>
        <p:spPr>
          <a:xfrm>
            <a:off x="3709555" y="2836718"/>
            <a:ext cx="6442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C4E94A-ED90-43B5-B767-E6DF160D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1D69EE-7243-4F0D-9E50-273E5509D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639" y="951907"/>
            <a:ext cx="11126424" cy="457145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1600" dirty="0"/>
              <a:t>Transferência de calor é um tópico de extrema importância na indústria de petróleo. Com ele, é estudado desde os processos de geração de petróleo na geologia, métodos avançados de recuperação de petróleo com a engenharia de reservatório, tratamento primário nas plataformas, refino e transporte de combustíveis.</a:t>
            </a:r>
          </a:p>
          <a:p>
            <a:pPr algn="just">
              <a:lnSpc>
                <a:spcPct val="200000"/>
              </a:lnSpc>
            </a:pPr>
            <a:r>
              <a:rPr lang="pt-BR" sz="1600" dirty="0"/>
              <a:t>Dominar a transferência de calor nesses ambientes, ajuda a prevenir acidentes, otimiza e melhora a produção e barateia os derivados do petróleo, melhorando a economia de toda a sociedade.</a:t>
            </a:r>
          </a:p>
          <a:p>
            <a:pPr algn="just">
              <a:lnSpc>
                <a:spcPct val="200000"/>
              </a:lnSpc>
            </a:pPr>
            <a:r>
              <a:rPr lang="pt-BR" sz="1600" dirty="0"/>
              <a:t>Este trabalho pode ser útil para simular a transferência de calor em objetos genéricos 3D com qualquer material e propriedades </a:t>
            </a:r>
            <a:r>
              <a:rPr lang="pt-BR" sz="1600" dirty="0" err="1"/>
              <a:t>termofísicas</a:t>
            </a:r>
            <a:r>
              <a:rPr lang="pt-BR" sz="1600" dirty="0"/>
              <a:t>. Com foco na engenharia, no ensino de programação, paralelismo, fenômeno dos transportes, cálculo numérico, dentre outras.</a:t>
            </a:r>
          </a:p>
        </p:txBody>
      </p:sp>
    </p:spTree>
    <p:extLst>
      <p:ext uri="{BB962C8B-B14F-4D97-AF65-F5344CB8AC3E}">
        <p14:creationId xmlns:p14="http://schemas.microsoft.com/office/powerpoint/2010/main" val="24632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422602B-191F-4C71-836D-BFEC0B63F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B3D74-0CA9-4A4C-8040-D6D164247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6782" y="1056077"/>
            <a:ext cx="4733434" cy="535332"/>
          </a:xfrm>
        </p:spPr>
        <p:txBody>
          <a:bodyPr>
            <a:normAutofit/>
          </a:bodyPr>
          <a:lstStyle/>
          <a:p>
            <a:r>
              <a:rPr lang="pt-BR" sz="1600" dirty="0"/>
              <a:t>As áreas envolvidas por este trabalho são: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44CF978-C398-4B0D-8DF6-15A72B09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5" y="1396529"/>
            <a:ext cx="9825135" cy="52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D14CDC-6FE0-41C9-9D6C-D6902014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9F893-8809-4E60-904E-5A1148E88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639" y="1074737"/>
            <a:ext cx="3808476" cy="4571457"/>
          </a:xfrm>
        </p:spPr>
        <p:txBody>
          <a:bodyPr/>
          <a:lstStyle/>
          <a:p>
            <a:r>
              <a:rPr lang="pt-BR" dirty="0"/>
              <a:t>Objetivos do sonho:</a:t>
            </a:r>
          </a:p>
          <a:p>
            <a:pPr lvl="1"/>
            <a:r>
              <a:rPr lang="pt-BR" dirty="0"/>
              <a:t>Usuário desenha o objeto no canto, escolhendo a temperatura, e o ponto de estudo.</a:t>
            </a:r>
          </a:p>
          <a:p>
            <a:pPr lvl="1"/>
            <a:r>
              <a:rPr lang="pt-BR" dirty="0"/>
              <a:t>Liberdade para modificar a simulação em qualquer momento</a:t>
            </a:r>
          </a:p>
          <a:p>
            <a:pPr lvl="1"/>
            <a:r>
              <a:rPr lang="pt-BR" dirty="0"/>
              <a:t>Gerar </a:t>
            </a:r>
            <a:r>
              <a:rPr lang="pt-BR" dirty="0" err="1"/>
              <a:t>pdf</a:t>
            </a:r>
            <a:r>
              <a:rPr lang="pt-BR" dirty="0"/>
              <a:t> com os resultados</a:t>
            </a:r>
          </a:p>
          <a:p>
            <a:pPr lvl="1"/>
            <a:r>
              <a:rPr lang="pt-BR" dirty="0"/>
              <a:t>Montar gráficos da temperatura versus tempo (na posição escolhida)</a:t>
            </a:r>
          </a:p>
          <a:p>
            <a:pPr lvl="1"/>
            <a:r>
              <a:rPr lang="pt-BR" dirty="0"/>
              <a:t>Montar gráficos da temperatura ao longo do eixo x e eixo y, a partir do ponto de estudo.</a:t>
            </a:r>
          </a:p>
          <a:p>
            <a:pPr lvl="1"/>
            <a:r>
              <a:rPr lang="pt-BR" dirty="0"/>
              <a:t>Opção de rodar e pausar quando o usuário quiser.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B9848-6F38-49C0-91EE-B27EA9A88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383D7B5-BC5C-43B7-8FBE-3F3378BB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21" y="967640"/>
            <a:ext cx="7580248" cy="49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D14CDC-6FE0-41C9-9D6C-D6902014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9F893-8809-4E60-904E-5A1148E88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192" y="1269340"/>
            <a:ext cx="6087084" cy="4571457"/>
          </a:xfrm>
        </p:spPr>
        <p:txBody>
          <a:bodyPr/>
          <a:lstStyle/>
          <a:p>
            <a:r>
              <a:rPr lang="pt-BR" sz="1600" dirty="0"/>
              <a:t>Objetivos atualizados:</a:t>
            </a:r>
          </a:p>
          <a:p>
            <a:r>
              <a:rPr lang="pt-BR" dirty="0"/>
              <a:t>Objetivos gerais:</a:t>
            </a:r>
          </a:p>
          <a:p>
            <a:pPr lvl="1"/>
            <a:r>
              <a:rPr lang="pt-BR" dirty="0"/>
              <a:t>Simulador de difusão térmica;</a:t>
            </a:r>
          </a:p>
          <a:p>
            <a:pPr lvl="1"/>
            <a:r>
              <a:rPr lang="pt-BR" dirty="0"/>
              <a:t>C++;</a:t>
            </a:r>
          </a:p>
          <a:p>
            <a:pPr lvl="1"/>
            <a:r>
              <a:rPr lang="pt-BR" dirty="0"/>
              <a:t>Métodos implícitos – BTCS.</a:t>
            </a:r>
          </a:p>
          <a:p>
            <a:pPr lvl="1"/>
            <a:endParaRPr lang="pt-BR" dirty="0"/>
          </a:p>
          <a:p>
            <a:endParaRPr lang="pt-BR" sz="1600" dirty="0"/>
          </a:p>
          <a:p>
            <a:r>
              <a:rPr lang="pt-BR" dirty="0"/>
              <a:t>Objetivos específicos:</a:t>
            </a:r>
          </a:p>
          <a:p>
            <a:pPr lvl="1"/>
            <a:r>
              <a:rPr lang="pt-BR" dirty="0"/>
              <a:t>Utilização de paralelismo/</a:t>
            </a:r>
            <a:r>
              <a:rPr lang="pt-BR" dirty="0" err="1"/>
              <a:t>multithreads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3D: cada desenho é um perfil sobreposto do objeto (cortes); </a:t>
            </a:r>
          </a:p>
          <a:p>
            <a:pPr lvl="1"/>
            <a:r>
              <a:rPr lang="pt-BR" dirty="0"/>
              <a:t>Opção de adicionar ou remover perfis;</a:t>
            </a:r>
          </a:p>
          <a:p>
            <a:pPr lvl="1"/>
            <a:r>
              <a:rPr lang="pt-BR" dirty="0"/>
              <a:t>Diversas opções de materiais;</a:t>
            </a:r>
          </a:p>
          <a:p>
            <a:pPr lvl="1"/>
            <a:r>
              <a:rPr lang="pt-BR" dirty="0"/>
              <a:t>Métodos de correlação e interpolação;</a:t>
            </a:r>
          </a:p>
          <a:p>
            <a:pPr lvl="1"/>
            <a:r>
              <a:rPr lang="pt-BR" dirty="0"/>
              <a:t>Melhorar o relatório de </a:t>
            </a:r>
            <a:r>
              <a:rPr lang="pt-BR" dirty="0" err="1"/>
              <a:t>pdf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Salvar e abrir dados da simulação.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B9848-6F38-49C0-91EE-B27EA9A88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CA50EF1-554F-48EC-842D-4756BF85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99"/>
          <a:stretch/>
        </p:blipFill>
        <p:spPr>
          <a:xfrm>
            <a:off x="7719647" y="733515"/>
            <a:ext cx="3396360" cy="53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D14CDC-6FE0-41C9-9D6C-D6902014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Elaboração - Modelagem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9F893-8809-4E60-904E-5A1148E88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191" y="925415"/>
            <a:ext cx="7296387" cy="101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Três principais desafios: </a:t>
            </a:r>
            <a:r>
              <a:rPr lang="pt-BR" b="1" dirty="0"/>
              <a:t>modelagem</a:t>
            </a:r>
            <a:r>
              <a:rPr lang="pt-BR" dirty="0"/>
              <a:t> da equação do calor, </a:t>
            </a:r>
            <a:r>
              <a:rPr lang="pt-BR" b="1" dirty="0"/>
              <a:t>generalização</a:t>
            </a:r>
            <a:r>
              <a:rPr lang="pt-BR" dirty="0"/>
              <a:t> e </a:t>
            </a:r>
            <a:r>
              <a:rPr lang="pt-BR" b="1" dirty="0"/>
              <a:t>paralelismo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1) Equação da difusão do calor (</a:t>
            </a:r>
            <a:r>
              <a:rPr lang="pt-BR" dirty="0" err="1"/>
              <a:t>Incropera</a:t>
            </a:r>
            <a:r>
              <a:rPr lang="pt-BR" dirty="0"/>
              <a:t>):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B9848-6F38-49C0-91EE-B27EA9A88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CD1B2A-18ED-456C-A414-3AC2DEE9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61" y="1157436"/>
            <a:ext cx="4224793" cy="97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Texto 2">
                <a:extLst>
                  <a:ext uri="{FF2B5EF4-FFF2-40B4-BE49-F238E27FC236}">
                    <a16:creationId xmlns:a16="http://schemas.microsoft.com/office/drawing/2014/main" id="{7E929179-1A19-482C-A5AE-8687DAC315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8752" y="5773056"/>
                <a:ext cx="7946893" cy="972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Onde:</a:t>
                </a:r>
              </a:p>
              <a:p>
                <a:pPr marL="0" indent="0">
                  <a:buNone/>
                </a:pPr>
                <a:r>
                  <a:rPr lang="pt-BR" sz="1200" dirty="0"/>
                  <a:t>T: temperatura [K], </a:t>
                </a:r>
                <a:r>
                  <a:rPr lang="el-GR" sz="1200" dirty="0"/>
                  <a:t>ρ</a:t>
                </a:r>
                <a:r>
                  <a:rPr lang="pt-BR" sz="1200" dirty="0"/>
                  <a:t>: massa específica [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200" dirty="0"/>
                  <a:t> ],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1200" dirty="0"/>
                  <a:t> capacidade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], k: condutividade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</a:t>
                </a:r>
              </a:p>
            </p:txBody>
          </p:sp>
        </mc:Choice>
        <mc:Fallback xmlns="">
          <p:sp>
            <p:nvSpPr>
              <p:cNvPr id="7" name="Espaço Reservado para Texto 2">
                <a:extLst>
                  <a:ext uri="{FF2B5EF4-FFF2-40B4-BE49-F238E27FC236}">
                    <a16:creationId xmlns:a16="http://schemas.microsoft.com/office/drawing/2014/main" id="{7E929179-1A19-482C-A5AE-8687DAC3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52" y="5773056"/>
                <a:ext cx="7946893" cy="972650"/>
              </a:xfrm>
              <a:prstGeom prst="rect">
                <a:avLst/>
              </a:prstGeom>
              <a:blipFill>
                <a:blip r:embed="rId3"/>
                <a:stretch>
                  <a:fillRect l="-230" t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1ACDC3C-994D-4A4E-980B-B0AF219B4C54}"/>
              </a:ext>
            </a:extLst>
          </p:cNvPr>
          <p:cNvSpPr txBox="1">
            <a:spLocks/>
          </p:cNvSpPr>
          <p:nvPr/>
        </p:nvSpPr>
        <p:spPr>
          <a:xfrm>
            <a:off x="643192" y="2350770"/>
            <a:ext cx="6087084" cy="73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2) Modelagem numérica por diferenças finitas atrasadas BTCS: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5243EF-91FC-4720-A127-4B0DD7FC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215" y="2709631"/>
            <a:ext cx="2844076" cy="5823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96C696C-F02F-45C8-8CE6-D10FBBA10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169" y="2697232"/>
            <a:ext cx="2829789" cy="5831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CEA0886-C299-495C-80CE-F3C78A8B2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579" y="2697231"/>
            <a:ext cx="2636300" cy="5831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F5FC544-F773-4B1B-A3D1-4BAD68882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019" y="3490277"/>
            <a:ext cx="1783623" cy="608053"/>
          </a:xfrm>
          <a:prstGeom prst="rect">
            <a:avLst/>
          </a:prstGeom>
        </p:spPr>
      </p:pic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A08CFF91-725D-403A-AA30-69A1F90FFB48}"/>
              </a:ext>
            </a:extLst>
          </p:cNvPr>
          <p:cNvSpPr txBox="1">
            <a:spLocks/>
          </p:cNvSpPr>
          <p:nvPr/>
        </p:nvSpPr>
        <p:spPr>
          <a:xfrm>
            <a:off x="793632" y="4521497"/>
            <a:ext cx="6087084" cy="73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3) Juntando tudo: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01AA9F0-A442-48E2-BAFF-9DC097CE6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520" y="4539698"/>
            <a:ext cx="4884619" cy="11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D14CDC-6FE0-41C9-9D6C-D6902014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Elaboração - Generalização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9F893-8809-4E60-904E-5A1148E88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192" y="891271"/>
            <a:ext cx="6087084" cy="73530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1) Estruturando a equação: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B9848-6F38-49C0-91EE-B27EA9A88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Texto 2">
                <a:extLst>
                  <a:ext uri="{FF2B5EF4-FFF2-40B4-BE49-F238E27FC236}">
                    <a16:creationId xmlns:a16="http://schemas.microsoft.com/office/drawing/2014/main" id="{7E929179-1A19-482C-A5AE-8687DAC315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8752" y="5773056"/>
                <a:ext cx="7946893" cy="972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Onde:</a:t>
                </a:r>
              </a:p>
              <a:p>
                <a:pPr marL="0" indent="0">
                  <a:buNone/>
                </a:pPr>
                <a:r>
                  <a:rPr lang="pt-BR" sz="1200" dirty="0"/>
                  <a:t>T: temperatura [K], </a:t>
                </a:r>
                <a:r>
                  <a:rPr lang="el-GR" sz="1200" dirty="0"/>
                  <a:t>ρ</a:t>
                </a:r>
                <a:r>
                  <a:rPr lang="pt-BR" sz="1200" dirty="0"/>
                  <a:t>: massa específica [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200" dirty="0"/>
                  <a:t> ],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1200" dirty="0"/>
                  <a:t> capacidade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], k: condutividade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</a:t>
                </a:r>
              </a:p>
            </p:txBody>
          </p:sp>
        </mc:Choice>
        <mc:Fallback xmlns="">
          <p:sp>
            <p:nvSpPr>
              <p:cNvPr id="7" name="Espaço Reservado para Texto 2">
                <a:extLst>
                  <a:ext uri="{FF2B5EF4-FFF2-40B4-BE49-F238E27FC236}">
                    <a16:creationId xmlns:a16="http://schemas.microsoft.com/office/drawing/2014/main" id="{7E929179-1A19-482C-A5AE-8687DAC3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52" y="5773056"/>
                <a:ext cx="7946893" cy="972650"/>
              </a:xfrm>
              <a:prstGeom prst="rect">
                <a:avLst/>
              </a:prstGeom>
              <a:blipFill>
                <a:blip r:embed="rId2"/>
                <a:stretch>
                  <a:fillRect l="-230" t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1ACDC3C-994D-4A4E-980B-B0AF219B4C54}"/>
              </a:ext>
            </a:extLst>
          </p:cNvPr>
          <p:cNvSpPr txBox="1">
            <a:spLocks/>
          </p:cNvSpPr>
          <p:nvPr/>
        </p:nvSpPr>
        <p:spPr>
          <a:xfrm>
            <a:off x="643192" y="3200067"/>
            <a:ext cx="6087084" cy="44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2) Fronteiras de Neumann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D81600-5C7F-4347-94F2-FC3D5511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34" y="754597"/>
            <a:ext cx="3453911" cy="1382863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926B5B11-8BB4-4BFE-BEDE-082B3DF84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78" y="891271"/>
            <a:ext cx="4418679" cy="42082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3794461-E276-4E24-9A19-08938858C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659" y="3012283"/>
            <a:ext cx="2267632" cy="5809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54A6A6D-D9FA-444E-99A8-9185F2CE0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094" y="3012283"/>
            <a:ext cx="1390650" cy="1885950"/>
          </a:xfrm>
          <a:prstGeom prst="rect">
            <a:avLst/>
          </a:prstGeom>
        </p:spPr>
      </p:pic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BDD7B0E6-C5F3-4CE2-8913-CB3E7C767B60}"/>
              </a:ext>
            </a:extLst>
          </p:cNvPr>
          <p:cNvSpPr/>
          <p:nvPr/>
        </p:nvSpPr>
        <p:spPr>
          <a:xfrm>
            <a:off x="5171291" y="3012283"/>
            <a:ext cx="385447" cy="1885950"/>
          </a:xfrm>
          <a:prstGeom prst="leftBrace">
            <a:avLst>
              <a:gd name="adj1" fmla="val 8333"/>
              <a:gd name="adj2" fmla="val 1550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979653D-CEFA-4ECE-A5F2-B82A6DCD1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Elaboração - Generalização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2AD22-C409-4E7F-B6FE-3ED61316F9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638" y="1151413"/>
            <a:ext cx="1866777" cy="675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2) Generalizando: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C275F-C896-4232-8195-8D5101112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7F1A77-63D5-41D3-8FEB-4F012CA4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79" y="802906"/>
            <a:ext cx="7302744" cy="1096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Texto 2">
                <a:extLst>
                  <a:ext uri="{FF2B5EF4-FFF2-40B4-BE49-F238E27FC236}">
                    <a16:creationId xmlns:a16="http://schemas.microsoft.com/office/drawing/2014/main" id="{7501A7D1-D3C6-464E-8CB1-BA19204E36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8752" y="5646194"/>
                <a:ext cx="7946893" cy="1099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Onde:</a:t>
                </a:r>
              </a:p>
              <a:p>
                <a:pPr marL="0" indent="0">
                  <a:buNone/>
                </a:pPr>
                <a:r>
                  <a:rPr lang="pt-BR" sz="1200" dirty="0"/>
                  <a:t>T: temperatura [K], </a:t>
                </a:r>
                <a:r>
                  <a:rPr lang="el-GR" sz="1200" dirty="0"/>
                  <a:t>ρ</a:t>
                </a:r>
                <a:r>
                  <a:rPr lang="pt-BR" sz="1200" dirty="0"/>
                  <a:t>: massa específica [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200" dirty="0"/>
                  <a:t> ],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1200" dirty="0"/>
                  <a:t> capacidade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], k: condutividade térmica [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]</a:t>
                </a:r>
              </a:p>
              <a:p>
                <a:pPr marL="0" indent="0">
                  <a:buNone/>
                </a:pPr>
                <a:r>
                  <a:rPr lang="pt-BR" sz="1200" dirty="0" err="1"/>
                  <a:t>nx</a:t>
                </a:r>
                <a:r>
                  <a:rPr lang="pt-BR" sz="1200" dirty="0"/>
                  <a:t>: número de fronteiras na superfície </a:t>
                </a:r>
                <a:r>
                  <a:rPr lang="pt-BR" sz="1200" dirty="0" err="1"/>
                  <a:t>xy</a:t>
                </a:r>
                <a:r>
                  <a:rPr lang="pt-BR" sz="1200" dirty="0"/>
                  <a:t>, </a:t>
                </a:r>
                <a:r>
                  <a:rPr lang="pt-BR" sz="1200" dirty="0" err="1"/>
                  <a:t>nz</a:t>
                </a:r>
                <a:r>
                  <a:rPr lang="pt-BR" sz="1200" dirty="0"/>
                  <a:t>: número de fronteiras no eixo z</a:t>
                </a:r>
              </a:p>
            </p:txBody>
          </p:sp>
        </mc:Choice>
        <mc:Fallback xmlns="">
          <p:sp>
            <p:nvSpPr>
              <p:cNvPr id="9" name="Espaço Reservado para Texto 2">
                <a:extLst>
                  <a:ext uri="{FF2B5EF4-FFF2-40B4-BE49-F238E27FC236}">
                    <a16:creationId xmlns:a16="http://schemas.microsoft.com/office/drawing/2014/main" id="{7501A7D1-D3C6-464E-8CB1-BA19204E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52" y="5646194"/>
                <a:ext cx="7946893" cy="1099512"/>
              </a:xfrm>
              <a:prstGeom prst="rect">
                <a:avLst/>
              </a:prstGeom>
              <a:blipFill>
                <a:blip r:embed="rId3"/>
                <a:stretch>
                  <a:fillRect l="-230" t="-4972" b="-33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7F10D3C-27F2-48EE-88D4-F10497E5227B}"/>
              </a:ext>
            </a:extLst>
          </p:cNvPr>
          <p:cNvCxnSpPr/>
          <p:nvPr/>
        </p:nvCxnSpPr>
        <p:spPr>
          <a:xfrm>
            <a:off x="4893165" y="985590"/>
            <a:ext cx="0" cy="3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04A5B7E-7804-456A-A493-94C6A2A4971B}"/>
              </a:ext>
            </a:extLst>
          </p:cNvPr>
          <p:cNvCxnSpPr/>
          <p:nvPr/>
        </p:nvCxnSpPr>
        <p:spPr>
          <a:xfrm>
            <a:off x="5658094" y="985590"/>
            <a:ext cx="0" cy="3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DF10C2FC-6F4D-426A-9F52-C3B1CAAC85BE}"/>
              </a:ext>
            </a:extLst>
          </p:cNvPr>
          <p:cNvSpPr txBox="1">
            <a:spLocks/>
          </p:cNvSpPr>
          <p:nvPr/>
        </p:nvSpPr>
        <p:spPr>
          <a:xfrm>
            <a:off x="401638" y="2795412"/>
            <a:ext cx="3356341" cy="67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Exemplo, ponto isolado no espaço: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8D0BD2-353E-4F7B-B994-174E22E5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79" y="2340173"/>
            <a:ext cx="7302744" cy="109606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F37A378-3031-494F-A338-25A2525C8F1E}"/>
              </a:ext>
            </a:extLst>
          </p:cNvPr>
          <p:cNvCxnSpPr>
            <a:cxnSpLocks/>
          </p:cNvCxnSpPr>
          <p:nvPr/>
        </p:nvCxnSpPr>
        <p:spPr>
          <a:xfrm flipV="1">
            <a:off x="7693269" y="2892669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C95C796-6635-404B-BB0B-063B1B2B2970}"/>
              </a:ext>
            </a:extLst>
          </p:cNvPr>
          <p:cNvCxnSpPr>
            <a:cxnSpLocks/>
          </p:cNvCxnSpPr>
          <p:nvPr/>
        </p:nvCxnSpPr>
        <p:spPr>
          <a:xfrm>
            <a:off x="7684477" y="2883877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3A4E96A3-CA51-4D94-81B9-55802BFB824F}"/>
              </a:ext>
            </a:extLst>
          </p:cNvPr>
          <p:cNvCxnSpPr>
            <a:cxnSpLocks/>
          </p:cNvCxnSpPr>
          <p:nvPr/>
        </p:nvCxnSpPr>
        <p:spPr>
          <a:xfrm flipV="1">
            <a:off x="8786445" y="2887491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70A777DD-3D5F-4259-B57C-6D1B8EBBC0D3}"/>
              </a:ext>
            </a:extLst>
          </p:cNvPr>
          <p:cNvCxnSpPr>
            <a:cxnSpLocks/>
          </p:cNvCxnSpPr>
          <p:nvPr/>
        </p:nvCxnSpPr>
        <p:spPr>
          <a:xfrm>
            <a:off x="8777653" y="2878699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F07DF0A-335A-43E1-A69E-FA5D47E6C663}"/>
              </a:ext>
            </a:extLst>
          </p:cNvPr>
          <p:cNvCxnSpPr>
            <a:cxnSpLocks/>
          </p:cNvCxnSpPr>
          <p:nvPr/>
        </p:nvCxnSpPr>
        <p:spPr>
          <a:xfrm flipV="1">
            <a:off x="9888413" y="2882077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20293FE1-157F-4A20-8B24-7F0F7B0AFE94}"/>
              </a:ext>
            </a:extLst>
          </p:cNvPr>
          <p:cNvCxnSpPr>
            <a:cxnSpLocks/>
          </p:cNvCxnSpPr>
          <p:nvPr/>
        </p:nvCxnSpPr>
        <p:spPr>
          <a:xfrm>
            <a:off x="9879621" y="2873285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11E6C3B-D9DF-46F0-8B46-B9F0B594DDBB}"/>
              </a:ext>
            </a:extLst>
          </p:cNvPr>
          <p:cNvCxnSpPr>
            <a:cxnSpLocks/>
          </p:cNvCxnSpPr>
          <p:nvPr/>
        </p:nvCxnSpPr>
        <p:spPr>
          <a:xfrm flipV="1">
            <a:off x="7693269" y="3235569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D89C3D8-20B2-4261-B087-4291EEBB37AF}"/>
              </a:ext>
            </a:extLst>
          </p:cNvPr>
          <p:cNvCxnSpPr>
            <a:cxnSpLocks/>
          </p:cNvCxnSpPr>
          <p:nvPr/>
        </p:nvCxnSpPr>
        <p:spPr>
          <a:xfrm>
            <a:off x="7684477" y="3226777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33589D1-F541-48C6-96E4-34777286EE21}"/>
              </a:ext>
            </a:extLst>
          </p:cNvPr>
          <p:cNvCxnSpPr>
            <a:cxnSpLocks/>
          </p:cNvCxnSpPr>
          <p:nvPr/>
        </p:nvCxnSpPr>
        <p:spPr>
          <a:xfrm flipV="1">
            <a:off x="8814286" y="3235569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A83BE79-EFC4-4644-A267-FE6CC2DB849D}"/>
              </a:ext>
            </a:extLst>
          </p:cNvPr>
          <p:cNvCxnSpPr>
            <a:cxnSpLocks/>
          </p:cNvCxnSpPr>
          <p:nvPr/>
        </p:nvCxnSpPr>
        <p:spPr>
          <a:xfrm>
            <a:off x="8805494" y="3226777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80794E9-7EA4-4391-8B54-D2A8CA3ACA3B}"/>
              </a:ext>
            </a:extLst>
          </p:cNvPr>
          <p:cNvCxnSpPr>
            <a:cxnSpLocks/>
          </p:cNvCxnSpPr>
          <p:nvPr/>
        </p:nvCxnSpPr>
        <p:spPr>
          <a:xfrm flipV="1">
            <a:off x="9897206" y="3235569"/>
            <a:ext cx="668216" cy="19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5C74D59-7985-4CC2-8820-4DF61EACC23F}"/>
              </a:ext>
            </a:extLst>
          </p:cNvPr>
          <p:cNvCxnSpPr>
            <a:cxnSpLocks/>
          </p:cNvCxnSpPr>
          <p:nvPr/>
        </p:nvCxnSpPr>
        <p:spPr>
          <a:xfrm>
            <a:off x="9888414" y="3226777"/>
            <a:ext cx="668215" cy="202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FBF7AE5-F43F-4039-ACBB-6542F02E0B00}"/>
              </a:ext>
            </a:extLst>
          </p:cNvPr>
          <p:cNvCxnSpPr/>
          <p:nvPr/>
        </p:nvCxnSpPr>
        <p:spPr>
          <a:xfrm flipV="1">
            <a:off x="4818185" y="2795412"/>
            <a:ext cx="509953" cy="280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CD1E636-8AAF-48D7-B63A-98129C621EA1}"/>
              </a:ext>
            </a:extLst>
          </p:cNvPr>
          <p:cNvSpPr txBox="1"/>
          <p:nvPr/>
        </p:nvSpPr>
        <p:spPr>
          <a:xfrm>
            <a:off x="5243328" y="253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8033B265-D94D-4166-8A51-85637FD88CE1}"/>
              </a:ext>
            </a:extLst>
          </p:cNvPr>
          <p:cNvCxnSpPr/>
          <p:nvPr/>
        </p:nvCxnSpPr>
        <p:spPr>
          <a:xfrm flipV="1">
            <a:off x="5460021" y="2795412"/>
            <a:ext cx="509953" cy="280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2AEE2DC-6185-4CFF-A175-4A6F3C487709}"/>
              </a:ext>
            </a:extLst>
          </p:cNvPr>
          <p:cNvSpPr txBox="1"/>
          <p:nvPr/>
        </p:nvSpPr>
        <p:spPr>
          <a:xfrm>
            <a:off x="5885164" y="253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02FA8F47-D57A-428F-9493-97E348C5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637" y="3898088"/>
            <a:ext cx="2738377" cy="103646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5FC2C60-E3A1-4099-9FEE-077AC9459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098" y="4112780"/>
            <a:ext cx="2001347" cy="607075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F956FE8-93C8-4B59-8C7F-F91CEA625820}"/>
              </a:ext>
            </a:extLst>
          </p:cNvPr>
          <p:cNvCxnSpPr>
            <a:cxnSpLocks/>
          </p:cNvCxnSpPr>
          <p:nvPr/>
        </p:nvCxnSpPr>
        <p:spPr>
          <a:xfrm>
            <a:off x="5910230" y="4416317"/>
            <a:ext cx="55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2A0D358E-9386-475B-A92E-27724A839E68}"/>
              </a:ext>
            </a:extLst>
          </p:cNvPr>
          <p:cNvCxnSpPr>
            <a:cxnSpLocks/>
          </p:cNvCxnSpPr>
          <p:nvPr/>
        </p:nvCxnSpPr>
        <p:spPr>
          <a:xfrm>
            <a:off x="2116141" y="4439411"/>
            <a:ext cx="55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C34E2DE8-4F50-4FBB-B882-EC398D138D36}"/>
              </a:ext>
            </a:extLst>
          </p:cNvPr>
          <p:cNvSpPr txBox="1">
            <a:spLocks/>
          </p:cNvSpPr>
          <p:nvPr/>
        </p:nvSpPr>
        <p:spPr>
          <a:xfrm>
            <a:off x="6730276" y="4693606"/>
            <a:ext cx="3356341" cy="67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Um ponto isolado no espaço não troca calor, logo, sua temperatura é constante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1651596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676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Simulador de difusão térmica 3D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difusão térmica 3D</dc:title>
  <dc:creator>Nicholas De Almeida Pinto</dc:creator>
  <cp:lastModifiedBy>Nicholas De Almeida Pinto</cp:lastModifiedBy>
  <cp:revision>8</cp:revision>
  <dcterms:created xsi:type="dcterms:W3CDTF">2021-11-28T21:31:00Z</dcterms:created>
  <dcterms:modified xsi:type="dcterms:W3CDTF">2021-11-29T14:36:09Z</dcterms:modified>
</cp:coreProperties>
</file>