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5" r:id="rId5"/>
    <p:sldId id="276" r:id="rId6"/>
    <p:sldId id="259" r:id="rId7"/>
    <p:sldId id="306" r:id="rId8"/>
    <p:sldId id="277" r:id="rId9"/>
    <p:sldId id="261" r:id="rId10"/>
    <p:sldId id="278" r:id="rId11"/>
    <p:sldId id="262" r:id="rId12"/>
    <p:sldId id="279" r:id="rId13"/>
    <p:sldId id="280" r:id="rId14"/>
    <p:sldId id="282" r:id="rId15"/>
    <p:sldId id="281" r:id="rId16"/>
    <p:sldId id="263" r:id="rId17"/>
    <p:sldId id="283" r:id="rId18"/>
    <p:sldId id="284" r:id="rId19"/>
    <p:sldId id="285" r:id="rId20"/>
    <p:sldId id="286" r:id="rId21"/>
    <p:sldId id="287" r:id="rId22"/>
    <p:sldId id="265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302" r:id="rId31"/>
    <p:sldId id="271" r:id="rId32"/>
    <p:sldId id="272" r:id="rId33"/>
    <p:sldId id="269" r:id="rId34"/>
    <p:sldId id="273" r:id="rId35"/>
    <p:sldId id="267" r:id="rId36"/>
    <p:sldId id="30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4" r:id="rId45"/>
    <p:sldId id="274" r:id="rId46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01760" y="35784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7255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353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4689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017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9353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4689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01760" y="-105120"/>
            <a:ext cx="4535280" cy="91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4535280" cy="3074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01760" y="-105120"/>
            <a:ext cx="4535280" cy="911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7255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01760" y="35784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7255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9353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468960" y="19692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017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19353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468960" y="357840"/>
            <a:ext cx="1460160" cy="146520"/>
          </a:xfrm>
          <a:prstGeom prst="rect">
            <a:avLst/>
          </a:prstGeom>
        </p:spPr>
        <p:txBody>
          <a:bodyPr lIns="0" tIns="0" rIns="0" bIns="0">
            <a:normAutofit fontScale="2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4535280" cy="30744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307440"/>
          </a:xfrm>
          <a:prstGeom prst="rect">
            <a:avLst/>
          </a:prstGeom>
        </p:spPr>
        <p:txBody>
          <a:bodyPr lIns="0" tIns="0" rIns="0" bIns="0">
            <a:normAutofit fontScale="17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725560" y="35784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17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725560" y="196920"/>
            <a:ext cx="2212920" cy="14652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01760" y="357840"/>
            <a:ext cx="4535280" cy="14652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2A353D0-4A3B-4DE6-BE2E-17497A0316C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12/06/2022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9227F3-A95F-439F-9FB4-8EA85F684A0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241280" y="6243480"/>
            <a:ext cx="539280" cy="614160"/>
          </a:xfrm>
          <a:prstGeom prst="rect">
            <a:avLst/>
          </a:prstGeom>
          <a:solidFill>
            <a:srgbClr val="193CB9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0257840" y="6356520"/>
            <a:ext cx="451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040DCA7-E213-40E6-8755-59A5DB06BD5F}" type="slidenum">
              <a:rPr lang="pt-BR" sz="12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606720" y="196920"/>
            <a:ext cx="184320" cy="307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0" y="614520"/>
            <a:ext cx="12191760" cy="360"/>
          </a:xfrm>
          <a:prstGeom prst="line">
            <a:avLst/>
          </a:prstGeom>
          <a:ln>
            <a:solidFill>
              <a:srgbClr val="193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Imagem 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11031840" y="6103440"/>
            <a:ext cx="740160" cy="5695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01760" y="196920"/>
            <a:ext cx="4535280" cy="307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Clique para editar os estilos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01760" y="1074600"/>
            <a:ext cx="10863720" cy="45709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os estilos de texto Mestres</a:t>
            </a:r>
            <a:endParaRPr lang="pt-BR" sz="1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Segundo nível</a:t>
            </a:r>
            <a:endParaRPr lang="pt-BR" sz="1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Terceiro nível</a:t>
            </a:r>
            <a:endParaRPr lang="pt-BR" sz="1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Quarto nível</a:t>
            </a:r>
            <a:endParaRPr lang="pt-BR" sz="14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Quinto nível</a:t>
            </a:r>
            <a:endParaRPr lang="pt-BR" sz="1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" name="Picture 2" descr="Resultado de imagem para lenep"/>
          <p:cNvPicPr/>
          <p:nvPr/>
        </p:nvPicPr>
        <p:blipFill>
          <a:blip r:embed="rId15">
            <a:alphaModFix amt="35000"/>
          </a:blip>
          <a:stretch/>
        </p:blipFill>
        <p:spPr>
          <a:xfrm>
            <a:off x="563040" y="5988240"/>
            <a:ext cx="1315440" cy="679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730200" y="194400"/>
            <a:ext cx="4535280" cy="3074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TCC I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23880" y="166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latin typeface="Calibri Light"/>
              </a:rPr>
              <a:t>Desenvolvimento de Software com Interface Gráfica Amig</a:t>
            </a:r>
            <a:r>
              <a:rPr lang="pt-BR" sz="4000" spc="-1" dirty="0">
                <a:solidFill>
                  <a:srgbClr val="000000"/>
                </a:solidFill>
                <a:latin typeface="Calibri Light"/>
              </a:rPr>
              <a:t>ável para Simulação da Condução de Calor em Objetos 3D com Geometria Complexa: Aplicações à Engenharia de Petróleo</a:t>
            </a:r>
            <a:endParaRPr lang="pt-B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523880" y="181800"/>
            <a:ext cx="8665920" cy="140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Universidade Estadual do Norte Fluminense Darcy Ribeiro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Laboratório de Engenharia de Exploração e Produção de Petróleo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Trabalho de Conclusão de Curso 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84240" y="10080"/>
            <a:ext cx="1923840" cy="1580760"/>
          </a:xfrm>
          <a:prstGeom prst="rect">
            <a:avLst/>
          </a:prstGeom>
          <a:ln w="0">
            <a:noFill/>
          </a:ln>
        </p:spPr>
      </p:pic>
      <p:pic>
        <p:nvPicPr>
          <p:cNvPr id="90" name="Imagem 4"/>
          <p:cNvPicPr/>
          <p:nvPr/>
        </p:nvPicPr>
        <p:blipFill>
          <a:blip r:embed="rId3"/>
          <a:stretch/>
        </p:blipFill>
        <p:spPr>
          <a:xfrm>
            <a:off x="9862560" y="190080"/>
            <a:ext cx="2329200" cy="122112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1762920" y="3599999"/>
            <a:ext cx="8665920" cy="2150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Nicholas de Almeida Pinto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Orientador: Prof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André Duarte Bueno,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D.Sc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Co-Orientador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: Prof. Guilherme Rodrigues Lima, </a:t>
            </a: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D.Sc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- Modelagem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43320" y="1138264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1) Equação da difusão do calor (INCROPERA, 2008):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stomShape 4"/>
              <p:cNvSpPr/>
              <p:nvPr/>
            </p:nvSpPr>
            <p:spPr>
              <a:xfrm>
                <a:off x="2058840" y="5772960"/>
                <a:ext cx="7946640" cy="972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1"/>
                  </a:spcBef>
                  <a:tabLst>
                    <a:tab pos="0" algn="l"/>
                  </a:tabLst>
                </a:pPr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</a:rPr>
                  <a:t>Onde:</a:t>
                </a:r>
                <a:endParaRPr lang="pt-BR" sz="1400" b="0" strike="noStrike" spc="-1" dirty="0">
                  <a:latin typeface="Arial"/>
                </a:endParaRPr>
              </a:p>
              <a:p>
                <a:pPr>
                  <a:lnSpc>
                    <a:spcPct val="90000"/>
                  </a:lnSpc>
                  <a:spcBef>
                    <a:spcPts val="1001"/>
                  </a:spcBef>
                  <a:tabLst>
                    <a:tab pos="0" algn="l"/>
                  </a:tabLst>
                </a:pPr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T: temperatura [K], </a:t>
                </a:r>
                <a:r>
                  <a:rPr lang="el-G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ρ: </a:t>
                </a:r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massa específica [</a:t>
                </a:r>
                <a14:m>
                  <m:oMath xmlns:m="http://schemas.openxmlformats.org/officeDocument/2006/math"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𝑘𝑔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/</m:t>
                    </m:r>
                    <m:sSup>
                      <m:sSupPr>
                        <m:ctrlP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</m:ctrlPr>
                      </m:sSupPr>
                      <m:e>
                        <m: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  <m:t>𝑚</m:t>
                        </m:r>
                      </m:e>
                      <m:sup>
                        <m: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 ],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</m:ctrlPr>
                      </m:sSubPr>
                      <m:e>
                        <m: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  <m:t>𝐶</m:t>
                        </m:r>
                      </m:e>
                      <m:sub>
                        <m:r>
                          <a:rPr lang="pt-BR" sz="14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Noto Sans CJK SC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: capacidade térmica [</a:t>
                </a:r>
                <a14:m>
                  <m:oMath xmlns:m="http://schemas.openxmlformats.org/officeDocument/2006/math"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𝑘𝐽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/(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𝑘𝑔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], </a:t>
                </a:r>
                <a:br>
                  <a:rPr lang="pt-BR" dirty="0"/>
                </a:br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  <a:ea typeface="Noto Sans CJK SC"/>
                  </a:rPr>
                  <a:t>k: condutividade térmica [</a:t>
                </a:r>
                <a14:m>
                  <m:oMath xmlns:m="http://schemas.openxmlformats.org/officeDocument/2006/math"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𝑊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/(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Noto Sans CJK SC"/>
                      </a:rPr>
                      <m:t>𝑚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400" b="0" strike="noStrike" spc="-1" dirty="0">
                    <a:solidFill>
                      <a:srgbClr val="000000"/>
                    </a:solidFill>
                    <a:latin typeface="Arial"/>
                  </a:rPr>
                  <a:t>)]</a:t>
                </a:r>
                <a:endParaRPr lang="en-US" sz="1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16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40" y="5772960"/>
                <a:ext cx="7946640" cy="972360"/>
              </a:xfrm>
              <a:prstGeom prst="rect">
                <a:avLst/>
              </a:prstGeom>
              <a:blipFill>
                <a:blip r:embed="rId3"/>
                <a:stretch>
                  <a:fillRect l="-230" t="-312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CustomShape 5"/>
          <p:cNvSpPr/>
          <p:nvPr/>
        </p:nvSpPr>
        <p:spPr>
          <a:xfrm>
            <a:off x="675028" y="2686860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2) Escolha do tipo de malha – bloco-centrado:</a:t>
            </a:r>
          </a:p>
        </p:txBody>
      </p:sp>
      <p:sp>
        <p:nvSpPr>
          <p:cNvPr id="122" name="CustomShape 6"/>
          <p:cNvSpPr/>
          <p:nvPr/>
        </p:nvSpPr>
        <p:spPr>
          <a:xfrm>
            <a:off x="643320" y="3645460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3) </a:t>
            </a:r>
            <a:r>
              <a:rPr lang="pt-BR" sz="1400" spc="-1" dirty="0">
                <a:solidFill>
                  <a:srgbClr val="000000"/>
                </a:solidFill>
                <a:latin typeface="Arial"/>
              </a:rPr>
              <a:t>Modelagem por diferenças finitas – BTCS - espaço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A8B337-42D8-FD4E-F5E3-98950433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71" y="913865"/>
            <a:ext cx="4805175" cy="7351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AD6DC0-2A0E-9AE9-E09D-F07F39B3D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39" y="2374623"/>
            <a:ext cx="4681538" cy="10525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9022DC-356B-9746-6CB0-89BF40628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60" y="4171772"/>
            <a:ext cx="4213202" cy="958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8E9897-83BC-7861-CA2D-260242983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040" y="4281884"/>
            <a:ext cx="6205719" cy="848036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1A2D877-902B-10C4-FC2C-AD49003248A3}"/>
              </a:ext>
            </a:extLst>
          </p:cNvPr>
          <p:cNvSpPr/>
          <p:nvPr/>
        </p:nvSpPr>
        <p:spPr>
          <a:xfrm>
            <a:off x="4614962" y="4650620"/>
            <a:ext cx="423030" cy="16374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Elaboração - Modelagem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43320" y="870576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3) </a:t>
            </a:r>
            <a:r>
              <a:rPr lang="pt-BR" sz="1400" spc="-1" dirty="0">
                <a:solidFill>
                  <a:srgbClr val="000000"/>
                </a:solidFill>
                <a:latin typeface="Arial"/>
              </a:rPr>
              <a:t>Modelagem por diferenças finitas – BTCS - tempo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141482-91C4-5EBC-1CC6-BA8FEA8B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5595" y="1119836"/>
            <a:ext cx="1824984" cy="711989"/>
          </a:xfrm>
          <a:prstGeom prst="rect">
            <a:avLst/>
          </a:prstGeom>
        </p:spPr>
      </p:pic>
      <p:sp>
        <p:nvSpPr>
          <p:cNvPr id="15" name="CustomShape 6">
            <a:extLst>
              <a:ext uri="{FF2B5EF4-FFF2-40B4-BE49-F238E27FC236}">
                <a16:creationId xmlns:a16="http://schemas.microsoft.com/office/drawing/2014/main" id="{C9B5C6AA-D886-FB13-C658-AAFA530BAE39}"/>
              </a:ext>
            </a:extLst>
          </p:cNvPr>
          <p:cNvSpPr/>
          <p:nvPr/>
        </p:nvSpPr>
        <p:spPr>
          <a:xfrm>
            <a:off x="643320" y="2218730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4) Substituindo na equação geral: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A5F777-64FA-2E85-9412-034CF763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94" y="2831489"/>
            <a:ext cx="585179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Elaboração - Modelagem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C9B5C6AA-D886-FB13-C658-AAFA530BAE39}"/>
              </a:ext>
            </a:extLst>
          </p:cNvPr>
          <p:cNvSpPr/>
          <p:nvPr/>
        </p:nvSpPr>
        <p:spPr>
          <a:xfrm>
            <a:off x="643320" y="900772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5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) Utilizando a condição da malha ser homogênea no plano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38F567-A6B3-8F82-F727-6904ACD9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7546" y="1238943"/>
            <a:ext cx="5927114" cy="1586720"/>
          </a:xfrm>
          <a:prstGeom prst="rect">
            <a:avLst/>
          </a:prstGeom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DEFDCED6-3D98-C6AA-DC82-9C9C57F4B865}"/>
              </a:ext>
            </a:extLst>
          </p:cNvPr>
          <p:cNvSpPr/>
          <p:nvPr/>
        </p:nvSpPr>
        <p:spPr>
          <a:xfrm>
            <a:off x="643320" y="2962830"/>
            <a:ext cx="608688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6)</a:t>
            </a:r>
            <a:r>
              <a:rPr lang="pt-BR" sz="1400" spc="-1" dirty="0">
                <a:solidFill>
                  <a:srgbClr val="000000"/>
                </a:solidFill>
                <a:latin typeface="Arial"/>
              </a:rPr>
              <a:t> Resolvendo pelo método iterativo de Gauss-Jacobi: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444569-3A7F-F79D-EC82-A22F6D137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627" y="2962830"/>
            <a:ext cx="3912572" cy="23983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46519F-D9E0-B0C4-5828-B47A8DF73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7546" y="5508969"/>
            <a:ext cx="6019067" cy="10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Elaboração - Modelagem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EFDCED6-3D98-C6AA-DC82-9C9C57F4B865}"/>
              </a:ext>
            </a:extLst>
          </p:cNvPr>
          <p:cNvSpPr/>
          <p:nvPr/>
        </p:nvSpPr>
        <p:spPr>
          <a:xfrm>
            <a:off x="643320" y="914222"/>
            <a:ext cx="4418281" cy="2743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A célula computacional fica</a:t>
            </a:r>
            <a:r>
              <a:rPr lang="pt-BR" sz="1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latin typeface="Arial"/>
              </a:rPr>
              <a:t>Para </a:t>
            </a:r>
            <a:r>
              <a:rPr lang="en-US" sz="1400" b="0" strike="noStrike" spc="-1" dirty="0" err="1">
                <a:latin typeface="Arial"/>
              </a:rPr>
              <a:t>calcular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célula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vermelha</a:t>
            </a:r>
            <a:r>
              <a:rPr lang="en-US" sz="1400" b="0" strike="noStrike" spc="-1" dirty="0">
                <a:latin typeface="Arial"/>
              </a:rPr>
              <a:t>, é </a:t>
            </a:r>
            <a:r>
              <a:rPr lang="en-US" sz="1400" b="0" strike="noStrike" spc="-1" dirty="0" err="1">
                <a:latin typeface="Arial"/>
              </a:rPr>
              <a:t>necessário</a:t>
            </a:r>
            <a:r>
              <a:rPr lang="en-US" sz="1400" b="0" strike="noStrike" spc="-1" dirty="0">
                <a:latin typeface="Arial"/>
              </a:rPr>
              <a:t> de </a:t>
            </a:r>
            <a:r>
              <a:rPr lang="en-US" sz="1400" b="0" strike="noStrike" spc="-1" dirty="0" err="1">
                <a:latin typeface="Arial"/>
              </a:rPr>
              <a:t>uma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célula</a:t>
            </a:r>
            <a:r>
              <a:rPr lang="en-US" sz="1400" b="0" strike="noStrike" spc="-1" dirty="0">
                <a:latin typeface="Arial"/>
              </a:rPr>
              <a:t> no tempo n, e seis </a:t>
            </a:r>
            <a:r>
              <a:rPr lang="en-US" sz="1400" b="0" strike="noStrike" spc="-1" dirty="0" err="1">
                <a:latin typeface="Arial"/>
              </a:rPr>
              <a:t>outras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células</a:t>
            </a:r>
            <a:r>
              <a:rPr lang="en-US" sz="1400" b="0" strike="noStrike" spc="-1" dirty="0">
                <a:latin typeface="Arial"/>
              </a:rPr>
              <a:t> no tempo n+1, </a:t>
            </a:r>
            <a:r>
              <a:rPr lang="en-US" sz="1400" b="0" strike="noStrike" spc="-1" dirty="0" err="1">
                <a:latin typeface="Arial"/>
              </a:rPr>
              <a:t>além</a:t>
            </a:r>
            <a:r>
              <a:rPr lang="en-US" sz="1400" b="0" strike="noStrike" spc="-1" dirty="0">
                <a:latin typeface="Arial"/>
              </a:rPr>
              <a:t> da propria </a:t>
            </a:r>
            <a:r>
              <a:rPr lang="en-US" sz="1400" b="0" strike="noStrike" spc="-1" dirty="0" err="1">
                <a:latin typeface="Arial"/>
              </a:rPr>
              <a:t>célula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A67D34-EB74-71E3-0C0D-0C1124434D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6208" y="1357557"/>
            <a:ext cx="4418280" cy="414288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683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Condutividade térmica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C9B5C6AA-D886-FB13-C658-AAFA530BAE39}"/>
              </a:ext>
            </a:extLst>
          </p:cNvPr>
          <p:cNvSpPr/>
          <p:nvPr/>
        </p:nvSpPr>
        <p:spPr>
          <a:xfrm>
            <a:off x="643320" y="900772"/>
            <a:ext cx="8623772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Partindo da equação modelada, é necessário calcular as condutividades térmicas nas fronteiras.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07AB6F8-11A5-0FD9-D00B-C296FFD53A2F}"/>
              </a:ext>
            </a:extLst>
          </p:cNvPr>
          <p:cNvSpPr/>
          <p:nvPr/>
        </p:nvSpPr>
        <p:spPr>
          <a:xfrm>
            <a:off x="625154" y="3197372"/>
            <a:ext cx="8623772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Para isso, é utilizado a taxa de condução, conforme mostrado por (HALLIDAY e RESNICK, 2009):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461590-3928-D72D-DD0F-9684026D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1" y="3655392"/>
            <a:ext cx="2802183" cy="634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36B604-B830-22B0-EDC1-42088C97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6111" y="3703708"/>
            <a:ext cx="1994089" cy="1524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E8FE43-671B-E2E5-F87A-66182845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55" y="5142920"/>
            <a:ext cx="2971800" cy="3929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D9D24A1-9384-EA53-6D9A-1F63AE86E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75" y="4888018"/>
            <a:ext cx="1492854" cy="656856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AC30BB2-805A-914E-2A36-5233CBC5AB69}"/>
              </a:ext>
            </a:extLst>
          </p:cNvPr>
          <p:cNvSpPr/>
          <p:nvPr/>
        </p:nvSpPr>
        <p:spPr>
          <a:xfrm rot="5400000">
            <a:off x="1792987" y="4506987"/>
            <a:ext cx="423030" cy="16374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999198-D338-5E54-8904-917E9D89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276" y="4269558"/>
            <a:ext cx="2247901" cy="970924"/>
          </a:xfrm>
          <a:prstGeom prst="rect">
            <a:avLst/>
          </a:prstGeom>
        </p:spPr>
      </p:pic>
      <p:sp>
        <p:nvSpPr>
          <p:cNvPr id="16" name="CustomShape 6">
            <a:extLst>
              <a:ext uri="{FF2B5EF4-FFF2-40B4-BE49-F238E27FC236}">
                <a16:creationId xmlns:a16="http://schemas.microsoft.com/office/drawing/2014/main" id="{06BB3F81-2131-2E24-D4CE-D863912BEF2C}"/>
              </a:ext>
            </a:extLst>
          </p:cNvPr>
          <p:cNvSpPr/>
          <p:nvPr/>
        </p:nvSpPr>
        <p:spPr>
          <a:xfrm>
            <a:off x="8737511" y="3750015"/>
            <a:ext cx="2105741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Resultando em: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9A23DA-EF1A-88B1-90C3-A23273107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960" y="1208586"/>
            <a:ext cx="3071698" cy="188287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5DAF0FB-FF31-CB2C-3EBB-AD5282D8B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4298" y="1587699"/>
            <a:ext cx="6019067" cy="10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Condição de contorno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26796" y="829814"/>
            <a:ext cx="6698257" cy="73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Como o propósito deste trabalho é simular objetos com qualquer forma, será necessário aplicar as condições de contorno em todos os pontos, e em cada iteração, avaliar se o ponto é fronteira ou não.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Imagem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00" y="1468218"/>
            <a:ext cx="4418280" cy="4142885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DF847D-A3CF-A334-AF18-F992477A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2" y="1890388"/>
            <a:ext cx="4594792" cy="358668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B057CC9-7671-4235-F1C1-16E55C64B143}"/>
              </a:ext>
            </a:extLst>
          </p:cNvPr>
          <p:cNvSpPr/>
          <p:nvPr/>
        </p:nvSpPr>
        <p:spPr>
          <a:xfrm>
            <a:off x="4114800" y="2769716"/>
            <a:ext cx="70338" cy="703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4032FE72-1A4A-5A9C-1365-33A4D323E5BB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5036954" y="1967637"/>
            <a:ext cx="889628" cy="26138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2E5E9F5B-7158-170A-0204-65A4AC44C9D0}"/>
              </a:ext>
            </a:extLst>
          </p:cNvPr>
          <p:cNvSpPr/>
          <p:nvPr/>
        </p:nvSpPr>
        <p:spPr>
          <a:xfrm>
            <a:off x="8941777" y="3565518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Condição de contorno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6073" y="882568"/>
            <a:ext cx="6997196" cy="73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Partindo da primeira etapa da modelagem, define-se que a derivada abaixo tem valor zero, se for fronteira.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1A293-BBB0-7E1A-EC33-B1DC43CB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61" y="790754"/>
            <a:ext cx="2438136" cy="1189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DE10C1-6D4D-3ADD-E45F-EEF0BF04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00" y="1567600"/>
            <a:ext cx="4210362" cy="8565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871D4B-7967-6666-41D5-73038B9D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712" y="3387644"/>
            <a:ext cx="1753700" cy="957740"/>
          </a:xfrm>
          <a:prstGeom prst="rect">
            <a:avLst/>
          </a:prstGeom>
        </p:spPr>
      </p:pic>
      <p:sp>
        <p:nvSpPr>
          <p:cNvPr id="13" name="TextShape 2">
            <a:extLst>
              <a:ext uri="{FF2B5EF4-FFF2-40B4-BE49-F238E27FC236}">
                <a16:creationId xmlns:a16="http://schemas.microsoft.com/office/drawing/2014/main" id="{648F2848-05D4-A042-C81D-740073CC9278}"/>
              </a:ext>
            </a:extLst>
          </p:cNvPr>
          <p:cNvSpPr txBox="1"/>
          <p:nvPr/>
        </p:nvSpPr>
        <p:spPr>
          <a:xfrm>
            <a:off x="696073" y="2948701"/>
            <a:ext cx="6997196" cy="73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Essa equação permite duas soluções: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58EA1D1C-35AD-C970-C61C-79867EE838F8}"/>
              </a:ext>
            </a:extLst>
          </p:cNvPr>
          <p:cNvSpPr txBox="1"/>
          <p:nvPr/>
        </p:nvSpPr>
        <p:spPr>
          <a:xfrm>
            <a:off x="696073" y="4647274"/>
            <a:ext cx="6997196" cy="735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No simulador, é utilizado a solução onde a condutividade térmica é zero.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89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Demonstrações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6073" y="882568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Antes de entrar no próximo tópico, será mostrado duas demonstrações: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Objeto com célula única;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Objeto bidimensional formado por um único material</a:t>
            </a:r>
            <a:r>
              <a:rPr lang="pt-BR" sz="1400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646677-ABE7-CF4F-F98B-2218D477C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5365" y="2791352"/>
            <a:ext cx="4206298" cy="2574884"/>
          </a:xfrm>
          <a:prstGeom prst="rect">
            <a:avLst/>
          </a:prstGeom>
        </p:spPr>
      </p:pic>
      <p:sp>
        <p:nvSpPr>
          <p:cNvPr id="12" name="TextShape 2">
            <a:extLst>
              <a:ext uri="{FF2B5EF4-FFF2-40B4-BE49-F238E27FC236}">
                <a16:creationId xmlns:a16="http://schemas.microsoft.com/office/drawing/2014/main" id="{91E3ADD6-70AD-D522-3951-73817F1CEBFC}"/>
              </a:ext>
            </a:extLst>
          </p:cNvPr>
          <p:cNvSpPr txBox="1"/>
          <p:nvPr/>
        </p:nvSpPr>
        <p:spPr>
          <a:xfrm>
            <a:off x="696073" y="2090045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 objeto com célula única, não consegue trocar calor com nada, pois está isolado no espaço, e sua fronteira é de Neumann com taxa igual a zero.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Partindo da equação modelada: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E8982A-40E6-9DA6-8F80-D5B02517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6861" y="5604235"/>
            <a:ext cx="6198276" cy="1105265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5BB302C-BAB4-9E55-D9BA-D23AFC56EA7E}"/>
              </a:ext>
            </a:extLst>
          </p:cNvPr>
          <p:cNvGrpSpPr/>
          <p:nvPr/>
        </p:nvGrpSpPr>
        <p:grpSpPr>
          <a:xfrm>
            <a:off x="5284222" y="5944204"/>
            <a:ext cx="1623554" cy="675983"/>
            <a:chOff x="896760" y="3657932"/>
            <a:chExt cx="770296" cy="519868"/>
          </a:xfrm>
        </p:grpSpPr>
        <p:sp>
          <p:nvSpPr>
            <p:cNvPr id="19" name="CustomShape 19">
              <a:extLst>
                <a:ext uri="{FF2B5EF4-FFF2-40B4-BE49-F238E27FC236}">
                  <a16:creationId xmlns:a16="http://schemas.microsoft.com/office/drawing/2014/main" id="{63CC6174-E62E-75CB-A6E0-44544D9CF32B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0">
              <a:extLst>
                <a:ext uri="{FF2B5EF4-FFF2-40B4-BE49-F238E27FC236}">
                  <a16:creationId xmlns:a16="http://schemas.microsoft.com/office/drawing/2014/main" id="{0383CABE-3258-D86C-ECC3-45E12FE50F8C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8CD0873-FF3A-B4A6-DCD6-624AE95410E3}"/>
              </a:ext>
            </a:extLst>
          </p:cNvPr>
          <p:cNvGrpSpPr/>
          <p:nvPr/>
        </p:nvGrpSpPr>
        <p:grpSpPr>
          <a:xfrm>
            <a:off x="5351739" y="3452346"/>
            <a:ext cx="1623554" cy="675983"/>
            <a:chOff x="896760" y="3657932"/>
            <a:chExt cx="770296" cy="519868"/>
          </a:xfrm>
        </p:grpSpPr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430E3D3A-38F1-9153-1A6C-DC74980EE43E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07D3696B-6DDD-4ED3-3D43-914D45DCB002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3A6E803-4928-E9F8-AB49-B0B1298E1324}"/>
              </a:ext>
            </a:extLst>
          </p:cNvPr>
          <p:cNvGrpSpPr/>
          <p:nvPr/>
        </p:nvGrpSpPr>
        <p:grpSpPr>
          <a:xfrm>
            <a:off x="5351739" y="4004990"/>
            <a:ext cx="1623554" cy="675983"/>
            <a:chOff x="896760" y="3657932"/>
            <a:chExt cx="770296" cy="519868"/>
          </a:xfrm>
        </p:grpSpPr>
        <p:sp>
          <p:nvSpPr>
            <p:cNvPr id="26" name="CustomShape 19">
              <a:extLst>
                <a:ext uri="{FF2B5EF4-FFF2-40B4-BE49-F238E27FC236}">
                  <a16:creationId xmlns:a16="http://schemas.microsoft.com/office/drawing/2014/main" id="{8BCA3357-95AC-419B-CECC-3ADA7C93BA98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0">
              <a:extLst>
                <a:ext uri="{FF2B5EF4-FFF2-40B4-BE49-F238E27FC236}">
                  <a16:creationId xmlns:a16="http://schemas.microsoft.com/office/drawing/2014/main" id="{AC10DACA-A724-1AC5-C80C-E24B0A1E2998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3772EF6-F442-D9AC-7888-C6AFE404B0DB}"/>
              </a:ext>
            </a:extLst>
          </p:cNvPr>
          <p:cNvGrpSpPr/>
          <p:nvPr/>
        </p:nvGrpSpPr>
        <p:grpSpPr>
          <a:xfrm>
            <a:off x="6970819" y="4576389"/>
            <a:ext cx="1623554" cy="675983"/>
            <a:chOff x="896760" y="3657932"/>
            <a:chExt cx="770296" cy="519868"/>
          </a:xfrm>
        </p:grpSpPr>
        <p:sp>
          <p:nvSpPr>
            <p:cNvPr id="29" name="CustomShape 19">
              <a:extLst>
                <a:ext uri="{FF2B5EF4-FFF2-40B4-BE49-F238E27FC236}">
                  <a16:creationId xmlns:a16="http://schemas.microsoft.com/office/drawing/2014/main" id="{7D994BA7-D31B-CCA4-1B3E-5899035C1837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20">
              <a:extLst>
                <a:ext uri="{FF2B5EF4-FFF2-40B4-BE49-F238E27FC236}">
                  <a16:creationId xmlns:a16="http://schemas.microsoft.com/office/drawing/2014/main" id="{99D359C1-38E8-0D5F-D2D7-2F413C34A425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61FEFA8-EDBE-EDE7-C098-24319783D1AC}"/>
              </a:ext>
            </a:extLst>
          </p:cNvPr>
          <p:cNvGrpSpPr/>
          <p:nvPr/>
        </p:nvGrpSpPr>
        <p:grpSpPr>
          <a:xfrm>
            <a:off x="5365316" y="4602117"/>
            <a:ext cx="1623554" cy="675983"/>
            <a:chOff x="896760" y="3657932"/>
            <a:chExt cx="770296" cy="519868"/>
          </a:xfrm>
        </p:grpSpPr>
        <p:sp>
          <p:nvSpPr>
            <p:cNvPr id="32" name="CustomShape 19">
              <a:extLst>
                <a:ext uri="{FF2B5EF4-FFF2-40B4-BE49-F238E27FC236}">
                  <a16:creationId xmlns:a16="http://schemas.microsoft.com/office/drawing/2014/main" id="{7C1B9BBA-EB78-C227-A0B4-6B0FCF6FACB6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20">
              <a:extLst>
                <a:ext uri="{FF2B5EF4-FFF2-40B4-BE49-F238E27FC236}">
                  <a16:creationId xmlns:a16="http://schemas.microsoft.com/office/drawing/2014/main" id="{A110D866-E67F-0636-4C1D-04A25EFBA054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81E2A0-3C45-637A-E691-49D7E5174FC6}"/>
              </a:ext>
            </a:extLst>
          </p:cNvPr>
          <p:cNvGrpSpPr/>
          <p:nvPr/>
        </p:nvGrpSpPr>
        <p:grpSpPr>
          <a:xfrm>
            <a:off x="6970819" y="3994508"/>
            <a:ext cx="1623554" cy="675983"/>
            <a:chOff x="896760" y="3657932"/>
            <a:chExt cx="770296" cy="519868"/>
          </a:xfrm>
        </p:grpSpPr>
        <p:sp>
          <p:nvSpPr>
            <p:cNvPr id="35" name="CustomShape 19">
              <a:extLst>
                <a:ext uri="{FF2B5EF4-FFF2-40B4-BE49-F238E27FC236}">
                  <a16:creationId xmlns:a16="http://schemas.microsoft.com/office/drawing/2014/main" id="{D2C3A669-1665-8723-D4F3-BEFC5E6B1D32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20">
              <a:extLst>
                <a:ext uri="{FF2B5EF4-FFF2-40B4-BE49-F238E27FC236}">
                  <a16:creationId xmlns:a16="http://schemas.microsoft.com/office/drawing/2014/main" id="{5830F0AE-86AF-6F11-4DAF-46A3267B4AD8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1C8CEE8-DFEE-2DEA-80D0-2F6F69B429F3}"/>
              </a:ext>
            </a:extLst>
          </p:cNvPr>
          <p:cNvGrpSpPr/>
          <p:nvPr/>
        </p:nvGrpSpPr>
        <p:grpSpPr>
          <a:xfrm>
            <a:off x="5284222" y="5393104"/>
            <a:ext cx="1623554" cy="675983"/>
            <a:chOff x="896760" y="3657932"/>
            <a:chExt cx="770296" cy="519868"/>
          </a:xfrm>
        </p:grpSpPr>
        <p:sp>
          <p:nvSpPr>
            <p:cNvPr id="38" name="CustomShape 19">
              <a:extLst>
                <a:ext uri="{FF2B5EF4-FFF2-40B4-BE49-F238E27FC236}">
                  <a16:creationId xmlns:a16="http://schemas.microsoft.com/office/drawing/2014/main" id="{C69B02F8-18D1-DF7B-FE5E-87AD510EDFC5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20">
              <a:extLst>
                <a:ext uri="{FF2B5EF4-FFF2-40B4-BE49-F238E27FC236}">
                  <a16:creationId xmlns:a16="http://schemas.microsoft.com/office/drawing/2014/main" id="{5BDE6C48-B65A-21DF-45D9-25256E249FC6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E38E9B-8AD7-67B1-E058-D432F1E51041}"/>
              </a:ext>
            </a:extLst>
          </p:cNvPr>
          <p:cNvGrpSpPr/>
          <p:nvPr/>
        </p:nvGrpSpPr>
        <p:grpSpPr>
          <a:xfrm>
            <a:off x="6834647" y="3429000"/>
            <a:ext cx="1623554" cy="675983"/>
            <a:chOff x="896760" y="3657932"/>
            <a:chExt cx="770296" cy="519868"/>
          </a:xfrm>
        </p:grpSpPr>
        <p:sp>
          <p:nvSpPr>
            <p:cNvPr id="41" name="CustomShape 19">
              <a:extLst>
                <a:ext uri="{FF2B5EF4-FFF2-40B4-BE49-F238E27FC236}">
                  <a16:creationId xmlns:a16="http://schemas.microsoft.com/office/drawing/2014/main" id="{892FA98F-7537-A830-B4B2-79ACDF791576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20">
              <a:extLst>
                <a:ext uri="{FF2B5EF4-FFF2-40B4-BE49-F238E27FC236}">
                  <a16:creationId xmlns:a16="http://schemas.microsoft.com/office/drawing/2014/main" id="{8AF39E3B-48C8-8F76-9369-ECBD3E365EC8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D62B554-C20F-B5B7-4A92-94DD8624426D}"/>
              </a:ext>
            </a:extLst>
          </p:cNvPr>
          <p:cNvGrpSpPr/>
          <p:nvPr/>
        </p:nvGrpSpPr>
        <p:grpSpPr>
          <a:xfrm>
            <a:off x="7782596" y="5938042"/>
            <a:ext cx="1623554" cy="675983"/>
            <a:chOff x="896760" y="3657932"/>
            <a:chExt cx="770296" cy="519868"/>
          </a:xfrm>
        </p:grpSpPr>
        <p:sp>
          <p:nvSpPr>
            <p:cNvPr id="44" name="CustomShape 19">
              <a:extLst>
                <a:ext uri="{FF2B5EF4-FFF2-40B4-BE49-F238E27FC236}">
                  <a16:creationId xmlns:a16="http://schemas.microsoft.com/office/drawing/2014/main" id="{83C404BD-6DED-C609-A124-4BA5972A15A5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20">
              <a:extLst>
                <a:ext uri="{FF2B5EF4-FFF2-40B4-BE49-F238E27FC236}">
                  <a16:creationId xmlns:a16="http://schemas.microsoft.com/office/drawing/2014/main" id="{95830721-68F2-61D0-8DC3-BA5E43A29102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pic>
        <p:nvPicPr>
          <p:cNvPr id="46" name="Imagem 10">
            <a:extLst>
              <a:ext uri="{FF2B5EF4-FFF2-40B4-BE49-F238E27FC236}">
                <a16:creationId xmlns:a16="http://schemas.microsoft.com/office/drawing/2014/main" id="{EE8D4A66-3491-83DD-4F7E-AA171E32AA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201" y="713493"/>
            <a:ext cx="3300497" cy="2923217"/>
          </a:xfrm>
          <a:prstGeom prst="rect">
            <a:avLst/>
          </a:prstGeom>
          <a:ln w="0">
            <a:noFill/>
          </a:ln>
        </p:spPr>
      </p:pic>
      <p:sp>
        <p:nvSpPr>
          <p:cNvPr id="47" name="Sinal de Multiplicação 46">
            <a:extLst>
              <a:ext uri="{FF2B5EF4-FFF2-40B4-BE49-F238E27FC236}">
                <a16:creationId xmlns:a16="http://schemas.microsoft.com/office/drawing/2014/main" id="{C4D589EB-34E4-4FC1-AC0B-42E2B492A8CF}"/>
              </a:ext>
            </a:extLst>
          </p:cNvPr>
          <p:cNvSpPr/>
          <p:nvPr/>
        </p:nvSpPr>
        <p:spPr>
          <a:xfrm>
            <a:off x="10037425" y="2157345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inal de Multiplicação 47">
            <a:extLst>
              <a:ext uri="{FF2B5EF4-FFF2-40B4-BE49-F238E27FC236}">
                <a16:creationId xmlns:a16="http://schemas.microsoft.com/office/drawing/2014/main" id="{C143C6D8-A53A-E4BD-FF22-BB3D5F320F44}"/>
              </a:ext>
            </a:extLst>
          </p:cNvPr>
          <p:cNvSpPr/>
          <p:nvPr/>
        </p:nvSpPr>
        <p:spPr>
          <a:xfrm>
            <a:off x="10397715" y="3089031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inal de Multiplicação 48">
            <a:extLst>
              <a:ext uri="{FF2B5EF4-FFF2-40B4-BE49-F238E27FC236}">
                <a16:creationId xmlns:a16="http://schemas.microsoft.com/office/drawing/2014/main" id="{C0000FBF-1DB5-FBDF-F4A8-EF68B2C76644}"/>
              </a:ext>
            </a:extLst>
          </p:cNvPr>
          <p:cNvSpPr/>
          <p:nvPr/>
        </p:nvSpPr>
        <p:spPr>
          <a:xfrm>
            <a:off x="10752816" y="2157344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inal de Multiplicação 49">
            <a:extLst>
              <a:ext uri="{FF2B5EF4-FFF2-40B4-BE49-F238E27FC236}">
                <a16:creationId xmlns:a16="http://schemas.microsoft.com/office/drawing/2014/main" id="{12355BF7-AFC9-34C5-31C2-B4100EAF9C44}"/>
              </a:ext>
            </a:extLst>
          </p:cNvPr>
          <p:cNvSpPr/>
          <p:nvPr/>
        </p:nvSpPr>
        <p:spPr>
          <a:xfrm>
            <a:off x="10400046" y="2494012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inal de Multiplicação 50">
            <a:extLst>
              <a:ext uri="{FF2B5EF4-FFF2-40B4-BE49-F238E27FC236}">
                <a16:creationId xmlns:a16="http://schemas.microsoft.com/office/drawing/2014/main" id="{E4E89B35-EBD0-1B84-5517-9FBD25A24927}"/>
              </a:ext>
            </a:extLst>
          </p:cNvPr>
          <p:cNvSpPr/>
          <p:nvPr/>
        </p:nvSpPr>
        <p:spPr>
          <a:xfrm>
            <a:off x="10400047" y="1835068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inal de Multiplicação 51">
            <a:extLst>
              <a:ext uri="{FF2B5EF4-FFF2-40B4-BE49-F238E27FC236}">
                <a16:creationId xmlns:a16="http://schemas.microsoft.com/office/drawing/2014/main" id="{1156A168-8017-F755-D35B-1DCC6E7E10CF}"/>
              </a:ext>
            </a:extLst>
          </p:cNvPr>
          <p:cNvSpPr/>
          <p:nvPr/>
        </p:nvSpPr>
        <p:spPr>
          <a:xfrm>
            <a:off x="10397715" y="1230625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Demonstrações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6073" y="882568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Depois das substituições, a equação fica: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EBFBA4-3A73-D8C9-FAE4-1E31FD9A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7910" y="1174421"/>
            <a:ext cx="3491452" cy="966560"/>
          </a:xfrm>
          <a:prstGeom prst="rect">
            <a:avLst/>
          </a:prstGeom>
        </p:spPr>
      </p:pic>
      <p:sp>
        <p:nvSpPr>
          <p:cNvPr id="46" name="TextShape 2">
            <a:extLst>
              <a:ext uri="{FF2B5EF4-FFF2-40B4-BE49-F238E27FC236}">
                <a16:creationId xmlns:a16="http://schemas.microsoft.com/office/drawing/2014/main" id="{D2E2728C-7497-6526-93D9-F66D5B8548BC}"/>
              </a:ext>
            </a:extLst>
          </p:cNvPr>
          <p:cNvSpPr txBox="1"/>
          <p:nvPr/>
        </p:nvSpPr>
        <p:spPr>
          <a:xfrm>
            <a:off x="696073" y="2821599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Por fim: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E4BA72-D286-B228-E5E9-A704EB5E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0482" y="2992479"/>
            <a:ext cx="1962498" cy="828106"/>
          </a:xfrm>
          <a:prstGeom prst="rect">
            <a:avLst/>
          </a:prstGeom>
        </p:spPr>
      </p:pic>
      <p:sp>
        <p:nvSpPr>
          <p:cNvPr id="47" name="TextShape 2">
            <a:extLst>
              <a:ext uri="{FF2B5EF4-FFF2-40B4-BE49-F238E27FC236}">
                <a16:creationId xmlns:a16="http://schemas.microsoft.com/office/drawing/2014/main" id="{AC72565D-EBE1-E40B-940C-C9DDDE86FE80}"/>
              </a:ext>
            </a:extLst>
          </p:cNvPr>
          <p:cNvSpPr txBox="1"/>
          <p:nvPr/>
        </p:nvSpPr>
        <p:spPr>
          <a:xfrm>
            <a:off x="769342" y="4201313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A equação acima mostra que uma célula isolada no espaço não varia sua temperatura com o tempo.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34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Demonstrações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6073" y="882568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Para a segunda demonstração, será avaliado um objeto bidimensional formado por um único material. O ponto de partida também será a equação tridimensional da modelagem.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E1B4A0-CE64-34B7-A8EF-3DFED686E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0408" y="1516467"/>
            <a:ext cx="4210118" cy="25748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DC29B38-095F-6541-E5A2-8D124EBC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8203" y="4329350"/>
            <a:ext cx="6233137" cy="110526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83A8164-BCBC-C8B4-94FB-480EB0587447}"/>
              </a:ext>
            </a:extLst>
          </p:cNvPr>
          <p:cNvGrpSpPr/>
          <p:nvPr/>
        </p:nvGrpSpPr>
        <p:grpSpPr>
          <a:xfrm>
            <a:off x="6337772" y="3301504"/>
            <a:ext cx="1623554" cy="675983"/>
            <a:chOff x="896760" y="3657932"/>
            <a:chExt cx="770296" cy="519868"/>
          </a:xfrm>
        </p:grpSpPr>
        <p:sp>
          <p:nvSpPr>
            <p:cNvPr id="21" name="CustomShape 19">
              <a:extLst>
                <a:ext uri="{FF2B5EF4-FFF2-40B4-BE49-F238E27FC236}">
                  <a16:creationId xmlns:a16="http://schemas.microsoft.com/office/drawing/2014/main" id="{998BF1E6-6E66-51BD-006C-CEBC4E0BC043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0">
              <a:extLst>
                <a:ext uri="{FF2B5EF4-FFF2-40B4-BE49-F238E27FC236}">
                  <a16:creationId xmlns:a16="http://schemas.microsoft.com/office/drawing/2014/main" id="{8F4FA722-1758-350F-92E7-205804F8579A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70A3EF7-AC6E-6900-5EC2-2A731B003A11}"/>
              </a:ext>
            </a:extLst>
          </p:cNvPr>
          <p:cNvGrpSpPr/>
          <p:nvPr/>
        </p:nvGrpSpPr>
        <p:grpSpPr>
          <a:xfrm>
            <a:off x="4732269" y="3327232"/>
            <a:ext cx="1623554" cy="675983"/>
            <a:chOff x="896760" y="3657932"/>
            <a:chExt cx="770296" cy="519868"/>
          </a:xfrm>
        </p:grpSpPr>
        <p:sp>
          <p:nvSpPr>
            <p:cNvPr id="24" name="CustomShape 19">
              <a:extLst>
                <a:ext uri="{FF2B5EF4-FFF2-40B4-BE49-F238E27FC236}">
                  <a16:creationId xmlns:a16="http://schemas.microsoft.com/office/drawing/2014/main" id="{027AA5AF-41CE-7020-C036-733E36856D09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0">
              <a:extLst>
                <a:ext uri="{FF2B5EF4-FFF2-40B4-BE49-F238E27FC236}">
                  <a16:creationId xmlns:a16="http://schemas.microsoft.com/office/drawing/2014/main" id="{CC6C317B-05BF-D0F5-392A-62A25C7E1C0A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AB77CB-A011-1E71-7CAE-3D41D21EAF98}"/>
              </a:ext>
            </a:extLst>
          </p:cNvPr>
          <p:cNvGrpSpPr/>
          <p:nvPr/>
        </p:nvGrpSpPr>
        <p:grpSpPr>
          <a:xfrm>
            <a:off x="7149549" y="4663157"/>
            <a:ext cx="1623554" cy="675983"/>
            <a:chOff x="896760" y="3657932"/>
            <a:chExt cx="770296" cy="519868"/>
          </a:xfrm>
        </p:grpSpPr>
        <p:sp>
          <p:nvSpPr>
            <p:cNvPr id="36" name="CustomShape 19">
              <a:extLst>
                <a:ext uri="{FF2B5EF4-FFF2-40B4-BE49-F238E27FC236}">
                  <a16:creationId xmlns:a16="http://schemas.microsoft.com/office/drawing/2014/main" id="{58DCFBB3-E522-2B76-F044-410B7F5D0261}"/>
                </a:ext>
              </a:extLst>
            </p:cNvPr>
            <p:cNvSpPr/>
            <p:nvPr/>
          </p:nvSpPr>
          <p:spPr>
            <a:xfrm flipV="1">
              <a:off x="896760" y="3898080"/>
              <a:ext cx="509760" cy="279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20">
              <a:extLst>
                <a:ext uri="{FF2B5EF4-FFF2-40B4-BE49-F238E27FC236}">
                  <a16:creationId xmlns:a16="http://schemas.microsoft.com/office/drawing/2014/main" id="{04FF29C3-C35C-AC9D-0B2E-EFD27C878E8D}"/>
                </a:ext>
              </a:extLst>
            </p:cNvPr>
            <p:cNvSpPr/>
            <p:nvPr/>
          </p:nvSpPr>
          <p:spPr>
            <a:xfrm>
              <a:off x="1370056" y="3657932"/>
              <a:ext cx="297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0000"/>
                  </a:solidFill>
                  <a:latin typeface="Calibri"/>
                </a:rPr>
                <a:t>0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8" name="TextShape 2">
            <a:extLst>
              <a:ext uri="{FF2B5EF4-FFF2-40B4-BE49-F238E27FC236}">
                <a16:creationId xmlns:a16="http://schemas.microsoft.com/office/drawing/2014/main" id="{DFF4F532-C894-FAE0-66EF-0FEC2D3B979B}"/>
              </a:ext>
            </a:extLst>
          </p:cNvPr>
          <p:cNvSpPr txBox="1"/>
          <p:nvPr/>
        </p:nvSpPr>
        <p:spPr>
          <a:xfrm>
            <a:off x="1788971" y="5581193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A condutividade térmica é a mesma em cada ponto, permitindo também a simplificação desses termos.</a:t>
            </a:r>
          </a:p>
        </p:txBody>
      </p:sp>
      <p:pic>
        <p:nvPicPr>
          <p:cNvPr id="17" name="Imagem 10">
            <a:extLst>
              <a:ext uri="{FF2B5EF4-FFF2-40B4-BE49-F238E27FC236}">
                <a16:creationId xmlns:a16="http://schemas.microsoft.com/office/drawing/2014/main" id="{79045E0F-0BC7-17FA-D0E0-23755F9B38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201" y="713493"/>
            <a:ext cx="3300497" cy="2923217"/>
          </a:xfrm>
          <a:prstGeom prst="rect">
            <a:avLst/>
          </a:prstGeom>
          <a:ln w="0">
            <a:noFill/>
          </a:ln>
        </p:spPr>
      </p:pic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B2764C2-0930-3409-81F0-6E99B04F3042}"/>
              </a:ext>
            </a:extLst>
          </p:cNvPr>
          <p:cNvSpPr/>
          <p:nvPr/>
        </p:nvSpPr>
        <p:spPr>
          <a:xfrm>
            <a:off x="10397715" y="3089031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553D3EC4-CBC6-7A90-878F-2E2EA6715CD1}"/>
              </a:ext>
            </a:extLst>
          </p:cNvPr>
          <p:cNvSpPr/>
          <p:nvPr/>
        </p:nvSpPr>
        <p:spPr>
          <a:xfrm>
            <a:off x="10397715" y="1230625"/>
            <a:ext cx="254977" cy="254977"/>
          </a:xfrm>
          <a:prstGeom prst="mathMultiply">
            <a:avLst>
              <a:gd name="adj1" fmla="val 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Sumário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31520" y="1423440"/>
            <a:ext cx="3501360" cy="15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Introdução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Especificação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Elaboração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Implementação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187040" y="1423440"/>
            <a:ext cx="3501360" cy="15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" name="Line 4"/>
          <p:cNvSpPr/>
          <p:nvPr/>
        </p:nvSpPr>
        <p:spPr>
          <a:xfrm>
            <a:off x="3127320" y="1735200"/>
            <a:ext cx="702432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5"/>
          <p:cNvSpPr/>
          <p:nvPr/>
        </p:nvSpPr>
        <p:spPr>
          <a:xfrm>
            <a:off x="3470400" y="2102400"/>
            <a:ext cx="668124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6"/>
          <p:cNvSpPr/>
          <p:nvPr/>
        </p:nvSpPr>
        <p:spPr>
          <a:xfrm>
            <a:off x="3127320" y="2469240"/>
            <a:ext cx="702432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7"/>
          <p:cNvSpPr/>
          <p:nvPr/>
        </p:nvSpPr>
        <p:spPr>
          <a:xfrm>
            <a:off x="3709440" y="2836440"/>
            <a:ext cx="64422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Demonstrações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96072" y="882568"/>
            <a:ext cx="8297425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Aplicando as condições de condutividade térmica igual em todos os pontos, a equação fica: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ECFA19-CD09-6A7D-325C-2EED3521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967" y="1327848"/>
            <a:ext cx="2088386" cy="18638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7A32DC-7982-6D4D-060D-D6A110D7E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6548" y="1426738"/>
            <a:ext cx="2598574" cy="1706134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66231CAC-D2FE-B89C-83CF-852E84257EF0}"/>
              </a:ext>
            </a:extLst>
          </p:cNvPr>
          <p:cNvSpPr/>
          <p:nvPr/>
        </p:nvSpPr>
        <p:spPr>
          <a:xfrm>
            <a:off x="5358435" y="2114513"/>
            <a:ext cx="737565" cy="29049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Shape 2">
            <a:extLst>
              <a:ext uri="{FF2B5EF4-FFF2-40B4-BE49-F238E27FC236}">
                <a16:creationId xmlns:a16="http://schemas.microsoft.com/office/drawing/2014/main" id="{21C4EA16-2CFC-46E7-E7D7-6F5B0D864165}"/>
              </a:ext>
            </a:extLst>
          </p:cNvPr>
          <p:cNvSpPr txBox="1"/>
          <p:nvPr/>
        </p:nvSpPr>
        <p:spPr>
          <a:xfrm>
            <a:off x="696073" y="3636956"/>
            <a:ext cx="6997196" cy="998986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Por fim, arrumando a equação, é possível chegar na modelagem proposta por (INCROPERA, 2008):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287754-6BDD-F12E-4D2F-A867724A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374" y="4219437"/>
            <a:ext cx="3313338" cy="19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Elaboração - Paralelismo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01760" y="1074600"/>
            <a:ext cx="5547960" cy="486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Análise do grid para resolver por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paralelismo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</a:rPr>
              <a:t>multithreads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Paralelismo é, basicamente, dividir cálculos independentes para serem resolvidos ao mesmo tempo.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Multithreads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: processadores lógicos dentro dos CPUs. Permite que o processador realize tarefas simultâneas.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 simulador pode ser resolvido por 3 casos/modelos: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Sem paralelismo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Paralelismo por grid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Paralelismo total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Os três casos foram implementados por questão de didática, pois o caso 1 é lento e o caso 2 pode ser otimizado.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Para o caso 3, cria-se uma lista e cada thread resolve a posição em espera: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Imagem 5"/>
          <p:cNvPicPr/>
          <p:nvPr/>
        </p:nvPicPr>
        <p:blipFill>
          <a:blip r:embed="rId2"/>
          <a:stretch/>
        </p:blipFill>
        <p:spPr>
          <a:xfrm>
            <a:off x="6095880" y="786960"/>
            <a:ext cx="5547960" cy="528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Renderização 3D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01760" y="1180108"/>
            <a:ext cx="10201763" cy="486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Após o usuário desenhar algum objeto, pode ser interessante observar como seria  em renderização 3D. Portando, será mostrado o algoritmo utilizado.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Inicialmente, é interessante analisar a complexidade da renderização. Abaixo, é apresentado 4 situações de renderização de um cubo.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01F9ED-5A31-5A60-B748-EDE7D240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41" y="3145710"/>
            <a:ext cx="6019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Renderização 3D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01760" y="1180108"/>
            <a:ext cx="10201763" cy="486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 figura abaixo mostra um cubo inicialmente na condição (a), posteriormente ele é rotacionado em dois ângulos, chegando na condição (b).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Calibri"/>
              </a:rPr>
              <a:t>É interessante analisar que todos os pontos foram alterados com a rotação. Para obter os valores dos pontos do cenário (b), é utilizado a matriz de rotação.</a:t>
            </a: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85B7D0-7B43-1856-4639-2E4D29188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5" b="3017"/>
          <a:stretch/>
        </p:blipFill>
        <p:spPr>
          <a:xfrm>
            <a:off x="3508131" y="1741232"/>
            <a:ext cx="4317023" cy="20398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751975-A654-BA40-92B5-01A186AA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459317"/>
            <a:ext cx="75247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Renderização 3D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01760" y="1180108"/>
            <a:ext cx="10201763" cy="486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Com a matriz de rotação em mãos, já foi resolvido o principal problema da renderização: obter as posições de cada ponto a partir dos valores dos ângulos.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Mas um problema aparece: desenhando todos os pontos, o software não sabe a ordem correta que os pontos devem ser desenhados, criando imagens incorretas.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Para contornar esse problema, é utilizado um artifício da álgebra: normais de triângulos.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Primeiro, não será mais desenhado superfícies quadradas, mas triângulos. E será armazenado a ordem dos pontos dos triângulos.</a:t>
            </a: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D7CF6B-380F-B380-67E7-DDD815BD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09" y="3514560"/>
            <a:ext cx="4291257" cy="21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Elaboração – Renderização 3D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01760" y="846000"/>
            <a:ext cx="10201763" cy="486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Sabendo a ordem dos pontos dos triângulos, é possível calcular a normal. E o valor interessante nesse caso é o </a:t>
            </a: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k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do produto vetorial.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 interpretação disso está na figura abaixo. O triângulo tem uma ordem de pontos definido na sua construção igual a “o-a-b”. Utilize a regra da mão direita nesses dois casos.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No caso (a), como a seta está apontando para o observador, esse triângulo será desenhado, no caso (b), a seta está apontando para a tela, e não será necessário desenhar.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5F360-D80D-743E-A798-7090DC1B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21" y="2422120"/>
            <a:ext cx="401991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Análise Orientada a Objeto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16595A-DB38-648A-0696-43F9C5E199B4}"/>
              </a:ext>
            </a:extLst>
          </p:cNvPr>
          <p:cNvSpPr txBox="1"/>
          <p:nvPr/>
        </p:nvSpPr>
        <p:spPr>
          <a:xfrm>
            <a:off x="1468315" y="2312377"/>
            <a:ext cx="428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Nesta parte, será apresentado o diagrama de classes.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CFF12C-79D0-BE27-044F-45C8B62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5816">
            <a:off x="9374065" y="2271700"/>
            <a:ext cx="2095500" cy="1114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31C2C0-C291-C907-EAEC-3EFAAD69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879" y="3619906"/>
            <a:ext cx="1329104" cy="849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5C05AB-16F9-CD2C-3E31-629E3082E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365" y="3202925"/>
            <a:ext cx="1329104" cy="6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4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Análise Orientada a Objeto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69A26B-C2CE-20BF-195A-84CCAF8B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74" y="1426668"/>
            <a:ext cx="7261249" cy="50497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5BD9A6-4F84-CA93-393C-2051A00D9DD3}"/>
              </a:ext>
            </a:extLst>
          </p:cNvPr>
          <p:cNvSpPr txBox="1"/>
          <p:nvPr/>
        </p:nvSpPr>
        <p:spPr>
          <a:xfrm>
            <a:off x="633046" y="8704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Abaixo, é apresentado o diagrama de classes.</a:t>
            </a:r>
          </a:p>
        </p:txBody>
      </p:sp>
    </p:spTree>
    <p:extLst>
      <p:ext uri="{BB962C8B-B14F-4D97-AF65-F5344CB8AC3E}">
        <p14:creationId xmlns:p14="http://schemas.microsoft.com/office/powerpoint/2010/main" val="33583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Ciclos de Planejamento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16595A-DB38-648A-0696-43F9C5E199B4}"/>
              </a:ext>
            </a:extLst>
          </p:cNvPr>
          <p:cNvSpPr txBox="1"/>
          <p:nvPr/>
        </p:nvSpPr>
        <p:spPr>
          <a:xfrm>
            <a:off x="1591408" y="2233246"/>
            <a:ext cx="428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Nesta parte, será apresentado a evolução do </a:t>
            </a:r>
            <a:r>
              <a:rPr lang="pt-BR" i="1" dirty="0"/>
              <a:t>software </a:t>
            </a:r>
            <a:r>
              <a:rPr lang="pt-BR" dirty="0"/>
              <a:t>desenvolvido.</a:t>
            </a:r>
            <a:endParaRPr lang="pt-BR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E7B783-5393-5A6C-94EC-5C2F38B0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60" y="1929256"/>
            <a:ext cx="2896020" cy="15313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D06C57-236F-7DB7-EC1A-16293BE4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723937">
            <a:off x="8012297" y="3486036"/>
            <a:ext cx="4037801" cy="16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1185FDF-33ED-49C3-8F06-8297F7E397D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2186" y="67026"/>
            <a:ext cx="10972440" cy="53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Ciclos de Planejamento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A0C55D2D-25F5-4F12-BB89-356D63ABA449}"/>
              </a:ext>
            </a:extLst>
          </p:cNvPr>
          <p:cNvSpPr txBox="1"/>
          <p:nvPr/>
        </p:nvSpPr>
        <p:spPr>
          <a:xfrm>
            <a:off x="342186" y="1136146"/>
            <a:ext cx="4779356" cy="2612876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Antes de tudo, foi desenhado um esboço do </a:t>
            </a:r>
            <a:r>
              <a:rPr lang="pt-BR" sz="1600" b="0" i="1" strike="noStrike" spc="-1" dirty="0">
                <a:solidFill>
                  <a:srgbClr val="000000"/>
                </a:solidFill>
                <a:latin typeface="Arial"/>
              </a:rPr>
              <a:t>software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 desejado.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Como o próprio nome diz, é um esboço, e não dever ser gasto muito tempo nesta etapa.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Imagem 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0834EEC2-B24E-D782-8440-3A8D0E31A1E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918260" y="951509"/>
            <a:ext cx="4535281" cy="39472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9544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Introdução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8ED3709-0D31-8743-0717-FC0D0879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78" y="2095782"/>
            <a:ext cx="1820565" cy="24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1185FDF-33ED-49C3-8F06-8297F7E397D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2186" y="67026"/>
            <a:ext cx="10972440" cy="53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Ciclos de Planejamento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63691-F4C3-4EFF-A52F-2C7585E4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41" y="806760"/>
            <a:ext cx="4995188" cy="26412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41FD9D-63D5-4251-9D02-E25AA785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39" y="806760"/>
            <a:ext cx="2310887" cy="19318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E901E9-3DD3-4D69-9A51-759F758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641" y="3687476"/>
            <a:ext cx="5359404" cy="2509437"/>
          </a:xfrm>
          <a:prstGeom prst="rect">
            <a:avLst/>
          </a:prstGeom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A0C55D2D-25F5-4F12-BB89-356D63ABA449}"/>
              </a:ext>
            </a:extLst>
          </p:cNvPr>
          <p:cNvSpPr txBox="1"/>
          <p:nvPr/>
        </p:nvSpPr>
        <p:spPr>
          <a:xfrm>
            <a:off x="135544" y="1074600"/>
            <a:ext cx="3390171" cy="2612876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Primeiro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</a:rPr>
              <a:t>commit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do software.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Somente 1 material.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Para desenhar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na janela, é acessado o valor da temperatura em cada ponto do grid, e realizada uma conta para obter a cor dessa temperatura.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Tmin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=&gt; G: 255, </a:t>
            </a: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Tmax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=&gt; G: 0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E051DAC3-F453-40FE-B211-B42239243E82}"/>
              </a:ext>
            </a:extLst>
          </p:cNvPr>
          <p:cNvSpPr txBox="1"/>
          <p:nvPr/>
        </p:nvSpPr>
        <p:spPr>
          <a:xfrm>
            <a:off x="9068045" y="3886200"/>
            <a:ext cx="3123955" cy="2086708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Segunda versão: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Adicionado a segunda janela com a cor do material, mas ainda sem outros materiais.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9C6E9F5-5EA7-4B09-9DFC-2CAB6A8A19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56"/>
          <a:stretch/>
        </p:blipFill>
        <p:spPr>
          <a:xfrm>
            <a:off x="1511729" y="3687476"/>
            <a:ext cx="1257560" cy="11682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E47A4E0-31C4-46F0-AEBD-721AA6EF7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56"/>
          <a:stretch/>
        </p:blipFill>
        <p:spPr>
          <a:xfrm>
            <a:off x="135544" y="3696840"/>
            <a:ext cx="1277720" cy="11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54B067-32B2-4D80-8706-5FEE5A03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" t="-75" r="-332" b="18"/>
          <a:stretch/>
        </p:blipFill>
        <p:spPr>
          <a:xfrm>
            <a:off x="6172199" y="1009177"/>
            <a:ext cx="4440116" cy="4624754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72F308F4-0604-4656-895E-B863FD9C5B43}"/>
              </a:ext>
            </a:extLst>
          </p:cNvPr>
          <p:cNvSpPr txBox="1"/>
          <p:nvPr/>
        </p:nvSpPr>
        <p:spPr>
          <a:xfrm>
            <a:off x="925030" y="1074599"/>
            <a:ext cx="4012010" cy="3761169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Depois de várias outras pequenas atualizações, foi desenvolvida a versão final utilizando a biblioteca SFML: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Calibri"/>
              </a:rPr>
              <a:t>Vários materiais, menu com todas as informações.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Calibri"/>
              </a:rPr>
              <a:t>Esta versão foi importantíssima como divisor de águas para entender como implementar a região de desenho dentro de uma janela com outros widgets.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Calibri"/>
              </a:rPr>
              <a:t>Muito lento.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BE57F34-5ACD-6200-B54B-7B193C3AD9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2186" y="67026"/>
            <a:ext cx="10972440" cy="53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Ciclos de Planejamento</a:t>
            </a:r>
          </a:p>
        </p:txBody>
      </p:sp>
    </p:spTree>
    <p:extLst>
      <p:ext uri="{BB962C8B-B14F-4D97-AF65-F5344CB8AC3E}">
        <p14:creationId xmlns:p14="http://schemas.microsoft.com/office/powerpoint/2010/main" val="292038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846" y="1688122"/>
            <a:ext cx="8829739" cy="4202723"/>
          </a:xfrm>
          <a:prstGeom prst="rect">
            <a:avLst/>
          </a:prstGeom>
          <a:ln w="0">
            <a:noFill/>
          </a:ln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C44973C4-F68E-24A6-A41C-50DDCAE9E039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Ciclos de Planejamento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3DE9D9-37F4-2BE3-4181-0B1D5603DC04}"/>
              </a:ext>
            </a:extLst>
          </p:cNvPr>
          <p:cNvSpPr txBox="1"/>
          <p:nvPr/>
        </p:nvSpPr>
        <p:spPr>
          <a:xfrm>
            <a:off x="571500" y="835269"/>
            <a:ext cx="1118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Ambiente de desenvolvimento </a:t>
            </a:r>
            <a:r>
              <a:rPr lang="pt-BR" i="1" dirty="0"/>
              <a:t>Qt </a:t>
            </a:r>
            <a:r>
              <a:rPr lang="pt-BR" i="1" dirty="0" err="1"/>
              <a:t>Creator</a:t>
            </a:r>
            <a:r>
              <a:rPr lang="pt-BR" i="1" dirty="0"/>
              <a:t>, </a:t>
            </a:r>
            <a:r>
              <a:rPr lang="pt-BR" dirty="0"/>
              <a:t>possui diversas ferramentas para facilitar a criação de janelas, e sua implementação em C++.</a:t>
            </a:r>
            <a:endParaRPr lang="pt-BR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2E03DD5-8EBC-48D0-A57C-A759B7D92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845" y="806760"/>
            <a:ext cx="9044625" cy="3680547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51B01208-6179-42DF-9382-7D40D463976F}"/>
              </a:ext>
            </a:extLst>
          </p:cNvPr>
          <p:cNvSpPr txBox="1"/>
          <p:nvPr/>
        </p:nvSpPr>
        <p:spPr>
          <a:xfrm>
            <a:off x="2032876" y="4563207"/>
            <a:ext cx="7770562" cy="1987062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Versão 0.4: Migração para biblioteca Qt.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Como o software foi programado com orientação ao objeto, a migração para o Qt foi realizada rapidamente.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Foi modificado, quase que somente, a classe que cria a janela.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Design feio, mas foi possível explorar diversas funcionalidades do Qt.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Somente um dos gráficos estava funcionando.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DEF20A3-94E6-FAE1-DEEF-928F8A713F3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2186" y="67026"/>
            <a:ext cx="10972440" cy="533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Ciclos de Planejamento</a:t>
            </a:r>
          </a:p>
        </p:txBody>
      </p:sp>
    </p:spTree>
    <p:extLst>
      <p:ext uri="{BB962C8B-B14F-4D97-AF65-F5344CB8AC3E}">
        <p14:creationId xmlns:p14="http://schemas.microsoft.com/office/powerpoint/2010/main" val="29729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_1">
            <a:extLst>
              <a:ext uri="{FF2B5EF4-FFF2-40B4-BE49-F238E27FC236}">
                <a16:creationId xmlns:a16="http://schemas.microsoft.com/office/drawing/2014/main" id="{C9EEE596-9937-45E3-90FF-6A27023D70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2266" y="2679545"/>
            <a:ext cx="7834029" cy="3576124"/>
          </a:xfrm>
          <a:prstGeom prst="rect">
            <a:avLst/>
          </a:prstGeom>
          <a:ln w="0"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95738" y="906723"/>
            <a:ext cx="11727086" cy="5044553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Versão 0.5 - final.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Adicionar funcionalidades como a borracha, são tarefas rápidas, pelo forma que o código está estruturado.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É importante </a:t>
            </a: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sempre generalizar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o código (sem números mágicos). Quando não for possível, criar uma variável (com um </a:t>
            </a: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bom nome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no .h para facilitar futuras modificações.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Exemplo: variável SIZE foi criada na primeira versão. Quando precisei modificar o tamanho do desenho, foi só trocar esse valor.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Ciclos de Planejamento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02642" y="99083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Implementação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07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Testes e resultados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16595A-DB38-648A-0696-43F9C5E199B4}"/>
              </a:ext>
            </a:extLst>
          </p:cNvPr>
          <p:cNvSpPr txBox="1"/>
          <p:nvPr/>
        </p:nvSpPr>
        <p:spPr>
          <a:xfrm>
            <a:off x="1019908" y="2255048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Nesta parte, será apresentado: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Validação do simulador para caso unidimensional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Aplicações da engenharia de petróleo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Aplicações de outras engenharias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BB15CB-F2EB-861F-8677-56886970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0838">
            <a:off x="8986402" y="2106444"/>
            <a:ext cx="2585085" cy="14975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A9E5F0-721C-7859-CC01-0CA8EC04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7862" y="3895657"/>
            <a:ext cx="2041602" cy="13129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E9B05E-00AF-F324-986F-916013F91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2172">
            <a:off x="7968054" y="3622044"/>
            <a:ext cx="1853712" cy="14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5" y="906724"/>
            <a:ext cx="8264770" cy="2751366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Primeiramente, será apresentado a validação do simulador para o caso unidimensional.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Foi utilizado a solução proposta por (INCROPERA, 2008):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Onde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- validação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B00620-0642-C0A5-9755-2B244887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70" y="1679332"/>
            <a:ext cx="3117939" cy="9572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227383-B691-91E0-8542-8CC42019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2" y="2708031"/>
            <a:ext cx="1184064" cy="7718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94D0AA4-6C2F-DA0A-C3C3-4814CB58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3" y="3479921"/>
            <a:ext cx="3270373" cy="27513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B4DDD-EFED-87CF-54D7-0A425F96EE52}"/>
              </a:ext>
            </a:extLst>
          </p:cNvPr>
          <p:cNvSpPr txBox="1"/>
          <p:nvPr/>
        </p:nvSpPr>
        <p:spPr>
          <a:xfrm>
            <a:off x="553915" y="4053254"/>
            <a:ext cx="604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spc="-1" dirty="0">
                <a:solidFill>
                  <a:srgbClr val="000000"/>
                </a:solidFill>
                <a:latin typeface="Arial"/>
              </a:rPr>
              <a:t>Para chegar no cenário unidimensional, foi proposto um objeto com uma única camada, e com propriedades iguais ao longo da horizontal, só variando no eixo vertical.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08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5" y="906724"/>
            <a:ext cx="8264770" cy="2751366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As propriedades do material estão na tabela abaixo: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- validação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B4DDD-EFED-87CF-54D7-0A425F96EE52}"/>
              </a:ext>
            </a:extLst>
          </p:cNvPr>
          <p:cNvSpPr txBox="1"/>
          <p:nvPr/>
        </p:nvSpPr>
        <p:spPr>
          <a:xfrm>
            <a:off x="665782" y="2863180"/>
            <a:ext cx="604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Arial"/>
              </a:rPr>
              <a:t>Após criar um script em </a:t>
            </a:r>
            <a:r>
              <a:rPr lang="pt-BR" spc="-1" dirty="0" err="1">
                <a:solidFill>
                  <a:srgbClr val="000000"/>
                </a:solidFill>
                <a:latin typeface="Arial"/>
              </a:rPr>
              <a:t>python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 para montar a solução e comparar com o simulador, foi criado o seguinte gráfico:</a:t>
            </a:r>
          </a:p>
          <a:p>
            <a:endParaRPr lang="pt-BR" sz="1800" spc="-1" dirty="0">
              <a:solidFill>
                <a:srgbClr val="000000"/>
              </a:solidFill>
              <a:latin typeface="Arial"/>
            </a:endParaRPr>
          </a:p>
          <a:p>
            <a:endParaRPr lang="pt-BR" spc="-1" dirty="0">
              <a:solidFill>
                <a:srgbClr val="000000"/>
              </a:solidFill>
              <a:latin typeface="Arial"/>
            </a:endParaRPr>
          </a:p>
          <a:p>
            <a:r>
              <a:rPr lang="pt-BR" sz="1800" spc="-1" dirty="0">
                <a:solidFill>
                  <a:srgbClr val="000000"/>
                </a:solidFill>
                <a:latin typeface="Arial"/>
              </a:rPr>
              <a:t>O maior erro para 100 segundos foi de 0,88%, para o mínimo de 800 iterações.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2B7E00-07EA-DBD4-782F-43EDAA52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285087"/>
            <a:ext cx="2238375" cy="11694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73C126-66F3-8167-A16E-682E1318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2863180"/>
            <a:ext cx="4128932" cy="29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16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4" y="906724"/>
            <a:ext cx="10937133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Como primeiro resultado, foi simulado o modelo </a:t>
            </a:r>
            <a:r>
              <a:rPr lang="pt-BR" sz="1600" i="1" spc="-1" dirty="0" err="1">
                <a:solidFill>
                  <a:srgbClr val="000000"/>
                </a:solidFill>
                <a:latin typeface="Arial"/>
              </a:rPr>
              <a:t>five</a:t>
            </a:r>
            <a:r>
              <a:rPr lang="pt-BR" sz="1600" i="1" spc="-1" dirty="0">
                <a:solidFill>
                  <a:srgbClr val="000000"/>
                </a:solidFill>
                <a:latin typeface="Arial"/>
              </a:rPr>
              <a:t>-spot.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As propriedades do reservatório estão na tabela abaixo: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– resultados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9B3B7A-62DC-A7DF-3952-80A009C1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56" y="1374352"/>
            <a:ext cx="4000500" cy="504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44F19C-05C9-E5D7-1772-98921C8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2" y="3312315"/>
            <a:ext cx="4218712" cy="24438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586B04-0901-2FA9-2CDA-288928EAF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04" y="3109088"/>
            <a:ext cx="5972175" cy="2009775"/>
          </a:xfrm>
          <a:prstGeom prst="rect">
            <a:avLst/>
          </a:prstGeom>
        </p:spPr>
      </p:pic>
      <p:sp>
        <p:nvSpPr>
          <p:cNvPr id="13" name="TextShape 2">
            <a:extLst>
              <a:ext uri="{FF2B5EF4-FFF2-40B4-BE49-F238E27FC236}">
                <a16:creationId xmlns:a16="http://schemas.microsoft.com/office/drawing/2014/main" id="{9CE5E8FD-61EB-469D-F57C-69B3DB97389A}"/>
              </a:ext>
            </a:extLst>
          </p:cNvPr>
          <p:cNvSpPr txBox="1"/>
          <p:nvPr/>
        </p:nvSpPr>
        <p:spPr>
          <a:xfrm>
            <a:off x="589083" y="2659324"/>
            <a:ext cx="5811717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Abaixo é apresentado o desenho (a), e o resultado após 3.600 segundos (b)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E86754CE-A6A3-B9A7-75F3-363744ED8E06}"/>
              </a:ext>
            </a:extLst>
          </p:cNvPr>
          <p:cNvSpPr txBox="1"/>
          <p:nvPr/>
        </p:nvSpPr>
        <p:spPr>
          <a:xfrm>
            <a:off x="6096000" y="5095379"/>
            <a:ext cx="5811717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Em (a) é apresentado a temperatura ao longo da horizontal, e em (b) ao longo da vertical.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42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Introdução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01760" y="1081454"/>
            <a:ext cx="11126160" cy="4441306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5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b="0" strike="noStrike" spc="-1" dirty="0">
                <a:solidFill>
                  <a:srgbClr val="000000"/>
                </a:solidFill>
                <a:latin typeface="Arial"/>
              </a:rPr>
              <a:t>Transferência de calor é uma das principais áreas da física e da engenharia.</a:t>
            </a:r>
            <a:endParaRPr lang="pt-BR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Na indústria do petróleo os conhecimentos dos fenômenos da transferência de calor são fundamentais, seja na etapa de exploração ou na etapa de produção 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Na exploração é buscado um óleo maturado sob temperaturas entre 65ºC e 165ºC, pois acima de 180ºC, é propiciado a formação de gases leves, e acima de 210ºC, a formação de grafite, (THOMAS 2004). Essas temperaturas são obtidas devido ao soterramento da matéria orgânica, e pela proximidade com o manto terrestre. </a:t>
            </a: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Na produção, são utilizados trocadores de calor nas plataformas, para auxiliar as separações e no resfriamento do óleo para armazenamento. 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Na engenharia de reservatórios, é utilizado vapor de água para aquecer o petróleo no reservatório, como método de recuperação avançada (XAVIER 2006), com o objetivo de diminuir a viscosidade do óleo e facilitar seu escoamento. 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b="0" strike="noStrike" spc="-1" dirty="0">
                <a:solidFill>
                  <a:srgbClr val="000000"/>
                </a:solidFill>
                <a:latin typeface="Arial"/>
              </a:rPr>
              <a:t>Dominar a transferência de calor nos ambientes terrestres e marinhos, ajuda a prevenir acidentes, otimiza e melhora a produção e barateia os derivados do petróleo, melhorando a economia de toda a sociedade. </a:t>
            </a:r>
            <a:endParaRPr lang="pt-BR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b="0" strike="noStrike" spc="-1" dirty="0">
                <a:solidFill>
                  <a:srgbClr val="000000"/>
                </a:solidFill>
                <a:latin typeface="Arial"/>
              </a:rPr>
              <a:t>É notória a dificuldade de estudantes de engenharia em entender todos os processos de transferência de calor e sua aplicação nestas diferentes situações.</a:t>
            </a:r>
            <a:endParaRPr lang="pt-BR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b="0" strike="noStrike" spc="-1" dirty="0">
                <a:solidFill>
                  <a:srgbClr val="000000"/>
                </a:solidFill>
                <a:latin typeface="Arial"/>
              </a:rPr>
              <a:t>No sentido de auxiliar o processo de aprendizado das disciplinas de transferência de calor, métodos numéricos e programação, desenvolve-se neste TCC um software educativo, para simular a transferência de calor em objetos genéricos 2D/3D com diferentes tipos de materiais e propriedades </a:t>
            </a:r>
            <a:r>
              <a:rPr lang="pt-BR" sz="1100" b="0" strike="noStrike" spc="-1" dirty="0" err="1">
                <a:solidFill>
                  <a:srgbClr val="000000"/>
                </a:solidFill>
                <a:latin typeface="Arial"/>
              </a:rPr>
              <a:t>termofísicas</a:t>
            </a:r>
            <a:r>
              <a:rPr lang="pt-BR" sz="11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pt-BR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4" y="906724"/>
            <a:ext cx="10937133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Como primeiro resultado, foi simulado o modelo </a:t>
            </a:r>
            <a:r>
              <a:rPr lang="pt-BR" sz="1600" i="1" spc="-1" dirty="0" err="1">
                <a:solidFill>
                  <a:srgbClr val="000000"/>
                </a:solidFill>
                <a:latin typeface="Arial"/>
              </a:rPr>
              <a:t>five</a:t>
            </a:r>
            <a:r>
              <a:rPr lang="pt-BR" sz="1600" i="1" spc="-1" dirty="0">
                <a:solidFill>
                  <a:srgbClr val="000000"/>
                </a:solidFill>
                <a:latin typeface="Arial"/>
              </a:rPr>
              <a:t>-spot.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As propriedades do reservatório estão na tabela abaixo: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– resultados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9B3B7A-62DC-A7DF-3952-80A009C1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56" y="1374352"/>
            <a:ext cx="4000500" cy="504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044F19C-05C9-E5D7-1772-98921C81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472" y="3059213"/>
            <a:ext cx="4218712" cy="23725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586B04-0901-2FA9-2CDA-288928EA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307" y="2401235"/>
            <a:ext cx="4390221" cy="2823294"/>
          </a:xfrm>
          <a:prstGeom prst="rect">
            <a:avLst/>
          </a:prstGeom>
        </p:spPr>
      </p:pic>
      <p:sp>
        <p:nvSpPr>
          <p:cNvPr id="13" name="TextShape 2">
            <a:extLst>
              <a:ext uri="{FF2B5EF4-FFF2-40B4-BE49-F238E27FC236}">
                <a16:creationId xmlns:a16="http://schemas.microsoft.com/office/drawing/2014/main" id="{9CE5E8FD-61EB-469D-F57C-69B3DB97389A}"/>
              </a:ext>
            </a:extLst>
          </p:cNvPr>
          <p:cNvSpPr txBox="1"/>
          <p:nvPr/>
        </p:nvSpPr>
        <p:spPr>
          <a:xfrm>
            <a:off x="589084" y="2347533"/>
            <a:ext cx="5811717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Abaixo é apresentado o desenho (a), e o resultado após 460.800 segundos (b)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E86754CE-A6A3-B9A7-75F3-363744ED8E06}"/>
              </a:ext>
            </a:extLst>
          </p:cNvPr>
          <p:cNvSpPr txBox="1"/>
          <p:nvPr/>
        </p:nvSpPr>
        <p:spPr>
          <a:xfrm>
            <a:off x="6108294" y="5153687"/>
            <a:ext cx="5811717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Em (a) é apresentado a temperatura ao longo da horizontal,  em (b) ao longo da vertical, e em (c) a temperatura ao longo do tempo.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045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4" y="906724"/>
            <a:ext cx="10937133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Agora é apresentado a simulação da condução de calor no interior de um </a:t>
            </a:r>
            <a:r>
              <a:rPr lang="pt-BR" sz="1600" i="1" spc="-1" dirty="0">
                <a:solidFill>
                  <a:srgbClr val="000000"/>
                </a:solidFill>
                <a:latin typeface="Arial"/>
              </a:rPr>
              <a:t>notebook.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– resfriamento de processadores </a:t>
            </a: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E86754CE-A6A3-B9A7-75F3-363744ED8E06}"/>
              </a:ext>
            </a:extLst>
          </p:cNvPr>
          <p:cNvSpPr txBox="1"/>
          <p:nvPr/>
        </p:nvSpPr>
        <p:spPr>
          <a:xfrm>
            <a:off x="797740" y="4385923"/>
            <a:ext cx="5811717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As propriedades do cobre utilizadas são: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A3FC78-E4F5-1413-2EC4-C7E79D3F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18" y="1390610"/>
            <a:ext cx="5895975" cy="27336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179D57-BAF3-708E-3980-76E6987D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24" y="4746014"/>
            <a:ext cx="1590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92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4" y="906724"/>
            <a:ext cx="10937133" cy="1081467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No grid 0, é adicionado as fontes de calor – processador e GPU – e o sumidouro – ventoinha.</a:t>
            </a:r>
            <a:endParaRPr lang="pt-BR" sz="1600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No grid 1, é desenhado o </a:t>
            </a:r>
            <a:r>
              <a:rPr lang="pt-BR" sz="1600" i="1" spc="-1" dirty="0" err="1">
                <a:solidFill>
                  <a:srgbClr val="000000"/>
                </a:solidFill>
                <a:latin typeface="Arial"/>
              </a:rPr>
              <a:t>heatpiper</a:t>
            </a:r>
            <a:r>
              <a:rPr lang="pt-BR" sz="1600" i="1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que conduz calor das fontes quentes para a ventoinha.</a:t>
            </a:r>
            <a:endParaRPr lang="pt-BR" sz="1600" i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Testes e resultados – resfriamento de processadores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C1CDC8-2760-C8D4-D99F-FC280252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43" y="1527663"/>
            <a:ext cx="5876925" cy="2343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3A3227-AA81-1270-1523-0F00938E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43" y="3870813"/>
            <a:ext cx="5876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9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E747136B-5552-4CC8-8299-3CB2B1E5CABA}"/>
              </a:ext>
            </a:extLst>
          </p:cNvPr>
          <p:cNvSpPr txBox="1"/>
          <p:nvPr/>
        </p:nvSpPr>
        <p:spPr>
          <a:xfrm>
            <a:off x="589084" y="906724"/>
            <a:ext cx="10937133" cy="4104891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BUENO, A. D.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Programação orientada a objeto com C++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.]: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Novatec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2003. 12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DONG, Y.; MCCARTNEY, J. S.; LU, N.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review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conductivity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models for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unsaturated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soils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Springer Science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Business Media LLC, 2015. 122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FOURIER, J. B. J.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Theorie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Analytique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Chaleur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.: s.n.], 1822. ISBN 978-1108001809. 1, 14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HALLIDAY, D.; RESNICK, J. W.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Fundamentos de física, volume 2: gravitação, ondas e termodinâmica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.: s.n.], 2009. ISBN 978-85-216-1606-1. 16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HERTER, T.; LOTT, K.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decomposing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3-d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orthogonal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rotations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Elsevier BV, v. 17, n. 5, p. 517–527. 26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HOFFMAN, J. D.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engineers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scientists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.: s.n.], 2001. 14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INCROPERA, F.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Fundamentos de transferência de calor e de massa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.]: LTC, 2008. ISBN 8521615841. 14, 16, 21, 117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LIMA, G. R.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Simulador bidimensional de transferência de calor em meios porosos utilizando métodos numéricos de diferenças finitas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2020. 122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NUSSENZVEIG, H. M.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Curso de física básica 2: fluidos, oscilações e ondas, calor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.]: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Blucher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2014. ISBN 978-85-212-0747-4. 12, 16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RUGGIERO, M. A. G.; LOPES, V.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Cálculo numérico: aspectos teóricos e computacionais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.: s.n.], 1996. 16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THOMAS, J. E.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Fundamentos de engenharia de petróleo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.: s.n.], 2004. ISBN 85-7193-046-5. 2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VALENCIA, J. J.; QUESTED, P. N.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Thermophysical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.], 2008. 22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XAVIER, A. J. R. R. S. C. J. A. D. </a:t>
            </a:r>
            <a:r>
              <a:rPr lang="pt-BR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Engenharia de reservatórios de petróleo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.]: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Interciência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2006. ISBN 85-7193-135-6. 2, 16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1600" dirty="0"/>
            </a:br>
            <a:endParaRPr lang="pt-BR" sz="1600" i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1BD1E-8B2E-93CF-061E-A5D405B015CE}"/>
              </a:ext>
            </a:extLst>
          </p:cNvPr>
          <p:cNvSpPr txBox="1">
            <a:spLocks/>
          </p:cNvSpPr>
          <p:nvPr/>
        </p:nvSpPr>
        <p:spPr>
          <a:xfrm>
            <a:off x="342186" y="172534"/>
            <a:ext cx="10972440" cy="533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sz="1800" b="1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946554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46FAD-3948-49BB-BBBA-9B091BB9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392" y="2471676"/>
            <a:ext cx="6110653" cy="1599161"/>
          </a:xfrm>
        </p:spPr>
        <p:txBody>
          <a:bodyPr/>
          <a:lstStyle/>
          <a:p>
            <a:r>
              <a:rPr lang="pt-BR" sz="6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371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</a:rPr>
              <a:t>Introdução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6880" y="1056240"/>
            <a:ext cx="4732920" cy="534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As áreas envolvidas por este trabalho são:</a:t>
            </a: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Imagem 5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1017567" y="1396800"/>
            <a:ext cx="9824760" cy="526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Objetivos e concepção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11B4C255-D5B5-DDA4-D382-DD05E0CF0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7" y="1713694"/>
            <a:ext cx="2641313" cy="17153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B38360-6A46-DC2C-A401-2E259EEE0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" t="-75" r="-332" b="18"/>
          <a:stretch/>
        </p:blipFill>
        <p:spPr>
          <a:xfrm>
            <a:off x="9548445" y="3490547"/>
            <a:ext cx="1956517" cy="20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84AC8C6-2B1E-97D8-BA6D-25178F3CD621}"/>
              </a:ext>
            </a:extLst>
          </p:cNvPr>
          <p:cNvSpPr txBox="1"/>
          <p:nvPr/>
        </p:nvSpPr>
        <p:spPr>
          <a:xfrm>
            <a:off x="375383" y="1081454"/>
            <a:ext cx="11126160" cy="4441306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500"/>
          </a:bodyPr>
          <a:lstStyle/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O objetivo deste projeto de engenharia é desenvolver um programa educacional que simula o processo de condução tridimensional de calor, no regime transiente, utilizando métodos numéricos, programação orientada ao objeto com a linguagem C++, mecanismos de paralelismos e </a:t>
            </a:r>
            <a:r>
              <a:rPr lang="pt-BR" sz="1100" i="1" spc="-1" dirty="0" err="1">
                <a:solidFill>
                  <a:srgbClr val="000000"/>
                </a:solidFill>
                <a:latin typeface="Arial"/>
              </a:rPr>
              <a:t>multithreading</a:t>
            </a:r>
            <a:r>
              <a:rPr lang="pt-BR" sz="1100" spc="-1" dirty="0">
                <a:solidFill>
                  <a:srgbClr val="000000"/>
                </a:solidFill>
                <a:latin typeface="Arial"/>
              </a:rPr>
              <a:t>, além de renderização 3D.</a:t>
            </a:r>
          </a:p>
          <a:p>
            <a:pPr marL="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Os principais tópicos envolvidos neste projeto são: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Transferência de calor: entender as equações físicas, como o calor é propagado em objetos com diversos formatos e composto por diferentes materiais, com propriedades </a:t>
            </a:r>
            <a:r>
              <a:rPr lang="pt-BR" sz="1100" spc="-1" dirty="0" err="1">
                <a:solidFill>
                  <a:srgbClr val="000000"/>
                </a:solidFill>
                <a:latin typeface="Arial"/>
              </a:rPr>
              <a:t>termofísicas</a:t>
            </a:r>
            <a:r>
              <a:rPr lang="pt-BR" sz="1100" spc="-1" dirty="0">
                <a:solidFill>
                  <a:srgbClr val="000000"/>
                </a:solidFill>
                <a:latin typeface="Arial"/>
              </a:rPr>
              <a:t> dependentes da temperatura.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Modelagem numérica: solução da equação diferencial da condução de calor por diferenças finitas, com o método BTCS, e o sistema de equações é resolvido pelo método iterativo de Gauss-Jacobi. 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Programação em C++: utilização da orientação a objeto com C++, dividindo o problema em classes, e utilizando bibliotecas para utilização de </a:t>
            </a:r>
            <a:r>
              <a:rPr lang="pt-BR" sz="1100" i="1" spc="-1" dirty="0" err="1">
                <a:solidFill>
                  <a:srgbClr val="000000"/>
                </a:solidFill>
                <a:latin typeface="Arial"/>
              </a:rPr>
              <a:t>multithreading</a:t>
            </a:r>
            <a:r>
              <a:rPr lang="pt-BR" sz="1100" i="1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Interface do usuário: desenvolvimento de interface gráfica amigável para o usuário ter maior liberdade e facilidades para utilizar o </a:t>
            </a:r>
            <a:r>
              <a:rPr lang="pt-BR" sz="1100" i="1" spc="-1" dirty="0">
                <a:solidFill>
                  <a:srgbClr val="000000"/>
                </a:solidFill>
                <a:latin typeface="Arial"/>
              </a:rPr>
              <a:t>software.</a:t>
            </a:r>
          </a:p>
          <a:p>
            <a:pPr marL="171810" indent="-17145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latin typeface="Arial"/>
              </a:rPr>
              <a:t>Banco de dados de propriedades térmicas: a partir da literatura, o usuário pode definir as propriedades dos materiais e carregar no simulador, além de escolher o método para calcular a condutividade térmica, seja esta propriedade constante, ou calculada por correlação ou interpolação linear.</a:t>
            </a:r>
            <a:br>
              <a:rPr lang="pt-BR" sz="1100" spc="-1" dirty="0">
                <a:solidFill>
                  <a:srgbClr val="000000"/>
                </a:solidFill>
                <a:latin typeface="Arial"/>
              </a:rPr>
            </a:br>
            <a:endParaRPr lang="pt-BR" sz="11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D9BDC42-C1BE-A2F4-B857-48FE9C42BF78}"/>
              </a:ext>
            </a:extLst>
          </p:cNvPr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Objetivos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03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01760" y="19692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Concepção</a:t>
            </a: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43320" y="1269360"/>
            <a:ext cx="6489000" cy="457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Objetivos gerais: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Simulador de condução térmica (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transcal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);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C++/Qt (programação);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Métodos implícitos – BTCS (métodos numéricos).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Objetivos específicos: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Utilização de interface gráfica amigável;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3D: cada desenho é um perfil sobreposto do objeto (cortes); 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Opção de adicionar ou remover perfis;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Diversas opções de materiais;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Condutividade térmica 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a partir de métodos de correlação e interpolação;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Gerar um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pdf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Salvar e abrir dados da simulação;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Otimização com uso de paralelismo/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multi-threads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Janela com renderização 3D.</a:t>
            </a:r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6" descr="Diagrama&#10;&#10;Descrição gerada automaticamente"/>
          <p:cNvPicPr/>
          <p:nvPr/>
        </p:nvPicPr>
        <p:blipFill>
          <a:blip r:embed="rId2"/>
          <a:srcRect r="40000"/>
          <a:stretch/>
        </p:blipFill>
        <p:spPr>
          <a:xfrm>
            <a:off x="7719480" y="733680"/>
            <a:ext cx="3395880" cy="539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2"/>
          <p:cNvSpPr txBox="1"/>
          <p:nvPr/>
        </p:nvSpPr>
        <p:spPr>
          <a:xfrm>
            <a:off x="529019" y="1083822"/>
            <a:ext cx="7296120" cy="1011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3200" b="1" spc="-1" dirty="0">
                <a:solidFill>
                  <a:srgbClr val="000000"/>
                </a:solidFill>
                <a:latin typeface="Arial"/>
              </a:rPr>
              <a:t>Elaboração</a:t>
            </a:r>
            <a:endParaRPr lang="pt-BR" sz="1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730200" y="194400"/>
            <a:ext cx="4535280" cy="30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16595A-DB38-648A-0696-43F9C5E199B4}"/>
              </a:ext>
            </a:extLst>
          </p:cNvPr>
          <p:cNvSpPr txBox="1"/>
          <p:nvPr/>
        </p:nvSpPr>
        <p:spPr>
          <a:xfrm>
            <a:off x="1011116" y="2274838"/>
            <a:ext cx="4147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elaboração será divida em 6 tópicos: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Condutividade térmica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Condição de contorno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Demonstrações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Paralelismo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Renderização 3D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D6E261-40F7-EA07-1C7B-F7A1295E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37348">
            <a:off x="7873210" y="4119190"/>
            <a:ext cx="4051801" cy="6198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1CF7C95-1BAE-937F-BAAE-340CDE036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77398">
            <a:off x="7353720" y="2011793"/>
            <a:ext cx="4317023" cy="1159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F43AE9-B571-70CA-41D5-40F8486CB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35164">
            <a:off x="7306600" y="3493463"/>
            <a:ext cx="2971800" cy="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2733</Words>
  <Application>Microsoft Office PowerPoint</Application>
  <PresentationFormat>Widescreen</PresentationFormat>
  <Paragraphs>271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de difusão térmica 3D</dc:title>
  <dc:subject/>
  <dc:creator>Nicholas De Almeida Pinto</dc:creator>
  <dc:description/>
  <cp:lastModifiedBy>Nicholas de Almeida Pinto</cp:lastModifiedBy>
  <cp:revision>26</cp:revision>
  <dcterms:created xsi:type="dcterms:W3CDTF">2021-11-28T21:31:00Z</dcterms:created>
  <dcterms:modified xsi:type="dcterms:W3CDTF">2022-06-12T13:00:54Z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