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2.png" ContentType="image/png"/>
  <Override PartName="/ppt/media/image25.png" ContentType="image/png"/>
  <Override PartName="/ppt/media/image26.png" ContentType="image/png"/>
  <Override PartName="/ppt/media/image1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png" ContentType="image/png"/>
  <Override PartName="/ppt/media/image24.png" ContentType="image/png"/>
  <Override PartName="/ppt/media/image3.jpeg" ContentType="image/jpeg"/>
  <Override PartName="/ppt/media/image15.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27" name="PlaceHolder 2"/>
          <p:cNvSpPr>
            <a:spLocks noGrp="1"/>
          </p:cNvSpPr>
          <p:nvPr>
            <p:ph type="body"/>
          </p:nvPr>
        </p:nvSpPr>
        <p:spPr>
          <a:xfrm>
            <a:off x="401760" y="196920"/>
            <a:ext cx="4535280" cy="146520"/>
          </a:xfrm>
          <a:prstGeom prst="rect">
            <a:avLst/>
          </a:prstGeom>
        </p:spPr>
        <p:txBody>
          <a:bodyPr lIns="0" rIns="0" tIns="0" bIns="0">
            <a:normAutofit fontScale="30000"/>
          </a:bodyPr>
          <a:p>
            <a:endParaRPr b="0" lang="pt-BR" sz="2800" spc="-1" strike="noStrike">
              <a:solidFill>
                <a:srgbClr val="000000"/>
              </a:solidFill>
              <a:latin typeface="Calibri"/>
            </a:endParaRPr>
          </a:p>
        </p:txBody>
      </p:sp>
      <p:sp>
        <p:nvSpPr>
          <p:cNvPr id="28" name="PlaceHolder 3"/>
          <p:cNvSpPr>
            <a:spLocks noGrp="1"/>
          </p:cNvSpPr>
          <p:nvPr>
            <p:ph type="body"/>
          </p:nvPr>
        </p:nvSpPr>
        <p:spPr>
          <a:xfrm>
            <a:off x="401760" y="357840"/>
            <a:ext cx="4535280" cy="146520"/>
          </a:xfrm>
          <a:prstGeom prst="rect">
            <a:avLst/>
          </a:prstGeom>
        </p:spPr>
        <p:txBody>
          <a:bodyPr lIns="0" rIns="0" tIns="0" bIns="0">
            <a:normAutofit fontScale="30000"/>
          </a:bodyPr>
          <a:p>
            <a:endParaRPr b="0" lang="pt-BR"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30" name="PlaceHolder 2"/>
          <p:cNvSpPr>
            <a:spLocks noGrp="1"/>
          </p:cNvSpPr>
          <p:nvPr>
            <p:ph type="body"/>
          </p:nvPr>
        </p:nvSpPr>
        <p:spPr>
          <a:xfrm>
            <a:off x="4017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31" name="PlaceHolder 3"/>
          <p:cNvSpPr>
            <a:spLocks noGrp="1"/>
          </p:cNvSpPr>
          <p:nvPr>
            <p:ph type="body"/>
          </p:nvPr>
        </p:nvSpPr>
        <p:spPr>
          <a:xfrm>
            <a:off x="27255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32" name="PlaceHolder 4"/>
          <p:cNvSpPr>
            <a:spLocks noGrp="1"/>
          </p:cNvSpPr>
          <p:nvPr>
            <p:ph type="body"/>
          </p:nvPr>
        </p:nvSpPr>
        <p:spPr>
          <a:xfrm>
            <a:off x="4017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33" name="PlaceHolder 5"/>
          <p:cNvSpPr>
            <a:spLocks noGrp="1"/>
          </p:cNvSpPr>
          <p:nvPr>
            <p:ph type="body"/>
          </p:nvPr>
        </p:nvSpPr>
        <p:spPr>
          <a:xfrm>
            <a:off x="27255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35" name="PlaceHolder 2"/>
          <p:cNvSpPr>
            <a:spLocks noGrp="1"/>
          </p:cNvSpPr>
          <p:nvPr>
            <p:ph type="body"/>
          </p:nvPr>
        </p:nvSpPr>
        <p:spPr>
          <a:xfrm>
            <a:off x="401760" y="19692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36" name="PlaceHolder 3"/>
          <p:cNvSpPr>
            <a:spLocks noGrp="1"/>
          </p:cNvSpPr>
          <p:nvPr>
            <p:ph type="body"/>
          </p:nvPr>
        </p:nvSpPr>
        <p:spPr>
          <a:xfrm>
            <a:off x="1935360" y="19692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37" name="PlaceHolder 4"/>
          <p:cNvSpPr>
            <a:spLocks noGrp="1"/>
          </p:cNvSpPr>
          <p:nvPr>
            <p:ph type="body"/>
          </p:nvPr>
        </p:nvSpPr>
        <p:spPr>
          <a:xfrm>
            <a:off x="3468960" y="19692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38" name="PlaceHolder 5"/>
          <p:cNvSpPr>
            <a:spLocks noGrp="1"/>
          </p:cNvSpPr>
          <p:nvPr>
            <p:ph type="body"/>
          </p:nvPr>
        </p:nvSpPr>
        <p:spPr>
          <a:xfrm>
            <a:off x="401760" y="35784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39" name="PlaceHolder 6"/>
          <p:cNvSpPr>
            <a:spLocks noGrp="1"/>
          </p:cNvSpPr>
          <p:nvPr>
            <p:ph type="body"/>
          </p:nvPr>
        </p:nvSpPr>
        <p:spPr>
          <a:xfrm>
            <a:off x="1935360" y="35784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40" name="PlaceHolder 7"/>
          <p:cNvSpPr>
            <a:spLocks noGrp="1"/>
          </p:cNvSpPr>
          <p:nvPr>
            <p:ph type="body"/>
          </p:nvPr>
        </p:nvSpPr>
        <p:spPr>
          <a:xfrm>
            <a:off x="3468960" y="35784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52" name="PlaceHolder 2"/>
          <p:cNvSpPr>
            <a:spLocks noGrp="1"/>
          </p:cNvSpPr>
          <p:nvPr>
            <p:ph type="subTitle"/>
          </p:nvPr>
        </p:nvSpPr>
        <p:spPr>
          <a:xfrm>
            <a:off x="401760" y="-105120"/>
            <a:ext cx="4535280" cy="911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54" name="PlaceHolder 2"/>
          <p:cNvSpPr>
            <a:spLocks noGrp="1"/>
          </p:cNvSpPr>
          <p:nvPr>
            <p:ph type="body"/>
          </p:nvPr>
        </p:nvSpPr>
        <p:spPr>
          <a:xfrm>
            <a:off x="401760" y="196920"/>
            <a:ext cx="4535280" cy="307440"/>
          </a:xfrm>
          <a:prstGeom prst="rect">
            <a:avLst/>
          </a:prstGeom>
        </p:spPr>
        <p:txBody>
          <a:bodyPr lIns="0" rIns="0" tIns="0" bIns="0">
            <a:normAutofit fontScale="94000"/>
          </a:bodyPr>
          <a:p>
            <a:endParaRPr b="0" lang="pt-BR"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56" name="PlaceHolder 2"/>
          <p:cNvSpPr>
            <a:spLocks noGrp="1"/>
          </p:cNvSpPr>
          <p:nvPr>
            <p:ph type="body"/>
          </p:nvPr>
        </p:nvSpPr>
        <p:spPr>
          <a:xfrm>
            <a:off x="4017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
        <p:nvSpPr>
          <p:cNvPr id="57" name="PlaceHolder 3"/>
          <p:cNvSpPr>
            <a:spLocks noGrp="1"/>
          </p:cNvSpPr>
          <p:nvPr>
            <p:ph type="body"/>
          </p:nvPr>
        </p:nvSpPr>
        <p:spPr>
          <a:xfrm>
            <a:off x="27255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61" name="PlaceHolder 2"/>
          <p:cNvSpPr>
            <a:spLocks noGrp="1"/>
          </p:cNvSpPr>
          <p:nvPr>
            <p:ph type="body"/>
          </p:nvPr>
        </p:nvSpPr>
        <p:spPr>
          <a:xfrm>
            <a:off x="4017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62" name="PlaceHolder 3"/>
          <p:cNvSpPr>
            <a:spLocks noGrp="1"/>
          </p:cNvSpPr>
          <p:nvPr>
            <p:ph type="body"/>
          </p:nvPr>
        </p:nvSpPr>
        <p:spPr>
          <a:xfrm>
            <a:off x="27255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
        <p:nvSpPr>
          <p:cNvPr id="63" name="PlaceHolder 4"/>
          <p:cNvSpPr>
            <a:spLocks noGrp="1"/>
          </p:cNvSpPr>
          <p:nvPr>
            <p:ph type="body"/>
          </p:nvPr>
        </p:nvSpPr>
        <p:spPr>
          <a:xfrm>
            <a:off x="4017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6" name="PlaceHolder 2"/>
          <p:cNvSpPr>
            <a:spLocks noGrp="1"/>
          </p:cNvSpPr>
          <p:nvPr>
            <p:ph type="subTitle"/>
          </p:nvPr>
        </p:nvSpPr>
        <p:spPr>
          <a:xfrm>
            <a:off x="401760" y="-105120"/>
            <a:ext cx="4535280" cy="911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65" name="PlaceHolder 2"/>
          <p:cNvSpPr>
            <a:spLocks noGrp="1"/>
          </p:cNvSpPr>
          <p:nvPr>
            <p:ph type="body"/>
          </p:nvPr>
        </p:nvSpPr>
        <p:spPr>
          <a:xfrm>
            <a:off x="4017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
        <p:nvSpPr>
          <p:cNvPr id="66" name="PlaceHolder 3"/>
          <p:cNvSpPr>
            <a:spLocks noGrp="1"/>
          </p:cNvSpPr>
          <p:nvPr>
            <p:ph type="body"/>
          </p:nvPr>
        </p:nvSpPr>
        <p:spPr>
          <a:xfrm>
            <a:off x="27255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67" name="PlaceHolder 4"/>
          <p:cNvSpPr>
            <a:spLocks noGrp="1"/>
          </p:cNvSpPr>
          <p:nvPr>
            <p:ph type="body"/>
          </p:nvPr>
        </p:nvSpPr>
        <p:spPr>
          <a:xfrm>
            <a:off x="27255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69" name="PlaceHolder 2"/>
          <p:cNvSpPr>
            <a:spLocks noGrp="1"/>
          </p:cNvSpPr>
          <p:nvPr>
            <p:ph type="body"/>
          </p:nvPr>
        </p:nvSpPr>
        <p:spPr>
          <a:xfrm>
            <a:off x="4017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70" name="PlaceHolder 3"/>
          <p:cNvSpPr>
            <a:spLocks noGrp="1"/>
          </p:cNvSpPr>
          <p:nvPr>
            <p:ph type="body"/>
          </p:nvPr>
        </p:nvSpPr>
        <p:spPr>
          <a:xfrm>
            <a:off x="27255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71" name="PlaceHolder 4"/>
          <p:cNvSpPr>
            <a:spLocks noGrp="1"/>
          </p:cNvSpPr>
          <p:nvPr>
            <p:ph type="body"/>
          </p:nvPr>
        </p:nvSpPr>
        <p:spPr>
          <a:xfrm>
            <a:off x="401760" y="357840"/>
            <a:ext cx="4535280" cy="146520"/>
          </a:xfrm>
          <a:prstGeom prst="rect">
            <a:avLst/>
          </a:prstGeom>
        </p:spPr>
        <p:txBody>
          <a:bodyPr lIns="0" rIns="0" tIns="0" bIns="0">
            <a:normAutofit fontScale="30000"/>
          </a:bodyPr>
          <a:p>
            <a:endParaRPr b="0" lang="pt-BR"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73" name="PlaceHolder 2"/>
          <p:cNvSpPr>
            <a:spLocks noGrp="1"/>
          </p:cNvSpPr>
          <p:nvPr>
            <p:ph type="body"/>
          </p:nvPr>
        </p:nvSpPr>
        <p:spPr>
          <a:xfrm>
            <a:off x="401760" y="196920"/>
            <a:ext cx="4535280" cy="146520"/>
          </a:xfrm>
          <a:prstGeom prst="rect">
            <a:avLst/>
          </a:prstGeom>
        </p:spPr>
        <p:txBody>
          <a:bodyPr lIns="0" rIns="0" tIns="0" bIns="0">
            <a:normAutofit fontScale="30000"/>
          </a:bodyPr>
          <a:p>
            <a:endParaRPr b="0" lang="pt-BR" sz="2800" spc="-1" strike="noStrike">
              <a:solidFill>
                <a:srgbClr val="000000"/>
              </a:solidFill>
              <a:latin typeface="Calibri"/>
            </a:endParaRPr>
          </a:p>
        </p:txBody>
      </p:sp>
      <p:sp>
        <p:nvSpPr>
          <p:cNvPr id="74" name="PlaceHolder 3"/>
          <p:cNvSpPr>
            <a:spLocks noGrp="1"/>
          </p:cNvSpPr>
          <p:nvPr>
            <p:ph type="body"/>
          </p:nvPr>
        </p:nvSpPr>
        <p:spPr>
          <a:xfrm>
            <a:off x="401760" y="357840"/>
            <a:ext cx="4535280" cy="146520"/>
          </a:xfrm>
          <a:prstGeom prst="rect">
            <a:avLst/>
          </a:prstGeom>
        </p:spPr>
        <p:txBody>
          <a:bodyPr lIns="0" rIns="0" tIns="0" bIns="0">
            <a:normAutofit fontScale="30000"/>
          </a:bodyPr>
          <a:p>
            <a:endParaRPr b="0" lang="pt-BR"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76" name="PlaceHolder 2"/>
          <p:cNvSpPr>
            <a:spLocks noGrp="1"/>
          </p:cNvSpPr>
          <p:nvPr>
            <p:ph type="body"/>
          </p:nvPr>
        </p:nvSpPr>
        <p:spPr>
          <a:xfrm>
            <a:off x="4017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77" name="PlaceHolder 3"/>
          <p:cNvSpPr>
            <a:spLocks noGrp="1"/>
          </p:cNvSpPr>
          <p:nvPr>
            <p:ph type="body"/>
          </p:nvPr>
        </p:nvSpPr>
        <p:spPr>
          <a:xfrm>
            <a:off x="27255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78" name="PlaceHolder 4"/>
          <p:cNvSpPr>
            <a:spLocks noGrp="1"/>
          </p:cNvSpPr>
          <p:nvPr>
            <p:ph type="body"/>
          </p:nvPr>
        </p:nvSpPr>
        <p:spPr>
          <a:xfrm>
            <a:off x="4017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79" name="PlaceHolder 5"/>
          <p:cNvSpPr>
            <a:spLocks noGrp="1"/>
          </p:cNvSpPr>
          <p:nvPr>
            <p:ph type="body"/>
          </p:nvPr>
        </p:nvSpPr>
        <p:spPr>
          <a:xfrm>
            <a:off x="27255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81" name="PlaceHolder 2"/>
          <p:cNvSpPr>
            <a:spLocks noGrp="1"/>
          </p:cNvSpPr>
          <p:nvPr>
            <p:ph type="body"/>
          </p:nvPr>
        </p:nvSpPr>
        <p:spPr>
          <a:xfrm>
            <a:off x="401760" y="19692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82" name="PlaceHolder 3"/>
          <p:cNvSpPr>
            <a:spLocks noGrp="1"/>
          </p:cNvSpPr>
          <p:nvPr>
            <p:ph type="body"/>
          </p:nvPr>
        </p:nvSpPr>
        <p:spPr>
          <a:xfrm>
            <a:off x="1935360" y="19692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83" name="PlaceHolder 4"/>
          <p:cNvSpPr>
            <a:spLocks noGrp="1"/>
          </p:cNvSpPr>
          <p:nvPr>
            <p:ph type="body"/>
          </p:nvPr>
        </p:nvSpPr>
        <p:spPr>
          <a:xfrm>
            <a:off x="3468960" y="19692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84" name="PlaceHolder 5"/>
          <p:cNvSpPr>
            <a:spLocks noGrp="1"/>
          </p:cNvSpPr>
          <p:nvPr>
            <p:ph type="body"/>
          </p:nvPr>
        </p:nvSpPr>
        <p:spPr>
          <a:xfrm>
            <a:off x="401760" y="35784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85" name="PlaceHolder 6"/>
          <p:cNvSpPr>
            <a:spLocks noGrp="1"/>
          </p:cNvSpPr>
          <p:nvPr>
            <p:ph type="body"/>
          </p:nvPr>
        </p:nvSpPr>
        <p:spPr>
          <a:xfrm>
            <a:off x="1935360" y="35784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
        <p:nvSpPr>
          <p:cNvPr id="86" name="PlaceHolder 7"/>
          <p:cNvSpPr>
            <a:spLocks noGrp="1"/>
          </p:cNvSpPr>
          <p:nvPr>
            <p:ph type="body"/>
          </p:nvPr>
        </p:nvSpPr>
        <p:spPr>
          <a:xfrm>
            <a:off x="3468960" y="357840"/>
            <a:ext cx="1460160" cy="146520"/>
          </a:xfrm>
          <a:prstGeom prst="rect">
            <a:avLst/>
          </a:prstGeom>
        </p:spPr>
        <p:txBody>
          <a:bodyPr lIns="0" rIns="0" tIns="0" bIns="0">
            <a:normAutofit fontScale="2000"/>
          </a:bodyPr>
          <a:p>
            <a:endParaRPr b="0" lang="pt-BR"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8" name="PlaceHolder 2"/>
          <p:cNvSpPr>
            <a:spLocks noGrp="1"/>
          </p:cNvSpPr>
          <p:nvPr>
            <p:ph type="body"/>
          </p:nvPr>
        </p:nvSpPr>
        <p:spPr>
          <a:xfrm>
            <a:off x="401760" y="196920"/>
            <a:ext cx="4535280" cy="307440"/>
          </a:xfrm>
          <a:prstGeom prst="rect">
            <a:avLst/>
          </a:prstGeom>
        </p:spPr>
        <p:txBody>
          <a:bodyPr lIns="0" rIns="0" tIns="0" bIns="0">
            <a:normAutofit fontScale="94000"/>
          </a:bodyPr>
          <a:p>
            <a:endParaRPr b="0" lang="pt-BR"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0" name="PlaceHolder 2"/>
          <p:cNvSpPr>
            <a:spLocks noGrp="1"/>
          </p:cNvSpPr>
          <p:nvPr>
            <p:ph type="body"/>
          </p:nvPr>
        </p:nvSpPr>
        <p:spPr>
          <a:xfrm>
            <a:off x="4017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
        <p:nvSpPr>
          <p:cNvPr id="11" name="PlaceHolder 3"/>
          <p:cNvSpPr>
            <a:spLocks noGrp="1"/>
          </p:cNvSpPr>
          <p:nvPr>
            <p:ph type="body"/>
          </p:nvPr>
        </p:nvSpPr>
        <p:spPr>
          <a:xfrm>
            <a:off x="27255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5" name="PlaceHolder 2"/>
          <p:cNvSpPr>
            <a:spLocks noGrp="1"/>
          </p:cNvSpPr>
          <p:nvPr>
            <p:ph type="body"/>
          </p:nvPr>
        </p:nvSpPr>
        <p:spPr>
          <a:xfrm>
            <a:off x="4017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16" name="PlaceHolder 3"/>
          <p:cNvSpPr>
            <a:spLocks noGrp="1"/>
          </p:cNvSpPr>
          <p:nvPr>
            <p:ph type="body"/>
          </p:nvPr>
        </p:nvSpPr>
        <p:spPr>
          <a:xfrm>
            <a:off x="27255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
        <p:nvSpPr>
          <p:cNvPr id="17" name="PlaceHolder 4"/>
          <p:cNvSpPr>
            <a:spLocks noGrp="1"/>
          </p:cNvSpPr>
          <p:nvPr>
            <p:ph type="body"/>
          </p:nvPr>
        </p:nvSpPr>
        <p:spPr>
          <a:xfrm>
            <a:off x="4017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19" name="PlaceHolder 2"/>
          <p:cNvSpPr>
            <a:spLocks noGrp="1"/>
          </p:cNvSpPr>
          <p:nvPr>
            <p:ph type="body"/>
          </p:nvPr>
        </p:nvSpPr>
        <p:spPr>
          <a:xfrm>
            <a:off x="401760" y="196920"/>
            <a:ext cx="2212920" cy="307440"/>
          </a:xfrm>
          <a:prstGeom prst="rect">
            <a:avLst/>
          </a:prstGeom>
        </p:spPr>
        <p:txBody>
          <a:bodyPr lIns="0" rIns="0" tIns="0" bIns="0">
            <a:normAutofit fontScale="17000"/>
          </a:bodyPr>
          <a:p>
            <a:endParaRPr b="0" lang="pt-BR" sz="2800" spc="-1" strike="noStrike">
              <a:solidFill>
                <a:srgbClr val="000000"/>
              </a:solidFill>
              <a:latin typeface="Calibri"/>
            </a:endParaRPr>
          </a:p>
        </p:txBody>
      </p:sp>
      <p:sp>
        <p:nvSpPr>
          <p:cNvPr id="20" name="PlaceHolder 3"/>
          <p:cNvSpPr>
            <a:spLocks noGrp="1"/>
          </p:cNvSpPr>
          <p:nvPr>
            <p:ph type="body"/>
          </p:nvPr>
        </p:nvSpPr>
        <p:spPr>
          <a:xfrm>
            <a:off x="27255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21" name="PlaceHolder 4"/>
          <p:cNvSpPr>
            <a:spLocks noGrp="1"/>
          </p:cNvSpPr>
          <p:nvPr>
            <p:ph type="body"/>
          </p:nvPr>
        </p:nvSpPr>
        <p:spPr>
          <a:xfrm>
            <a:off x="2725560" y="35784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pt-BR" sz="1800" spc="-1" strike="noStrike">
              <a:solidFill>
                <a:srgbClr val="000000"/>
              </a:solidFill>
              <a:latin typeface="Calibri"/>
            </a:endParaRPr>
          </a:p>
        </p:txBody>
      </p:sp>
      <p:sp>
        <p:nvSpPr>
          <p:cNvPr id="23" name="PlaceHolder 2"/>
          <p:cNvSpPr>
            <a:spLocks noGrp="1"/>
          </p:cNvSpPr>
          <p:nvPr>
            <p:ph type="body"/>
          </p:nvPr>
        </p:nvSpPr>
        <p:spPr>
          <a:xfrm>
            <a:off x="4017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24" name="PlaceHolder 3"/>
          <p:cNvSpPr>
            <a:spLocks noGrp="1"/>
          </p:cNvSpPr>
          <p:nvPr>
            <p:ph type="body"/>
          </p:nvPr>
        </p:nvSpPr>
        <p:spPr>
          <a:xfrm>
            <a:off x="2725560" y="196920"/>
            <a:ext cx="2212920" cy="146520"/>
          </a:xfrm>
          <a:prstGeom prst="rect">
            <a:avLst/>
          </a:prstGeom>
        </p:spPr>
        <p:txBody>
          <a:bodyPr lIns="0" rIns="0" tIns="0" bIns="0">
            <a:normAutofit fontScale="5000"/>
          </a:bodyPr>
          <a:p>
            <a:endParaRPr b="0" lang="pt-BR" sz="2800" spc="-1" strike="noStrike">
              <a:solidFill>
                <a:srgbClr val="000000"/>
              </a:solidFill>
              <a:latin typeface="Calibri"/>
            </a:endParaRPr>
          </a:p>
        </p:txBody>
      </p:sp>
      <p:sp>
        <p:nvSpPr>
          <p:cNvPr id="25" name="PlaceHolder 4"/>
          <p:cNvSpPr>
            <a:spLocks noGrp="1"/>
          </p:cNvSpPr>
          <p:nvPr>
            <p:ph type="body"/>
          </p:nvPr>
        </p:nvSpPr>
        <p:spPr>
          <a:xfrm>
            <a:off x="401760" y="357840"/>
            <a:ext cx="4535280" cy="146520"/>
          </a:xfrm>
          <a:prstGeom prst="rect">
            <a:avLst/>
          </a:prstGeom>
        </p:spPr>
        <p:txBody>
          <a:bodyPr lIns="0" rIns="0" tIns="0" bIns="0">
            <a:normAutofit fontScale="30000"/>
          </a:bodyPr>
          <a:p>
            <a:endParaRPr b="0" lang="pt-BR"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pt-BR" sz="6000" spc="-1" strike="noStrike">
                <a:solidFill>
                  <a:srgbClr val="000000"/>
                </a:solidFill>
                <a:latin typeface="Calibri Light"/>
              </a:rPr>
              <a:t>Cliq</a:t>
            </a:r>
            <a:r>
              <a:rPr b="0" lang="pt-BR" sz="6000" spc="-1" strike="noStrike">
                <a:solidFill>
                  <a:srgbClr val="000000"/>
                </a:solidFill>
                <a:latin typeface="Calibri Light"/>
              </a:rPr>
              <a:t>ue </a:t>
            </a:r>
            <a:r>
              <a:rPr b="0" lang="pt-BR" sz="6000" spc="-1" strike="noStrike">
                <a:solidFill>
                  <a:srgbClr val="000000"/>
                </a:solidFill>
                <a:latin typeface="Calibri Light"/>
              </a:rPr>
              <a:t>para </a:t>
            </a:r>
            <a:r>
              <a:rPr b="0" lang="pt-BR" sz="6000" spc="-1" strike="noStrike">
                <a:solidFill>
                  <a:srgbClr val="000000"/>
                </a:solidFill>
                <a:latin typeface="Calibri Light"/>
              </a:rPr>
              <a:t>edit</a:t>
            </a:r>
            <a:r>
              <a:rPr b="0" lang="pt-BR" sz="6000" spc="-1" strike="noStrike">
                <a:solidFill>
                  <a:srgbClr val="000000"/>
                </a:solidFill>
                <a:latin typeface="Calibri Light"/>
              </a:rPr>
              <a:t>ar o </a:t>
            </a:r>
            <a:r>
              <a:rPr b="0" lang="pt-BR" sz="6000" spc="-1" strike="noStrike">
                <a:solidFill>
                  <a:srgbClr val="000000"/>
                </a:solidFill>
                <a:latin typeface="Calibri Light"/>
              </a:rPr>
              <a:t>títul</a:t>
            </a:r>
            <a:r>
              <a:rPr b="0" lang="pt-BR" sz="6000" spc="-1" strike="noStrike">
                <a:solidFill>
                  <a:srgbClr val="000000"/>
                </a:solidFill>
                <a:latin typeface="Calibri Light"/>
              </a:rPr>
              <a:t>o </a:t>
            </a:r>
            <a:r>
              <a:rPr b="0" lang="pt-BR" sz="6000" spc="-1" strike="noStrike">
                <a:solidFill>
                  <a:srgbClr val="000000"/>
                </a:solidFill>
                <a:latin typeface="Calibri Light"/>
              </a:rPr>
              <a:t>Mest</a:t>
            </a:r>
            <a:r>
              <a:rPr b="0" lang="pt-BR" sz="6000" spc="-1" strike="noStrike">
                <a:solidFill>
                  <a:srgbClr val="000000"/>
                </a:solidFill>
                <a:latin typeface="Calibri Light"/>
              </a:rPr>
              <a:t>re</a:t>
            </a:r>
            <a:endParaRPr b="0" lang="pt-BR"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22A353D0-4A3B-4DE6-BE2E-17497A0316C2}" type="datetime">
              <a:rPr b="0" lang="pt-BR" sz="1200" spc="-1" strike="noStrike">
                <a:solidFill>
                  <a:srgbClr val="8b8b8b"/>
                </a:solidFill>
                <a:latin typeface="Calibri"/>
              </a:rPr>
              <a:t>29/11/21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19227F3-A95F-439F-9FB4-8EA85F684A0C}" type="slidenum">
              <a:rPr b="0" lang="pt-BR" sz="1200" spc="-1" strike="noStrike">
                <a:solidFill>
                  <a:srgbClr val="8b8b8b"/>
                </a:solidFill>
                <a:latin typeface="Calibri"/>
              </a:rPr>
              <a:t>15</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2800" spc="-1" strike="noStrike">
                <a:solidFill>
                  <a:srgbClr val="000000"/>
                </a:solidFill>
                <a:latin typeface="Calibri"/>
              </a:rPr>
              <a:t>Clique para editar o </a:t>
            </a:r>
            <a:r>
              <a:rPr b="0" lang="pt-BR" sz="2800" spc="-1" strike="noStrike">
                <a:solidFill>
                  <a:srgbClr val="000000"/>
                </a:solidFill>
                <a:latin typeface="Calibri"/>
              </a:rPr>
              <a:t>formato do texto da </a:t>
            </a:r>
            <a:r>
              <a:rPr b="0" lang="pt-BR" sz="2800" spc="-1" strike="noStrike">
                <a:solidFill>
                  <a:srgbClr val="000000"/>
                </a:solidFill>
                <a:latin typeface="Calibri"/>
              </a:rPr>
              <a:t>estrutura de tópicos</a:t>
            </a:r>
            <a:endParaRPr b="0" lang="pt-BR"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pt-BR" sz="2000" spc="-1" strike="noStrike">
                <a:solidFill>
                  <a:srgbClr val="000000"/>
                </a:solidFill>
                <a:latin typeface="Calibri"/>
              </a:rPr>
              <a:t>2.º nível da estrutura de tópicos</a:t>
            </a:r>
            <a:endParaRPr b="0" lang="pt-B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Calibri"/>
              </a:rPr>
              <a:t>3.º nível da estrutura de tópicos</a:t>
            </a:r>
            <a:endParaRPr b="0" lang="pt-B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Calibri"/>
              </a:rPr>
              <a:t>4.º nível da estrutura de </a:t>
            </a:r>
            <a:r>
              <a:rPr b="0" lang="pt-BR" sz="1800" spc="-1" strike="noStrike">
                <a:solidFill>
                  <a:srgbClr val="000000"/>
                </a:solidFill>
                <a:latin typeface="Calibri"/>
              </a:rPr>
              <a:t>tópicos</a:t>
            </a:r>
            <a:endParaRPr b="0" lang="pt-B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Calibri"/>
              </a:rPr>
              <a:t>5.º nível da estrutura </a:t>
            </a:r>
            <a:r>
              <a:rPr b="0" lang="pt-BR" sz="2000" spc="-1" strike="noStrike">
                <a:solidFill>
                  <a:srgbClr val="000000"/>
                </a:solidFill>
                <a:latin typeface="Calibri"/>
              </a:rPr>
              <a:t>de tópicos</a:t>
            </a:r>
            <a:endParaRPr b="0" lang="pt-B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Calibri"/>
              </a:rPr>
              <a:t>6.º nível da </a:t>
            </a:r>
            <a:r>
              <a:rPr b="0" lang="pt-BR" sz="2000" spc="-1" strike="noStrike">
                <a:solidFill>
                  <a:srgbClr val="000000"/>
                </a:solidFill>
                <a:latin typeface="Calibri"/>
              </a:rPr>
              <a:t>estrutura de </a:t>
            </a:r>
            <a:r>
              <a:rPr b="0" lang="pt-BR" sz="2000" spc="-1" strike="noStrike">
                <a:solidFill>
                  <a:srgbClr val="000000"/>
                </a:solidFill>
                <a:latin typeface="Calibri"/>
              </a:rPr>
              <a:t>tópicos</a:t>
            </a:r>
            <a:endParaRPr b="0" lang="pt-B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Calibri"/>
              </a:rPr>
              <a:t>7.º nível da </a:t>
            </a:r>
            <a:r>
              <a:rPr b="0" lang="pt-BR" sz="2000" spc="-1" strike="noStrike">
                <a:solidFill>
                  <a:srgbClr val="000000"/>
                </a:solidFill>
                <a:latin typeface="Calibri"/>
              </a:rPr>
              <a:t>estrutura de </a:t>
            </a:r>
            <a:r>
              <a:rPr b="0" lang="pt-BR" sz="2000" spc="-1" strike="noStrike">
                <a:solidFill>
                  <a:srgbClr val="000000"/>
                </a:solidFill>
                <a:latin typeface="Calibri"/>
              </a:rPr>
              <a:t>tópicos</a:t>
            </a:r>
            <a:endParaRPr b="0" lang="pt-B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0241280" y="6243480"/>
            <a:ext cx="539280" cy="614160"/>
          </a:xfrm>
          <a:prstGeom prst="rect">
            <a:avLst/>
          </a:prstGeom>
          <a:solidFill>
            <a:srgbClr val="193cb9"/>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10257840" y="6356520"/>
            <a:ext cx="451800" cy="364680"/>
          </a:xfrm>
          <a:prstGeom prst="rect">
            <a:avLst/>
          </a:prstGeom>
          <a:noFill/>
          <a:ln w="0">
            <a:noFill/>
          </a:ln>
        </p:spPr>
        <p:style>
          <a:lnRef idx="0"/>
          <a:fillRef idx="0"/>
          <a:effectRef idx="0"/>
          <a:fontRef idx="minor"/>
        </p:style>
        <p:txBody>
          <a:bodyPr anchor="ctr">
            <a:noAutofit/>
          </a:bodyPr>
          <a:p>
            <a:pPr algn="r">
              <a:lnSpc>
                <a:spcPct val="100000"/>
              </a:lnSpc>
            </a:pPr>
            <a:fld id="{E040DCA7-E213-40E6-8755-59A5DB06BD5F}" type="slidenum">
              <a:rPr b="0" lang="pt-BR" sz="1200" spc="-1" strike="noStrike">
                <a:solidFill>
                  <a:srgbClr val="ffffff"/>
                </a:solidFill>
                <a:latin typeface="Arial"/>
              </a:rPr>
              <a:t>&lt;número&gt;</a:t>
            </a:fld>
            <a:endParaRPr b="0" lang="en-US" sz="1200" spc="-1" strike="noStrike">
              <a:latin typeface="Arial"/>
            </a:endParaRPr>
          </a:p>
        </p:txBody>
      </p:sp>
      <p:sp>
        <p:nvSpPr>
          <p:cNvPr id="43" name="CustomShape 3"/>
          <p:cNvSpPr/>
          <p:nvPr/>
        </p:nvSpPr>
        <p:spPr>
          <a:xfrm>
            <a:off x="6606720" y="196920"/>
            <a:ext cx="184320" cy="307440"/>
          </a:xfrm>
          <a:prstGeom prst="rect">
            <a:avLst/>
          </a:prstGeom>
          <a:solidFill>
            <a:schemeClr val="bg1"/>
          </a:solidFill>
          <a:ln w="0">
            <a:noFill/>
          </a:ln>
        </p:spPr>
        <p:style>
          <a:lnRef idx="0"/>
          <a:fillRef idx="0"/>
          <a:effectRef idx="0"/>
          <a:fontRef idx="minor"/>
        </p:style>
      </p:sp>
      <p:sp>
        <p:nvSpPr>
          <p:cNvPr id="44" name="Line 4"/>
          <p:cNvSpPr/>
          <p:nvPr/>
        </p:nvSpPr>
        <p:spPr>
          <a:xfrm>
            <a:off x="0" y="614520"/>
            <a:ext cx="12191760" cy="360"/>
          </a:xfrm>
          <a:prstGeom prst="line">
            <a:avLst/>
          </a:prstGeom>
          <a:ln>
            <a:solidFill>
              <a:srgbClr val="193cb9"/>
            </a:solidFill>
          </a:ln>
        </p:spPr>
        <p:style>
          <a:lnRef idx="1">
            <a:schemeClr val="accent1"/>
          </a:lnRef>
          <a:fillRef idx="0">
            <a:schemeClr val="accent1"/>
          </a:fillRef>
          <a:effectRef idx="0">
            <a:schemeClr val="accent1"/>
          </a:effectRef>
          <a:fontRef idx="minor"/>
        </p:style>
      </p:sp>
      <p:pic>
        <p:nvPicPr>
          <p:cNvPr id="45" name="Imagem 9" descr=""/>
          <p:cNvPicPr/>
          <p:nvPr/>
        </p:nvPicPr>
        <p:blipFill>
          <a:blip r:embed="rId2">
            <a:alphaModFix amt="35000"/>
          </a:blip>
          <a:stretch/>
        </p:blipFill>
        <p:spPr>
          <a:xfrm>
            <a:off x="11031840" y="6103440"/>
            <a:ext cx="740160" cy="569520"/>
          </a:xfrm>
          <a:prstGeom prst="rect">
            <a:avLst/>
          </a:prstGeom>
          <a:ln w="0">
            <a:noFill/>
          </a:ln>
        </p:spPr>
      </p:pic>
      <p:sp>
        <p:nvSpPr>
          <p:cNvPr id="46" name="PlaceHolder 5"/>
          <p:cNvSpPr>
            <a:spLocks noGrp="1"/>
          </p:cNvSpPr>
          <p:nvPr>
            <p:ph type="body"/>
          </p:nvPr>
        </p:nvSpPr>
        <p:spPr>
          <a:xfrm>
            <a:off x="401760" y="196920"/>
            <a:ext cx="4535280" cy="307440"/>
          </a:xfrm>
          <a:prstGeom prst="rect">
            <a:avLst/>
          </a:prstGeom>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Clique para editar os estilos</a:t>
            </a:r>
            <a:endParaRPr b="0" lang="pt-BR" sz="1800" spc="-1" strike="noStrike">
              <a:solidFill>
                <a:srgbClr val="000000"/>
              </a:solidFill>
              <a:latin typeface="Calibri"/>
            </a:endParaRPr>
          </a:p>
        </p:txBody>
      </p:sp>
      <p:sp>
        <p:nvSpPr>
          <p:cNvPr id="47" name="PlaceHolder 6"/>
          <p:cNvSpPr>
            <a:spLocks noGrp="1"/>
          </p:cNvSpPr>
          <p:nvPr>
            <p:ph type="body"/>
          </p:nvPr>
        </p:nvSpPr>
        <p:spPr>
          <a:xfrm>
            <a:off x="401760" y="1074600"/>
            <a:ext cx="10863720" cy="4570920"/>
          </a:xfrm>
          <a:prstGeom prst="rect">
            <a:avLst/>
          </a:prstGeom>
        </p:spPr>
        <p:txBody>
          <a:bodyPr>
            <a:normAutofit/>
          </a:bodyPr>
          <a:p>
            <a:pPr marL="228600" indent="-228240">
              <a:lnSpc>
                <a:spcPct val="90000"/>
              </a:lnSpc>
              <a:spcBef>
                <a:spcPts val="1001"/>
              </a:spcBef>
              <a:buClr>
                <a:srgbClr val="000000"/>
              </a:buClr>
              <a:buFont typeface="Arial"/>
              <a:buChar char="•"/>
            </a:pPr>
            <a:r>
              <a:rPr b="0" lang="pt-BR" sz="1400" spc="-1" strike="noStrike">
                <a:solidFill>
                  <a:srgbClr val="000000"/>
                </a:solidFill>
                <a:latin typeface="Arial"/>
              </a:rPr>
              <a:t>Clique para editar os estilos de texto Mestres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Segundo nível</a:t>
            </a:r>
            <a:endParaRPr b="0" lang="pt-BR" sz="1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pt-BR" sz="1400" spc="-1" strike="noStrike">
                <a:solidFill>
                  <a:srgbClr val="000000"/>
                </a:solidFill>
                <a:latin typeface="Arial"/>
              </a:rPr>
              <a:t>Terceiro nível</a:t>
            </a:r>
            <a:endParaRPr b="0" lang="pt-BR" sz="1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pt-BR" sz="1400" spc="-1" strike="noStrike">
                <a:solidFill>
                  <a:srgbClr val="000000"/>
                </a:solidFill>
                <a:latin typeface="Arial"/>
              </a:rPr>
              <a:t>Quarto nível</a:t>
            </a:r>
            <a:endParaRPr b="0" lang="pt-BR" sz="14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pt-BR" sz="1400" spc="-1" strike="noStrike">
                <a:solidFill>
                  <a:srgbClr val="000000"/>
                </a:solidFill>
                <a:latin typeface="Arial"/>
              </a:rPr>
              <a:t>Quinto nível</a:t>
            </a:r>
            <a:endParaRPr b="0" lang="pt-BR" sz="1400" spc="-1" strike="noStrike">
              <a:solidFill>
                <a:srgbClr val="000000"/>
              </a:solidFill>
              <a:latin typeface="Calibri"/>
            </a:endParaRPr>
          </a:p>
        </p:txBody>
      </p:sp>
      <p:pic>
        <p:nvPicPr>
          <p:cNvPr id="48" name="Picture 2" descr="Resultado de imagem para lenep"/>
          <p:cNvPicPr/>
          <p:nvPr/>
        </p:nvPicPr>
        <p:blipFill>
          <a:blip r:embed="rId3">
            <a:alphaModFix amt="35000"/>
          </a:blip>
          <a:stretch/>
        </p:blipFill>
        <p:spPr>
          <a:xfrm>
            <a:off x="563040" y="5988240"/>
            <a:ext cx="1315440" cy="679680"/>
          </a:xfrm>
          <a:prstGeom prst="rect">
            <a:avLst/>
          </a:prstGeom>
          <a:ln w="0">
            <a:noFill/>
          </a:ln>
        </p:spPr>
      </p:pic>
      <p:sp>
        <p:nvSpPr>
          <p:cNvPr id="49" name="PlaceHolder 7"/>
          <p:cNvSpPr>
            <a:spLocks noGrp="1"/>
          </p:cNvSpPr>
          <p:nvPr>
            <p:ph type="body"/>
          </p:nvPr>
        </p:nvSpPr>
        <p:spPr>
          <a:xfrm>
            <a:off x="6730200" y="194400"/>
            <a:ext cx="4535280" cy="307440"/>
          </a:xfrm>
          <a:prstGeom prst="rect">
            <a:avLst/>
          </a:prstGeom>
        </p:spPr>
        <p:txBody>
          <a:bodyPr>
            <a:noAutofit/>
          </a:bodyPr>
          <a:p>
            <a:pPr algn="r">
              <a:lnSpc>
                <a:spcPct val="90000"/>
              </a:lnSpc>
              <a:spcBef>
                <a:spcPts val="1001"/>
              </a:spcBef>
              <a:tabLst>
                <a:tab algn="l" pos="0"/>
              </a:tabLst>
            </a:pPr>
            <a:r>
              <a:rPr b="0" lang="pt-BR" sz="1800" spc="-1" strike="noStrike">
                <a:solidFill>
                  <a:srgbClr val="000000"/>
                </a:solidFill>
                <a:latin typeface="Arial"/>
              </a:rPr>
              <a:t>TCC I</a:t>
            </a:r>
            <a:endParaRPr b="0" lang="pt-BR" sz="1800" spc="-1" strike="noStrike">
              <a:solidFill>
                <a:srgbClr val="000000"/>
              </a:solidFill>
              <a:latin typeface="Calibri"/>
            </a:endParaRPr>
          </a:p>
        </p:txBody>
      </p:sp>
      <p:sp>
        <p:nvSpPr>
          <p:cNvPr id="50" name="PlaceHolder 8"/>
          <p:cNvSpPr>
            <a:spLocks noGrp="1"/>
          </p:cNvSpPr>
          <p:nvPr>
            <p:ph type="title"/>
          </p:nvPr>
        </p:nvSpPr>
        <p:spPr>
          <a:xfrm>
            <a:off x="609480" y="273600"/>
            <a:ext cx="10972440" cy="1144800"/>
          </a:xfrm>
          <a:prstGeom prst="rect">
            <a:avLst/>
          </a:prstGeom>
        </p:spPr>
        <p:txBody>
          <a:bodyPr lIns="0" rIns="0" tIns="0" bIns="0" anchor="ctr">
            <a:noAutofit/>
          </a:bodyPr>
          <a:p>
            <a:r>
              <a:rPr b="0" lang="pt-BR" sz="1800" spc="-1" strike="noStrike">
                <a:solidFill>
                  <a:srgbClr val="000000"/>
                </a:solidFill>
                <a:latin typeface="Calibri"/>
              </a:rPr>
              <a:t>Clique para editar o formato do texto do título</a:t>
            </a:r>
            <a:endParaRPr b="0" lang="pt-BR"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523880" y="1662480"/>
            <a:ext cx="9143640" cy="2387160"/>
          </a:xfrm>
          <a:prstGeom prst="rect">
            <a:avLst/>
          </a:prstGeom>
          <a:noFill/>
          <a:ln w="0">
            <a:noFill/>
          </a:ln>
        </p:spPr>
        <p:txBody>
          <a:bodyPr anchor="b">
            <a:normAutofit/>
          </a:bodyPr>
          <a:p>
            <a:pPr algn="ctr">
              <a:lnSpc>
                <a:spcPct val="90000"/>
              </a:lnSpc>
            </a:pPr>
            <a:r>
              <a:rPr b="0" lang="pt-BR" sz="4000" spc="-1" strike="noStrike">
                <a:solidFill>
                  <a:srgbClr val="000000"/>
                </a:solidFill>
                <a:latin typeface="Calibri Light"/>
              </a:rPr>
              <a:t>Simulador de Difusão Térmica 3D:</a:t>
            </a:r>
            <a:br/>
            <a:r>
              <a:rPr b="0" lang="pt-BR" sz="4000" spc="-1" strike="noStrike">
                <a:solidFill>
                  <a:srgbClr val="000000"/>
                </a:solidFill>
                <a:latin typeface="Calibri Light"/>
              </a:rPr>
              <a:t>Aplicações em Engenharia de Petróleo</a:t>
            </a:r>
            <a:endParaRPr b="0" lang="pt-BR" sz="4000" spc="-1" strike="noStrike">
              <a:solidFill>
                <a:srgbClr val="000000"/>
              </a:solidFill>
              <a:latin typeface="Calibri"/>
            </a:endParaRPr>
          </a:p>
        </p:txBody>
      </p:sp>
      <p:sp>
        <p:nvSpPr>
          <p:cNvPr id="88" name="TextShape 2"/>
          <p:cNvSpPr txBox="1"/>
          <p:nvPr/>
        </p:nvSpPr>
        <p:spPr>
          <a:xfrm>
            <a:off x="1523880" y="181800"/>
            <a:ext cx="8665920" cy="1409040"/>
          </a:xfrm>
          <a:prstGeom prst="rect">
            <a:avLst/>
          </a:prstGeom>
          <a:noFill/>
          <a:ln w="0">
            <a:noFill/>
          </a:ln>
        </p:spPr>
        <p:txBody>
          <a:bodyPr>
            <a:normAutofit/>
          </a:bodyPr>
          <a:p>
            <a:pPr algn="ctr">
              <a:lnSpc>
                <a:spcPct val="90000"/>
              </a:lnSpc>
              <a:spcBef>
                <a:spcPts val="1001"/>
              </a:spcBef>
              <a:tabLst>
                <a:tab algn="l" pos="0"/>
              </a:tabLst>
            </a:pPr>
            <a:r>
              <a:rPr b="0" lang="pt-BR" sz="2000" spc="-1" strike="noStrike">
                <a:solidFill>
                  <a:srgbClr val="000000"/>
                </a:solidFill>
                <a:latin typeface="Calibri"/>
              </a:rPr>
              <a:t>Universidade Estadual do Norte Fluminense Darcy Ribeiro</a:t>
            </a:r>
            <a:endParaRPr b="0" lang="en-US" sz="2000" spc="-1" strike="noStrike">
              <a:latin typeface="Arial"/>
            </a:endParaRPr>
          </a:p>
          <a:p>
            <a:pPr algn="ctr">
              <a:lnSpc>
                <a:spcPct val="90000"/>
              </a:lnSpc>
              <a:spcBef>
                <a:spcPts val="1001"/>
              </a:spcBef>
              <a:tabLst>
                <a:tab algn="l" pos="0"/>
              </a:tabLst>
            </a:pPr>
            <a:r>
              <a:rPr b="0" lang="pt-BR" sz="2000" spc="-1" strike="noStrike">
                <a:solidFill>
                  <a:srgbClr val="000000"/>
                </a:solidFill>
                <a:latin typeface="Calibri"/>
              </a:rPr>
              <a:t>Laboratório de Engenharia de Exploração e Produção de Petróleo</a:t>
            </a:r>
            <a:endParaRPr b="0" lang="en-US" sz="2000" spc="-1" strike="noStrike">
              <a:latin typeface="Arial"/>
            </a:endParaRPr>
          </a:p>
          <a:p>
            <a:pPr algn="ctr">
              <a:lnSpc>
                <a:spcPct val="90000"/>
              </a:lnSpc>
              <a:spcBef>
                <a:spcPts val="1001"/>
              </a:spcBef>
              <a:tabLst>
                <a:tab algn="l" pos="0"/>
              </a:tabLst>
            </a:pPr>
            <a:r>
              <a:rPr b="0" lang="pt-BR" sz="2000" spc="-1" strike="noStrike">
                <a:solidFill>
                  <a:srgbClr val="000000"/>
                </a:solidFill>
                <a:latin typeface="Calibri"/>
              </a:rPr>
              <a:t>Trabalho de Conclusão de Curso I</a:t>
            </a:r>
            <a:endParaRPr b="0" lang="en-US" sz="2000" spc="-1" strike="noStrike">
              <a:latin typeface="Arial"/>
            </a:endParaRPr>
          </a:p>
        </p:txBody>
      </p:sp>
      <p:pic>
        <p:nvPicPr>
          <p:cNvPr id="89" name="Picture 2" descr=""/>
          <p:cNvPicPr/>
          <p:nvPr/>
        </p:nvPicPr>
        <p:blipFill>
          <a:blip r:embed="rId1"/>
          <a:stretch/>
        </p:blipFill>
        <p:spPr>
          <a:xfrm>
            <a:off x="84240" y="10080"/>
            <a:ext cx="1923840" cy="1580760"/>
          </a:xfrm>
          <a:prstGeom prst="rect">
            <a:avLst/>
          </a:prstGeom>
          <a:ln w="0">
            <a:noFill/>
          </a:ln>
        </p:spPr>
      </p:pic>
      <p:pic>
        <p:nvPicPr>
          <p:cNvPr id="90" name="Imagem 4" descr=""/>
          <p:cNvPicPr/>
          <p:nvPr/>
        </p:nvPicPr>
        <p:blipFill>
          <a:blip r:embed="rId2"/>
          <a:stretch/>
        </p:blipFill>
        <p:spPr>
          <a:xfrm>
            <a:off x="9862560" y="190080"/>
            <a:ext cx="2329200" cy="1221120"/>
          </a:xfrm>
          <a:prstGeom prst="rect">
            <a:avLst/>
          </a:prstGeom>
          <a:ln w="0">
            <a:noFill/>
          </a:ln>
        </p:spPr>
      </p:pic>
      <p:sp>
        <p:nvSpPr>
          <p:cNvPr id="91" name="CustomShape 3"/>
          <p:cNvSpPr/>
          <p:nvPr/>
        </p:nvSpPr>
        <p:spPr>
          <a:xfrm>
            <a:off x="1762920" y="3600000"/>
            <a:ext cx="8665920" cy="1409040"/>
          </a:xfrm>
          <a:prstGeom prst="rect">
            <a:avLst/>
          </a:prstGeom>
          <a:noFill/>
          <a:ln w="0">
            <a:noFill/>
          </a:ln>
        </p:spPr>
        <p:style>
          <a:lnRef idx="0"/>
          <a:fillRef idx="0"/>
          <a:effectRef idx="0"/>
          <a:fontRef idx="minor"/>
        </p:style>
        <p:txBody>
          <a:bodyPr>
            <a:normAutofit fontScale="97000"/>
          </a:bodyPr>
          <a:p>
            <a:pPr algn="ctr">
              <a:lnSpc>
                <a:spcPct val="90000"/>
              </a:lnSpc>
              <a:spcBef>
                <a:spcPts val="1001"/>
              </a:spcBef>
              <a:tabLst>
                <a:tab algn="l" pos="0"/>
              </a:tabLst>
            </a:pP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a:p>
            <a:pPr algn="ctr">
              <a:lnSpc>
                <a:spcPct val="90000"/>
              </a:lnSpc>
              <a:spcBef>
                <a:spcPts val="1001"/>
              </a:spcBef>
              <a:tabLst>
                <a:tab algn="l" pos="0"/>
              </a:tabLst>
            </a:pPr>
            <a:r>
              <a:rPr b="0" lang="pt-BR" sz="2000" spc="-1" strike="noStrike">
                <a:solidFill>
                  <a:srgbClr val="000000"/>
                </a:solidFill>
                <a:latin typeface="Calibri"/>
              </a:rPr>
              <a:t>Nicholas de Almeida Pinto</a:t>
            </a:r>
            <a:endParaRPr b="0" lang="en-US" sz="2000" spc="-1" strike="noStrike">
              <a:latin typeface="Arial"/>
            </a:endParaRPr>
          </a:p>
          <a:p>
            <a:pPr algn="ctr">
              <a:lnSpc>
                <a:spcPct val="90000"/>
              </a:lnSpc>
              <a:spcBef>
                <a:spcPts val="1001"/>
              </a:spcBef>
              <a:tabLst>
                <a:tab algn="l" pos="0"/>
              </a:tabLst>
            </a:pPr>
            <a:r>
              <a:rPr b="0" lang="pt-BR" sz="2000" spc="-1" strike="noStrike">
                <a:solidFill>
                  <a:srgbClr val="000000"/>
                </a:solidFill>
                <a:latin typeface="Calibri"/>
              </a:rPr>
              <a:t>Orientador: André Duarte Bueno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Elaboração - Paralelismo</a:t>
            </a:r>
            <a:endParaRPr b="0" lang="pt-BR" sz="1800" spc="-1" strike="noStrike">
              <a:solidFill>
                <a:srgbClr val="000000"/>
              </a:solidFill>
              <a:latin typeface="Calibri"/>
            </a:endParaRPr>
          </a:p>
        </p:txBody>
      </p:sp>
      <p:sp>
        <p:nvSpPr>
          <p:cNvPr id="163" name="TextShape 2"/>
          <p:cNvSpPr txBox="1"/>
          <p:nvPr/>
        </p:nvSpPr>
        <p:spPr>
          <a:xfrm>
            <a:off x="401760" y="1074600"/>
            <a:ext cx="5547960" cy="4868640"/>
          </a:xfrm>
          <a:prstGeom prst="rect">
            <a:avLst/>
          </a:prstGeom>
          <a:noFill/>
          <a:ln w="0">
            <a:noFill/>
          </a:ln>
        </p:spPr>
        <p:txBody>
          <a:bodyPr>
            <a:normAutofit/>
          </a:bodyPr>
          <a:p>
            <a:pPr>
              <a:lnSpc>
                <a:spcPct val="90000"/>
              </a:lnSpc>
              <a:spcBef>
                <a:spcPts val="1001"/>
              </a:spcBef>
              <a:tabLst>
                <a:tab algn="l" pos="0"/>
              </a:tabLst>
            </a:pPr>
            <a:r>
              <a:rPr b="0" lang="pt-BR" sz="1600" spc="-1" strike="noStrike">
                <a:solidFill>
                  <a:srgbClr val="000000"/>
                </a:solidFill>
                <a:latin typeface="Arial"/>
              </a:rPr>
              <a:t>Análise do grid para resolver por </a:t>
            </a:r>
            <a:r>
              <a:rPr b="1" lang="pt-BR" sz="1600" spc="-1" strike="noStrike">
                <a:solidFill>
                  <a:srgbClr val="000000"/>
                </a:solidFill>
                <a:latin typeface="Arial"/>
              </a:rPr>
              <a:t>paralelismo</a:t>
            </a:r>
            <a:r>
              <a:rPr b="0" lang="pt-BR" sz="1600" spc="-1" strike="noStrike">
                <a:solidFill>
                  <a:srgbClr val="000000"/>
                </a:solidFill>
                <a:latin typeface="Arial"/>
              </a:rPr>
              <a:t>/multithreads.</a:t>
            </a:r>
            <a:endParaRPr b="0" lang="pt-BR" sz="1600" spc="-1" strike="noStrike">
              <a:solidFill>
                <a:srgbClr val="000000"/>
              </a:solidFill>
              <a:latin typeface="Calibri"/>
            </a:endParaRPr>
          </a:p>
          <a:p>
            <a:pPr>
              <a:lnSpc>
                <a:spcPct val="90000"/>
              </a:lnSpc>
              <a:spcBef>
                <a:spcPts val="1001"/>
              </a:spcBef>
              <a:tabLst>
                <a:tab algn="l" pos="0"/>
              </a:tabLst>
            </a:pPr>
            <a:endParaRPr b="0" lang="pt-BR" sz="16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pt-BR" sz="1400" spc="-1" strike="noStrike">
                <a:solidFill>
                  <a:srgbClr val="000000"/>
                </a:solidFill>
                <a:latin typeface="Arial"/>
              </a:rPr>
              <a:t>Paralelismo é, basicamente, dividir cálculos independentes para serem resolvidos ao mesmo tempo.</a:t>
            </a:r>
            <a:endParaRPr b="0" lang="pt-BR" sz="1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pt-BR" sz="1400" spc="-1" strike="noStrike">
                <a:solidFill>
                  <a:srgbClr val="000000"/>
                </a:solidFill>
                <a:latin typeface="Arial"/>
              </a:rPr>
              <a:t>Multithreads: processadores lógicos dentro dos CPUs. Permite que o processador realize tarefas simultâneas.</a:t>
            </a:r>
            <a:endParaRPr b="0" lang="pt-BR" sz="1400" spc="-1" strike="noStrike">
              <a:solidFill>
                <a:srgbClr val="000000"/>
              </a:solidFill>
              <a:latin typeface="Calibri"/>
            </a:endParaRPr>
          </a:p>
          <a:p>
            <a:pPr>
              <a:lnSpc>
                <a:spcPct val="90000"/>
              </a:lnSpc>
              <a:spcBef>
                <a:spcPts val="1001"/>
              </a:spcBef>
              <a:tabLst>
                <a:tab algn="l" pos="0"/>
              </a:tabLst>
            </a:pPr>
            <a:endParaRPr b="0" lang="pt-BR" sz="1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pt-BR" sz="1400" spc="-1" strike="noStrike">
                <a:solidFill>
                  <a:srgbClr val="000000"/>
                </a:solidFill>
                <a:latin typeface="Arial"/>
              </a:rPr>
              <a:t>O simulador pode ser resolvido por 3 casos/modelos: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pt-BR" sz="1400" spc="-1" strike="noStrike">
                <a:solidFill>
                  <a:srgbClr val="000000"/>
                </a:solidFill>
                <a:latin typeface="Arial"/>
              </a:rPr>
              <a:t>Sem paralelismo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pt-BR" sz="1400" spc="-1" strike="noStrike">
                <a:solidFill>
                  <a:srgbClr val="000000"/>
                </a:solidFill>
                <a:latin typeface="Arial"/>
              </a:rPr>
              <a:t>Paralelismo por grid</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pt-BR" sz="1400" spc="-1" strike="noStrike">
                <a:solidFill>
                  <a:srgbClr val="000000"/>
                </a:solidFill>
                <a:latin typeface="Arial"/>
              </a:rPr>
              <a:t>Paralelismo total</a:t>
            </a:r>
            <a:endParaRPr b="0" lang="pt-BR" sz="1400" spc="-1" strike="noStrike">
              <a:solidFill>
                <a:srgbClr val="000000"/>
              </a:solidFill>
              <a:latin typeface="Calibri"/>
            </a:endParaRPr>
          </a:p>
          <a:p>
            <a:endParaRPr b="0" lang="pt-BR" sz="1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pt-BR" sz="1400" spc="-1" strike="noStrike">
                <a:solidFill>
                  <a:srgbClr val="000000"/>
                </a:solidFill>
                <a:latin typeface="Arial"/>
              </a:rPr>
              <a:t>Os três casos foram implementados por questão de didática, pois o caso 1 é lento e o caso 2 pode ser otimizado.</a:t>
            </a:r>
            <a:endParaRPr b="0" lang="pt-BR" sz="1400" spc="-1" strike="noStrike">
              <a:solidFill>
                <a:srgbClr val="000000"/>
              </a:solidFill>
              <a:latin typeface="Calibri"/>
            </a:endParaRPr>
          </a:p>
          <a:p>
            <a:pPr>
              <a:lnSpc>
                <a:spcPct val="90000"/>
              </a:lnSpc>
              <a:spcBef>
                <a:spcPts val="1001"/>
              </a:spcBef>
              <a:tabLst>
                <a:tab algn="l" pos="0"/>
              </a:tabLst>
            </a:pPr>
            <a:endParaRPr b="0" lang="pt-BR" sz="1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pt-BR" sz="1400" spc="-1" strike="noStrike">
                <a:solidFill>
                  <a:srgbClr val="000000"/>
                </a:solidFill>
                <a:latin typeface="Arial"/>
              </a:rPr>
              <a:t>Para o caso 3, cria-se uma lista e cada thread resolve a posição em espera:</a:t>
            </a:r>
            <a:endParaRPr b="0" lang="pt-BR" sz="1400" spc="-1" strike="noStrike">
              <a:solidFill>
                <a:srgbClr val="000000"/>
              </a:solidFill>
              <a:latin typeface="Calibri"/>
            </a:endParaRPr>
          </a:p>
          <a:p>
            <a:pPr marL="457200">
              <a:lnSpc>
                <a:spcPct val="90000"/>
              </a:lnSpc>
              <a:spcBef>
                <a:spcPts val="499"/>
              </a:spcBef>
              <a:tabLst>
                <a:tab algn="l" pos="0"/>
              </a:tabLst>
            </a:pPr>
            <a:endParaRPr b="0" lang="pt-BR" sz="1400" spc="-1" strike="noStrike">
              <a:solidFill>
                <a:srgbClr val="000000"/>
              </a:solidFill>
              <a:latin typeface="Calibri"/>
            </a:endParaRPr>
          </a:p>
        </p:txBody>
      </p:sp>
      <p:sp>
        <p:nvSpPr>
          <p:cNvPr id="164" name="TextShape 3"/>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pic>
        <p:nvPicPr>
          <p:cNvPr id="165" name="Imagem 5" descr=""/>
          <p:cNvPicPr/>
          <p:nvPr/>
        </p:nvPicPr>
        <p:blipFill>
          <a:blip r:embed="rId1"/>
          <a:stretch/>
        </p:blipFill>
        <p:spPr>
          <a:xfrm>
            <a:off x="6095880" y="786960"/>
            <a:ext cx="5547960" cy="5283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Implementação</a:t>
            </a:r>
            <a:endParaRPr b="0" lang="pt-BR" sz="1800" spc="-1" strike="noStrike">
              <a:solidFill>
                <a:srgbClr val="000000"/>
              </a:solidFill>
              <a:latin typeface="Calibri"/>
            </a:endParaRPr>
          </a:p>
        </p:txBody>
      </p:sp>
      <p:sp>
        <p:nvSpPr>
          <p:cNvPr id="167" name="TextShape 2"/>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sp>
        <p:nvSpPr>
          <p:cNvPr id="168" name="TextShape 3"/>
          <p:cNvSpPr txBox="1"/>
          <p:nvPr/>
        </p:nvSpPr>
        <p:spPr>
          <a:xfrm>
            <a:off x="3931920" y="3200400"/>
            <a:ext cx="8323560" cy="3417840"/>
          </a:xfrm>
          <a:prstGeom prst="rect">
            <a:avLst/>
          </a:prstGeom>
          <a:noFill/>
          <a:ln w="0">
            <a:noFill/>
          </a:ln>
        </p:spPr>
        <p:txBody>
          <a:bodyPr lIns="90000" rIns="90000" tIns="45000" bIns="45000">
            <a:noAutofit/>
          </a:bodyPr>
          <a:p>
            <a:r>
              <a:rPr b="0" lang="en-US" sz="1800" spc="-1" strike="noStrike">
                <a:latin typeface="Arial"/>
              </a:rPr>
              <a:t>Coloque aqui a primeira versão usando outra biblioteca;</a:t>
            </a:r>
            <a:endParaRPr b="0" lang="en-US" sz="1800" spc="-1" strike="noStrike">
              <a:latin typeface="Arial"/>
            </a:endParaRPr>
          </a:p>
          <a:p>
            <a:r>
              <a:rPr b="0" lang="en-US" sz="1800" spc="-1" strike="noStrike">
                <a:latin typeface="Arial"/>
              </a:rPr>
              <a:t>Mostre a evolução da interface</a:t>
            </a:r>
            <a:endParaRPr b="0" lang="en-US" sz="1800" spc="-1" strike="noStrike">
              <a:latin typeface="Arial"/>
            </a:endParaRPr>
          </a:p>
          <a:p>
            <a:r>
              <a:rPr b="0" lang="en-US" sz="1800" spc="-1" strike="noStrike">
                <a:latin typeface="Arial"/>
              </a:rPr>
              <a:t>E a evolução dos códigos;</a:t>
            </a:r>
            <a:endParaRPr b="0" lang="en-US" sz="1800" spc="-1" strike="noStrike">
              <a:latin typeface="Arial"/>
            </a:endParaRPr>
          </a:p>
          <a:p>
            <a:r>
              <a:rPr b="0" lang="en-US" sz="1800" spc="-1" strike="noStrike">
                <a:latin typeface="Arial"/>
              </a:rPr>
              <a:t>Fale disso na apresentação;</a:t>
            </a:r>
            <a:endParaRPr b="0" lang="en-US" sz="1800" spc="-1" strike="noStrike">
              <a:latin typeface="Arial"/>
            </a:endParaRPr>
          </a:p>
          <a:p>
            <a:endParaRPr b="0" lang="en-US" sz="1800" spc="-1" strike="noStrike">
              <a:latin typeface="Arial"/>
            </a:endParaRPr>
          </a:p>
          <a:p>
            <a:r>
              <a:rPr b="0" lang="en-US" sz="1800" spc="-1" strike="noStrike">
                <a:latin typeface="Arial"/>
                <a:ea typeface="Noto Sans CJK SC"/>
              </a:rPr>
              <a:t>Fale das vantagens de entender e otimizar a parte numérica (met num)</a:t>
            </a:r>
            <a:br/>
            <a:r>
              <a:rPr b="0" lang="en-US" sz="1800" spc="-1" strike="noStrike">
                <a:latin typeface="Arial"/>
              </a:rPr>
              <a:t>Fale das vantagens de usar C++ (velocidade);</a:t>
            </a:r>
            <a:br/>
            <a:r>
              <a:rPr b="0" lang="en-US" sz="1800" spc="-1" strike="noStrike">
                <a:latin typeface="Arial"/>
              </a:rPr>
              <a:t>Fale que ficou com receio de usar qt e depois viu que era muito prática;</a:t>
            </a:r>
            <a:endParaRPr b="0" lang="en-US" sz="1800" spc="-1" strike="noStrike">
              <a:latin typeface="Arial"/>
            </a:endParaRPr>
          </a:p>
          <a:p>
            <a:endParaRPr b="0" lang="en-US" sz="1800" spc="-1" strike="noStrike">
              <a:latin typeface="Arial"/>
            </a:endParaRPr>
          </a:p>
          <a:p>
            <a:r>
              <a:rPr b="0" lang="en-US" sz="1800" spc="-1" strike="noStrike">
                <a:latin typeface="Arial"/>
              </a:rPr>
              <a:t>Importante desmistificar de que “é difícil” e mostrar que “depois que pega é fácil”</a:t>
            </a:r>
            <a:endParaRPr b="0" lang="en-US" sz="1800" spc="-1" strike="noStrike">
              <a:latin typeface="Arial"/>
            </a:endParaRPr>
          </a:p>
          <a:p>
            <a:r>
              <a:rPr b="0" lang="en-US" sz="1800" spc="-1" strike="noStrike">
                <a:latin typeface="Arial"/>
              </a:rPr>
              <a:t>E “muito rápido”.</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Implementação</a:t>
            </a:r>
            <a:endParaRPr b="0" lang="pt-BR" sz="1800" spc="-1" strike="noStrike">
              <a:solidFill>
                <a:srgbClr val="000000"/>
              </a:solidFill>
              <a:latin typeface="Calibri"/>
            </a:endParaRPr>
          </a:p>
        </p:txBody>
      </p:sp>
      <p:sp>
        <p:nvSpPr>
          <p:cNvPr id="170" name="TextShape 2"/>
          <p:cNvSpPr txBox="1"/>
          <p:nvPr/>
        </p:nvSpPr>
        <p:spPr>
          <a:xfrm>
            <a:off x="6730200" y="194400"/>
            <a:ext cx="4535280" cy="307440"/>
          </a:xfrm>
          <a:prstGeom prst="rect">
            <a:avLst/>
          </a:prstGeom>
          <a:noFill/>
          <a:ln w="0">
            <a:noFill/>
          </a:ln>
        </p:spPr>
        <p:txBody>
          <a:bodyPr>
            <a:noAutofit/>
          </a:bodyPr>
          <a:p>
            <a:pPr indent="-324000" algn="r">
              <a:lnSpc>
                <a:spcPct val="90000"/>
              </a:lnSpc>
              <a:spcBef>
                <a:spcPts val="1001"/>
              </a:spcBef>
              <a:tabLst>
                <a:tab algn="l" pos="0"/>
              </a:tabLst>
            </a:pPr>
            <a:r>
              <a:rPr b="0" lang="pt-BR" sz="1800" spc="-1" strike="noStrike">
                <a:solidFill>
                  <a:srgbClr val="000000"/>
                </a:solidFill>
                <a:latin typeface="Arial"/>
              </a:rPr>
              <a:t>Mostre imagem dentro do QT-Creator</a:t>
            </a:r>
            <a:endParaRPr b="0" lang="pt-BR" sz="1800" spc="-1" strike="noStrike">
              <a:solidFill>
                <a:srgbClr val="000000"/>
              </a:solidFill>
              <a:latin typeface="Arial"/>
            </a:endParaRPr>
          </a:p>
        </p:txBody>
      </p:sp>
      <p:pic>
        <p:nvPicPr>
          <p:cNvPr id="171" name="Imagem 5_0" descr=""/>
          <p:cNvPicPr/>
          <p:nvPr/>
        </p:nvPicPr>
        <p:blipFill>
          <a:blip r:embed="rId1"/>
          <a:stretch/>
        </p:blipFill>
        <p:spPr>
          <a:xfrm>
            <a:off x="1916640" y="643320"/>
            <a:ext cx="9064440" cy="5571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Implementação</a:t>
            </a:r>
            <a:endParaRPr b="0" lang="pt-BR" sz="1800" spc="-1" strike="noStrike">
              <a:solidFill>
                <a:srgbClr val="000000"/>
              </a:solidFill>
              <a:latin typeface="Calibri"/>
            </a:endParaRPr>
          </a:p>
        </p:txBody>
      </p:sp>
      <p:sp>
        <p:nvSpPr>
          <p:cNvPr id="173" name="TextShape 2"/>
          <p:cNvSpPr txBox="1"/>
          <p:nvPr/>
        </p:nvSpPr>
        <p:spPr>
          <a:xfrm>
            <a:off x="6730200" y="194400"/>
            <a:ext cx="4535280" cy="307440"/>
          </a:xfrm>
          <a:prstGeom prst="rect">
            <a:avLst/>
          </a:prstGeom>
          <a:noFill/>
          <a:ln w="0">
            <a:noFill/>
          </a:ln>
        </p:spPr>
        <p:txBody>
          <a:bodyPr>
            <a:noAutofit/>
          </a:bodyPr>
          <a:p>
            <a:pPr indent="-324000" algn="r">
              <a:lnSpc>
                <a:spcPct val="90000"/>
              </a:lnSpc>
              <a:spcBef>
                <a:spcPts val="1001"/>
              </a:spcBef>
              <a:tabLst>
                <a:tab algn="l" pos="0"/>
              </a:tabLst>
            </a:pPr>
            <a:r>
              <a:rPr b="0" lang="pt-BR" sz="1800" spc="-1" strike="noStrike">
                <a:solidFill>
                  <a:srgbClr val="000000"/>
                </a:solidFill>
                <a:latin typeface="Arial"/>
              </a:rPr>
              <a:t>Mostre imagem dentro do QT-Creator</a:t>
            </a:r>
            <a:endParaRPr b="0" lang="pt-BR" sz="1800" spc="-1" strike="noStrike">
              <a:solidFill>
                <a:srgbClr val="000000"/>
              </a:solidFill>
              <a:latin typeface="Arial"/>
            </a:endParaRPr>
          </a:p>
        </p:txBody>
      </p:sp>
      <p:pic>
        <p:nvPicPr>
          <p:cNvPr id="174" name="Imagem 5_1" descr=""/>
          <p:cNvPicPr/>
          <p:nvPr/>
        </p:nvPicPr>
        <p:blipFill>
          <a:blip r:embed="rId1"/>
          <a:stretch/>
        </p:blipFill>
        <p:spPr>
          <a:xfrm>
            <a:off x="1916640" y="643320"/>
            <a:ext cx="9064440" cy="5571000"/>
          </a:xfrm>
          <a:prstGeom prst="rect">
            <a:avLst/>
          </a:prstGeom>
          <a:ln w="0">
            <a:noFill/>
          </a:ln>
        </p:spPr>
      </p:pic>
      <p:sp>
        <p:nvSpPr>
          <p:cNvPr id="175" name="CustomShape 3"/>
          <p:cNvSpPr/>
          <p:nvPr/>
        </p:nvSpPr>
        <p:spPr>
          <a:xfrm>
            <a:off x="182880" y="914400"/>
            <a:ext cx="1920240" cy="1188720"/>
          </a:xfrm>
          <a:prstGeom prst="wedgeRectCallout">
            <a:avLst>
              <a:gd name="adj1" fmla="val 71532"/>
              <a:gd name="adj2" fmla="val 93412"/>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Área de desenho </a:t>
            </a:r>
            <a:endParaRPr b="0" lang="en-US" sz="1800" spc="-1" strike="noStrike">
              <a:latin typeface="Arial"/>
            </a:endParaRPr>
          </a:p>
          <a:p>
            <a:pPr algn="ctr"/>
            <a:r>
              <a:rPr b="0" lang="en-US" sz="1800" spc="-1" strike="noStrike">
                <a:latin typeface="Arial"/>
              </a:rPr>
              <a:t>dos objetos</a:t>
            </a:r>
            <a:endParaRPr b="0" lang="en-US" sz="1800" spc="-1" strike="noStrike">
              <a:latin typeface="Arial"/>
            </a:endParaRPr>
          </a:p>
        </p:txBody>
      </p:sp>
      <p:sp>
        <p:nvSpPr>
          <p:cNvPr id="176" name="CustomShape 4"/>
          <p:cNvSpPr/>
          <p:nvPr/>
        </p:nvSpPr>
        <p:spPr>
          <a:xfrm>
            <a:off x="5029200" y="72000"/>
            <a:ext cx="1920240" cy="1188720"/>
          </a:xfrm>
          <a:prstGeom prst="wedgeRectCallout">
            <a:avLst>
              <a:gd name="adj1" fmla="val -41754"/>
              <a:gd name="adj2" fmla="val 121328"/>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Á</a:t>
            </a:r>
            <a:r>
              <a:rPr b="0" lang="en-US" sz="1800" spc="-1" strike="noStrike">
                <a:latin typeface="Arial"/>
              </a:rPr>
              <a:t>r</a:t>
            </a:r>
            <a:r>
              <a:rPr b="0" lang="en-US" sz="1800" spc="-1" strike="noStrike">
                <a:latin typeface="Arial"/>
              </a:rPr>
              <a:t>e</a:t>
            </a:r>
            <a:r>
              <a:rPr b="0" lang="en-US" sz="1800" spc="-1" strike="noStrike">
                <a:latin typeface="Arial"/>
              </a:rPr>
              <a:t>a</a:t>
            </a:r>
            <a:r>
              <a:rPr b="0" lang="en-US" sz="1800" spc="-1" strike="noStrike">
                <a:latin typeface="Arial"/>
              </a:rPr>
              <a:t> </a:t>
            </a:r>
            <a:r>
              <a:rPr b="0" lang="en-US" sz="1800" spc="-1" strike="noStrike">
                <a:latin typeface="Arial"/>
              </a:rPr>
              <a:t>d</a:t>
            </a:r>
            <a:r>
              <a:rPr b="0" lang="en-US" sz="1800" spc="-1" strike="noStrike">
                <a:latin typeface="Arial"/>
              </a:rPr>
              <a:t>e</a:t>
            </a:r>
            <a:r>
              <a:rPr b="0" lang="en-US" sz="1800" spc="-1" strike="noStrike">
                <a:latin typeface="Arial"/>
              </a:rPr>
              <a:t> </a:t>
            </a:r>
            <a:r>
              <a:rPr b="0" lang="en-US" sz="1800" spc="-1" strike="noStrike">
                <a:latin typeface="Arial"/>
              </a:rPr>
              <a:t>r</a:t>
            </a:r>
            <a:r>
              <a:rPr b="0" lang="en-US" sz="1800" spc="-1" strike="noStrike">
                <a:latin typeface="Arial"/>
              </a:rPr>
              <a:t>e</a:t>
            </a:r>
            <a:r>
              <a:rPr b="0" lang="en-US" sz="1800" spc="-1" strike="noStrike">
                <a:latin typeface="Arial"/>
              </a:rPr>
              <a:t>s</a:t>
            </a:r>
            <a:r>
              <a:rPr b="0" lang="en-US" sz="1800" spc="-1" strike="noStrike">
                <a:latin typeface="Arial"/>
              </a:rPr>
              <a:t>u</a:t>
            </a:r>
            <a:r>
              <a:rPr b="0" lang="en-US" sz="1800" spc="-1" strike="noStrike">
                <a:latin typeface="Arial"/>
              </a:rPr>
              <a:t>lt</a:t>
            </a:r>
            <a:r>
              <a:rPr b="0" lang="en-US" sz="1800" spc="-1" strike="noStrike">
                <a:latin typeface="Arial"/>
              </a:rPr>
              <a:t>a</a:t>
            </a:r>
            <a:r>
              <a:rPr b="0" lang="en-US" sz="1800" spc="-1" strike="noStrike">
                <a:latin typeface="Arial"/>
              </a:rPr>
              <a:t>d</a:t>
            </a:r>
            <a:r>
              <a:rPr b="0" lang="en-US" sz="1800" spc="-1" strike="noStrike">
                <a:latin typeface="Arial"/>
              </a:rPr>
              <a:t>o</a:t>
            </a:r>
            <a:r>
              <a:rPr b="0" lang="en-US" sz="1800" spc="-1" strike="noStrike">
                <a:latin typeface="Arial"/>
              </a:rPr>
              <a:t>s</a:t>
            </a:r>
            <a:endParaRPr b="0" lang="en-US" sz="1800" spc="-1" strike="noStrike">
              <a:latin typeface="Arial"/>
            </a:endParaRPr>
          </a:p>
          <a:p>
            <a:pPr algn="ctr"/>
            <a:r>
              <a:rPr b="0" lang="en-US" sz="1800" spc="-1" strike="noStrike">
                <a:latin typeface="Arial"/>
              </a:rPr>
              <a:t>E</a:t>
            </a:r>
            <a:r>
              <a:rPr b="0" lang="en-US" sz="1800" spc="-1" strike="noStrike">
                <a:latin typeface="Arial"/>
              </a:rPr>
              <a:t>v</a:t>
            </a:r>
            <a:r>
              <a:rPr b="0" lang="en-US" sz="1800" spc="-1" strike="noStrike">
                <a:latin typeface="Arial"/>
              </a:rPr>
              <a:t>o</a:t>
            </a:r>
            <a:r>
              <a:rPr b="0" lang="en-US" sz="1800" spc="-1" strike="noStrike">
                <a:latin typeface="Arial"/>
              </a:rPr>
              <a:t>l</a:t>
            </a:r>
            <a:r>
              <a:rPr b="0" lang="en-US" sz="1800" spc="-1" strike="noStrike">
                <a:latin typeface="Arial"/>
              </a:rPr>
              <a:t>u</a:t>
            </a:r>
            <a:r>
              <a:rPr b="0" lang="en-US" sz="1800" spc="-1" strike="noStrike">
                <a:latin typeface="Arial"/>
              </a:rPr>
              <a:t>ç</a:t>
            </a:r>
            <a:r>
              <a:rPr b="0" lang="en-US" sz="1800" spc="-1" strike="noStrike">
                <a:latin typeface="Arial"/>
              </a:rPr>
              <a:t>ã</a:t>
            </a:r>
            <a:r>
              <a:rPr b="0" lang="en-US" sz="1800" spc="-1" strike="noStrike">
                <a:latin typeface="Arial"/>
              </a:rPr>
              <a:t>o</a:t>
            </a:r>
            <a:r>
              <a:rPr b="0" lang="en-US" sz="1800" spc="-1" strike="noStrike">
                <a:latin typeface="Arial"/>
              </a:rPr>
              <a:t> </a:t>
            </a:r>
            <a:endParaRPr b="0" lang="en-US" sz="1800" spc="-1" strike="noStrike">
              <a:latin typeface="Arial"/>
            </a:endParaRPr>
          </a:p>
          <a:p>
            <a:pPr algn="ctr"/>
            <a:r>
              <a:rPr b="0" lang="en-US" sz="1800" spc="-1" strike="noStrike">
                <a:latin typeface="Arial"/>
              </a:rPr>
              <a:t>t</a:t>
            </a:r>
            <a:r>
              <a:rPr b="0" lang="en-US" sz="1800" spc="-1" strike="noStrike">
                <a:latin typeface="Arial"/>
              </a:rPr>
              <a:t>e</a:t>
            </a:r>
            <a:r>
              <a:rPr b="0" lang="en-US" sz="1800" spc="-1" strike="noStrike">
                <a:latin typeface="Arial"/>
              </a:rPr>
              <a:t>m</a:t>
            </a:r>
            <a:r>
              <a:rPr b="0" lang="en-US" sz="1800" spc="-1" strike="noStrike">
                <a:latin typeface="Arial"/>
              </a:rPr>
              <a:t>p</a:t>
            </a:r>
            <a:r>
              <a:rPr b="0" lang="en-US" sz="1800" spc="-1" strike="noStrike">
                <a:latin typeface="Arial"/>
              </a:rPr>
              <a:t>e</a:t>
            </a:r>
            <a:r>
              <a:rPr b="0" lang="en-US" sz="1800" spc="-1" strike="noStrike">
                <a:latin typeface="Arial"/>
              </a:rPr>
              <a:t>r</a:t>
            </a:r>
            <a:r>
              <a:rPr b="0" lang="en-US" sz="1800" spc="-1" strike="noStrike">
                <a:latin typeface="Arial"/>
              </a:rPr>
              <a:t>a</a:t>
            </a:r>
            <a:r>
              <a:rPr b="0" lang="en-US" sz="1800" spc="-1" strike="noStrike">
                <a:latin typeface="Arial"/>
              </a:rPr>
              <a:t>t</a:t>
            </a:r>
            <a:r>
              <a:rPr b="0" lang="en-US" sz="1800" spc="-1" strike="noStrike">
                <a:latin typeface="Arial"/>
              </a:rPr>
              <a:t>u</a:t>
            </a:r>
            <a:r>
              <a:rPr b="0" lang="en-US" sz="1800" spc="-1" strike="noStrike">
                <a:latin typeface="Arial"/>
              </a:rPr>
              <a:t>r</a:t>
            </a:r>
            <a:r>
              <a:rPr b="0" lang="en-US" sz="1800" spc="-1" strike="noStrike">
                <a:latin typeface="Arial"/>
              </a:rPr>
              <a:t>a</a:t>
            </a:r>
            <a:endParaRPr b="0" lang="en-US" sz="1800" spc="-1" strike="noStrike">
              <a:latin typeface="Arial"/>
            </a:endParaRPr>
          </a:p>
        </p:txBody>
      </p:sp>
      <p:sp>
        <p:nvSpPr>
          <p:cNvPr id="177" name="CustomShape 5"/>
          <p:cNvSpPr/>
          <p:nvPr/>
        </p:nvSpPr>
        <p:spPr>
          <a:xfrm>
            <a:off x="9784080" y="1005840"/>
            <a:ext cx="1920240" cy="1188720"/>
          </a:xfrm>
          <a:prstGeom prst="wedgeRectCallout">
            <a:avLst>
              <a:gd name="adj1" fmla="val -23365"/>
              <a:gd name="adj2" fmla="val 74643"/>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Gráficos</a:t>
            </a:r>
            <a:endParaRPr b="0" lang="en-US" sz="1800" spc="-1" strike="noStrike">
              <a:latin typeface="Arial"/>
            </a:endParaRPr>
          </a:p>
          <a:p>
            <a:pPr algn="ctr"/>
            <a:r>
              <a:rPr b="0" lang="en-US" sz="1800" spc="-1" strike="noStrike">
                <a:latin typeface="Arial"/>
              </a:rPr>
              <a:t>Resultados</a:t>
            </a:r>
            <a:endParaRPr b="0" lang="en-US" sz="1800" spc="-1" strike="noStrike">
              <a:latin typeface="Arial"/>
            </a:endParaRPr>
          </a:p>
        </p:txBody>
      </p:sp>
      <p:sp>
        <p:nvSpPr>
          <p:cNvPr id="178" name="CustomShape 6"/>
          <p:cNvSpPr/>
          <p:nvPr/>
        </p:nvSpPr>
        <p:spPr>
          <a:xfrm>
            <a:off x="8595360" y="3566160"/>
            <a:ext cx="1920240" cy="1188720"/>
          </a:xfrm>
          <a:prstGeom prst="wedgeRectCallout">
            <a:avLst>
              <a:gd name="adj1" fmla="val -84842"/>
              <a:gd name="adj2" fmla="val 69916"/>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Curva com </a:t>
            </a:r>
            <a:endParaRPr b="0" lang="en-US" sz="1800" spc="-1" strike="noStrike">
              <a:latin typeface="Arial"/>
            </a:endParaRPr>
          </a:p>
          <a:p>
            <a:pPr algn="ctr"/>
            <a:r>
              <a:rPr b="0" lang="en-US" sz="1800" spc="-1" strike="noStrike">
                <a:latin typeface="Arial"/>
              </a:rPr>
              <a:t>propriedade</a:t>
            </a:r>
            <a:endParaRPr b="0" lang="en-US" sz="1800" spc="-1" strike="noStrike">
              <a:latin typeface="Arial"/>
            </a:endParaRPr>
          </a:p>
        </p:txBody>
      </p:sp>
      <p:sp>
        <p:nvSpPr>
          <p:cNvPr id="179" name="CustomShape 7"/>
          <p:cNvSpPr/>
          <p:nvPr/>
        </p:nvSpPr>
        <p:spPr>
          <a:xfrm>
            <a:off x="91440" y="3108960"/>
            <a:ext cx="2560320" cy="1371600"/>
          </a:xfrm>
          <a:prstGeom prst="wedgeRectCallout">
            <a:avLst>
              <a:gd name="adj1" fmla="val 31439"/>
              <a:gd name="adj2" fmla="val 72407"/>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Tipo e propriedades</a:t>
            </a:r>
            <a:endParaRPr b="0" lang="en-US" sz="1800" spc="-1" strike="noStrike">
              <a:latin typeface="Arial"/>
            </a:endParaRPr>
          </a:p>
          <a:p>
            <a:pPr algn="ctr"/>
            <a:r>
              <a:rPr b="0" lang="en-US" sz="1800" spc="-1" strike="noStrike">
                <a:latin typeface="Arial"/>
              </a:rPr>
              <a:t>objetos</a:t>
            </a:r>
            <a:endParaRPr b="0" lang="en-US" sz="1800" spc="-1" strike="noStrike">
              <a:latin typeface="Arial"/>
            </a:endParaRPr>
          </a:p>
        </p:txBody>
      </p:sp>
      <p:sp>
        <p:nvSpPr>
          <p:cNvPr id="180" name="CustomShape 8"/>
          <p:cNvSpPr/>
          <p:nvPr/>
        </p:nvSpPr>
        <p:spPr>
          <a:xfrm>
            <a:off x="-19440" y="5394960"/>
            <a:ext cx="1920240" cy="1188720"/>
          </a:xfrm>
          <a:prstGeom prst="wedgeRectCallout">
            <a:avLst>
              <a:gd name="adj1" fmla="val 110615"/>
              <a:gd name="adj2" fmla="val -49546"/>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Propriedades</a:t>
            </a:r>
            <a:endParaRPr b="0" lang="en-US" sz="1800" spc="-1" strike="noStrike">
              <a:latin typeface="Arial"/>
            </a:endParaRPr>
          </a:p>
          <a:p>
            <a:pPr algn="ctr"/>
            <a:r>
              <a:rPr b="0" lang="en-US" sz="1800" spc="-1" strike="noStrike">
                <a:latin typeface="Arial"/>
              </a:rPr>
              <a:t>simulação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Simulador</a:t>
            </a:r>
            <a:endParaRPr b="0" lang="pt-BR" sz="1800" spc="-1" strike="noStrike">
              <a:solidFill>
                <a:srgbClr val="000000"/>
              </a:solidFill>
              <a:latin typeface="Calibri"/>
            </a:endParaRPr>
          </a:p>
        </p:txBody>
      </p:sp>
      <p:sp>
        <p:nvSpPr>
          <p:cNvPr id="182" name="TextShape 2"/>
          <p:cNvSpPr txBox="1"/>
          <p:nvPr/>
        </p:nvSpPr>
        <p:spPr>
          <a:xfrm>
            <a:off x="6730200" y="194400"/>
            <a:ext cx="4535280" cy="307440"/>
          </a:xfrm>
          <a:prstGeom prst="rect">
            <a:avLst/>
          </a:prstGeom>
          <a:noFill/>
          <a:ln w="0">
            <a:noFill/>
          </a:ln>
        </p:spPr>
        <p:txBody>
          <a:bodyPr>
            <a:noAutofit/>
          </a:bodyPr>
          <a:p>
            <a:pPr indent="-324000" algn="r">
              <a:lnSpc>
                <a:spcPct val="90000"/>
              </a:lnSpc>
              <a:spcBef>
                <a:spcPts val="1001"/>
              </a:spcBef>
              <a:tabLst>
                <a:tab algn="l" pos="0"/>
              </a:tabLst>
            </a:pPr>
            <a:r>
              <a:rPr b="0" lang="pt-BR" sz="1800" spc="-1" strike="noStrike">
                <a:solidFill>
                  <a:srgbClr val="000000"/>
                </a:solidFill>
                <a:latin typeface="Arial"/>
              </a:rPr>
              <a:t>Coloca imagem e quando clica roda vídeo de smulação</a:t>
            </a:r>
            <a:endParaRPr b="0" lang="pt-BR" sz="1800" spc="-1" strike="noStrike">
              <a:solidFill>
                <a:srgbClr val="000000"/>
              </a:solidFill>
              <a:latin typeface="Arial"/>
            </a:endParaRPr>
          </a:p>
        </p:txBody>
      </p:sp>
      <p:pic>
        <p:nvPicPr>
          <p:cNvPr id="183" name="Imagem 5" descr=""/>
          <p:cNvPicPr/>
          <p:nvPr/>
        </p:nvPicPr>
        <p:blipFill>
          <a:blip r:embed="rId1"/>
          <a:stretch/>
        </p:blipFill>
        <p:spPr>
          <a:xfrm>
            <a:off x="1914480" y="643320"/>
            <a:ext cx="9051120" cy="5571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Simulador</a:t>
            </a:r>
            <a:endParaRPr b="0" lang="pt-BR" sz="1800" spc="-1" strike="noStrike">
              <a:solidFill>
                <a:srgbClr val="000000"/>
              </a:solidFill>
              <a:latin typeface="Calibri"/>
            </a:endParaRPr>
          </a:p>
        </p:txBody>
      </p:sp>
      <p:sp>
        <p:nvSpPr>
          <p:cNvPr id="185" name="TextShape 2"/>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pic>
        <p:nvPicPr>
          <p:cNvPr id="186" name="Imagem 5" descr=""/>
          <p:cNvPicPr/>
          <p:nvPr/>
        </p:nvPicPr>
        <p:blipFill>
          <a:blip r:embed="rId1"/>
          <a:stretch/>
        </p:blipFill>
        <p:spPr>
          <a:xfrm>
            <a:off x="1914480" y="645120"/>
            <a:ext cx="9051120" cy="55674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Sumário</a:t>
            </a:r>
            <a:endParaRPr b="0" lang="pt-BR" sz="1800" spc="-1" strike="noStrike">
              <a:solidFill>
                <a:srgbClr val="000000"/>
              </a:solidFill>
              <a:latin typeface="Calibri"/>
            </a:endParaRPr>
          </a:p>
        </p:txBody>
      </p:sp>
      <p:sp>
        <p:nvSpPr>
          <p:cNvPr id="93" name="CustomShape 2"/>
          <p:cNvSpPr/>
          <p:nvPr/>
        </p:nvSpPr>
        <p:spPr>
          <a:xfrm>
            <a:off x="1631520" y="1423440"/>
            <a:ext cx="3501360" cy="1553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2400" spc="-1" strike="noStrike">
                <a:solidFill>
                  <a:srgbClr val="000000"/>
                </a:solidFill>
                <a:latin typeface="Calibri"/>
              </a:rPr>
              <a:t>Introdução</a:t>
            </a:r>
            <a:endParaRPr b="0" lang="en-US" sz="2400" spc="-1" strike="noStrike">
              <a:latin typeface="Arial"/>
            </a:endParaRPr>
          </a:p>
          <a:p>
            <a:pPr>
              <a:lnSpc>
                <a:spcPct val="100000"/>
              </a:lnSpc>
            </a:pPr>
            <a:r>
              <a:rPr b="0" lang="pt-BR" sz="2400" spc="-1" strike="noStrike">
                <a:solidFill>
                  <a:srgbClr val="000000"/>
                </a:solidFill>
                <a:latin typeface="Calibri"/>
              </a:rPr>
              <a:t>Especificação</a:t>
            </a:r>
            <a:endParaRPr b="0" lang="en-US" sz="2400" spc="-1" strike="noStrike">
              <a:latin typeface="Arial"/>
            </a:endParaRPr>
          </a:p>
          <a:p>
            <a:pPr>
              <a:lnSpc>
                <a:spcPct val="100000"/>
              </a:lnSpc>
            </a:pPr>
            <a:r>
              <a:rPr b="0" lang="pt-BR" sz="2400" spc="-1" strike="noStrike">
                <a:solidFill>
                  <a:srgbClr val="000000"/>
                </a:solidFill>
                <a:latin typeface="Calibri"/>
              </a:rPr>
              <a:t>Elaboração</a:t>
            </a:r>
            <a:endParaRPr b="0" lang="en-US" sz="2400" spc="-1" strike="noStrike">
              <a:latin typeface="Arial"/>
            </a:endParaRPr>
          </a:p>
          <a:p>
            <a:pPr>
              <a:lnSpc>
                <a:spcPct val="100000"/>
              </a:lnSpc>
            </a:pPr>
            <a:r>
              <a:rPr b="0" lang="pt-BR" sz="2400" spc="-1" strike="noStrike">
                <a:solidFill>
                  <a:srgbClr val="000000"/>
                </a:solidFill>
                <a:latin typeface="Calibri"/>
              </a:rPr>
              <a:t>Implementação</a:t>
            </a:r>
            <a:endParaRPr b="0" lang="en-US" sz="2400" spc="-1" strike="noStrike">
              <a:latin typeface="Arial"/>
            </a:endParaRPr>
          </a:p>
        </p:txBody>
      </p:sp>
      <p:sp>
        <p:nvSpPr>
          <p:cNvPr id="94" name="CustomShape 3"/>
          <p:cNvSpPr/>
          <p:nvPr/>
        </p:nvSpPr>
        <p:spPr>
          <a:xfrm>
            <a:off x="7187040" y="1423440"/>
            <a:ext cx="3501360" cy="155340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pt-BR" sz="2400" spc="-1" strike="noStrike">
                <a:solidFill>
                  <a:srgbClr val="000000"/>
                </a:solidFill>
                <a:latin typeface="Calibri"/>
              </a:rPr>
              <a:t>3</a:t>
            </a:r>
            <a:endParaRPr b="0" lang="en-US" sz="2400" spc="-1" strike="noStrike">
              <a:latin typeface="Arial"/>
            </a:endParaRPr>
          </a:p>
          <a:p>
            <a:pPr algn="r">
              <a:lnSpc>
                <a:spcPct val="100000"/>
              </a:lnSpc>
            </a:pPr>
            <a:r>
              <a:rPr b="0" lang="pt-BR" sz="2400" spc="-1" strike="noStrike">
                <a:solidFill>
                  <a:srgbClr val="000000"/>
                </a:solidFill>
                <a:latin typeface="Calibri"/>
              </a:rPr>
              <a:t>5</a:t>
            </a:r>
            <a:endParaRPr b="0" lang="en-US" sz="2400" spc="-1" strike="noStrike">
              <a:latin typeface="Arial"/>
            </a:endParaRPr>
          </a:p>
          <a:p>
            <a:pPr algn="r">
              <a:lnSpc>
                <a:spcPct val="100000"/>
              </a:lnSpc>
            </a:pPr>
            <a:r>
              <a:rPr b="0" lang="pt-BR" sz="2400" spc="-1" strike="noStrike">
                <a:solidFill>
                  <a:srgbClr val="000000"/>
                </a:solidFill>
                <a:latin typeface="Calibri"/>
              </a:rPr>
              <a:t>7</a:t>
            </a:r>
            <a:endParaRPr b="0" lang="en-US" sz="2400" spc="-1" strike="noStrike">
              <a:latin typeface="Arial"/>
            </a:endParaRPr>
          </a:p>
          <a:p>
            <a:pPr algn="r">
              <a:lnSpc>
                <a:spcPct val="100000"/>
              </a:lnSpc>
            </a:pPr>
            <a:r>
              <a:rPr b="0" lang="pt-BR" sz="2400" spc="-1" strike="noStrike">
                <a:solidFill>
                  <a:srgbClr val="000000"/>
                </a:solidFill>
                <a:latin typeface="Calibri"/>
              </a:rPr>
              <a:t>11</a:t>
            </a:r>
            <a:endParaRPr b="0" lang="en-US" sz="2400" spc="-1" strike="noStrike">
              <a:latin typeface="Arial"/>
            </a:endParaRPr>
          </a:p>
        </p:txBody>
      </p:sp>
      <p:sp>
        <p:nvSpPr>
          <p:cNvPr id="95" name="Line 4"/>
          <p:cNvSpPr/>
          <p:nvPr/>
        </p:nvSpPr>
        <p:spPr>
          <a:xfrm>
            <a:off x="3127320" y="1735200"/>
            <a:ext cx="7024320" cy="3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96" name="Line 5"/>
          <p:cNvSpPr/>
          <p:nvPr/>
        </p:nvSpPr>
        <p:spPr>
          <a:xfrm>
            <a:off x="3470400" y="2102400"/>
            <a:ext cx="6681240" cy="3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97" name="Line 6"/>
          <p:cNvSpPr/>
          <p:nvPr/>
        </p:nvSpPr>
        <p:spPr>
          <a:xfrm>
            <a:off x="3127320" y="2469240"/>
            <a:ext cx="7024320" cy="3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98" name="Line 7"/>
          <p:cNvSpPr/>
          <p:nvPr/>
        </p:nvSpPr>
        <p:spPr>
          <a:xfrm>
            <a:off x="3709440" y="2836440"/>
            <a:ext cx="6442200" cy="36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Introdução</a:t>
            </a:r>
            <a:endParaRPr b="0" lang="pt-BR" sz="1800" spc="-1" strike="noStrike">
              <a:solidFill>
                <a:srgbClr val="000000"/>
              </a:solidFill>
              <a:latin typeface="Calibri"/>
            </a:endParaRPr>
          </a:p>
        </p:txBody>
      </p:sp>
      <p:sp>
        <p:nvSpPr>
          <p:cNvPr id="100" name="TextShape 2"/>
          <p:cNvSpPr txBox="1"/>
          <p:nvPr/>
        </p:nvSpPr>
        <p:spPr>
          <a:xfrm>
            <a:off x="401760" y="951840"/>
            <a:ext cx="11126160" cy="4570920"/>
          </a:xfrm>
          <a:prstGeom prst="rect">
            <a:avLst/>
          </a:prstGeom>
          <a:noFill/>
          <a:ln w="0">
            <a:noFill/>
          </a:ln>
        </p:spPr>
        <p:txBody>
          <a:bodyPr>
            <a:normAutofit fontScale="45000"/>
          </a:bodyPr>
          <a:p>
            <a:pPr marL="228600" indent="-228240" algn="just">
              <a:lnSpc>
                <a:spcPct val="200000"/>
              </a:lnSpc>
              <a:spcBef>
                <a:spcPts val="1001"/>
              </a:spcBef>
              <a:buClr>
                <a:srgbClr val="000000"/>
              </a:buClr>
              <a:buFont typeface="Arial"/>
              <a:buChar char="•"/>
            </a:pPr>
            <a:r>
              <a:rPr b="0" lang="pt-BR" sz="1600" spc="-1" strike="noStrike">
                <a:solidFill>
                  <a:srgbClr val="000000"/>
                </a:solidFill>
                <a:latin typeface="Arial"/>
              </a:rPr>
              <a:t>Transferência de calor é um tema importante na física, na química e nas engenharia.</a:t>
            </a:r>
            <a:endParaRPr b="0" lang="pt-BR" sz="1600" spc="-1" strike="noStrike">
              <a:solidFill>
                <a:srgbClr val="000000"/>
              </a:solidFill>
              <a:latin typeface="Calibri"/>
            </a:endParaRPr>
          </a:p>
          <a:p>
            <a:pPr marL="228600" indent="-228240" algn="just">
              <a:lnSpc>
                <a:spcPct val="200000"/>
              </a:lnSpc>
              <a:spcBef>
                <a:spcPts val="1001"/>
              </a:spcBef>
              <a:buClr>
                <a:srgbClr val="000000"/>
              </a:buClr>
              <a:buFont typeface="Arial"/>
              <a:buChar char="•"/>
            </a:pPr>
            <a:r>
              <a:rPr b="0" lang="pt-BR" sz="1600" spc="-1" strike="noStrike">
                <a:solidFill>
                  <a:srgbClr val="000000"/>
                </a:solidFill>
                <a:latin typeface="Arial"/>
              </a:rPr>
              <a:t>Na engenharia de petróleo permite estudar desde os fenômenos físico-químicos de geração de petróleo, passando pelos mecanismos de migração da rocha geradora para a rocha reservatório, o comportamento dos diferentes tipos de reservatórios, os métodos de recuperação (incluindo métodos de recuperação avançada de petróleo como WAG). Permite estudar ainda toda parte de tratamento primário de petróleo nas plataformas, refino e transporte de combustíveis. Pode-se citar ainda o controle da formação de hidratos e toda parte térmica ao longo da coluna de produção.</a:t>
            </a:r>
            <a:endParaRPr b="0" lang="pt-BR" sz="1600" spc="-1" strike="noStrike">
              <a:solidFill>
                <a:srgbClr val="000000"/>
              </a:solidFill>
              <a:latin typeface="Calibri"/>
            </a:endParaRPr>
          </a:p>
          <a:p>
            <a:pPr marL="228600" indent="-228240" algn="just">
              <a:lnSpc>
                <a:spcPct val="200000"/>
              </a:lnSpc>
              <a:spcBef>
                <a:spcPts val="1001"/>
              </a:spcBef>
              <a:buClr>
                <a:srgbClr val="000000"/>
              </a:buClr>
              <a:buFont typeface="Arial"/>
              <a:buChar char="•"/>
            </a:pPr>
            <a:r>
              <a:rPr b="0" lang="pt-BR" sz="1600" spc="-1" strike="noStrike">
                <a:solidFill>
                  <a:srgbClr val="000000"/>
                </a:solidFill>
                <a:latin typeface="Arial"/>
              </a:rPr>
              <a:t>Dominar a transferência de calor nestas situações e nos ambientes terrestres e marinhos, ajuda a prevenir acidentes, otimiza e melhora a produção e barateia os derivados do petróleo, melhorando a economia de toda a sociedade. </a:t>
            </a:r>
            <a:endParaRPr b="0" lang="pt-BR" sz="1600" spc="-1" strike="noStrike">
              <a:solidFill>
                <a:srgbClr val="000000"/>
              </a:solidFill>
              <a:latin typeface="Calibri"/>
            </a:endParaRPr>
          </a:p>
          <a:p>
            <a:pPr marL="228600" indent="-228240" algn="just">
              <a:lnSpc>
                <a:spcPct val="200000"/>
              </a:lnSpc>
              <a:spcBef>
                <a:spcPts val="1001"/>
              </a:spcBef>
              <a:buClr>
                <a:srgbClr val="000000"/>
              </a:buClr>
              <a:buFont typeface="Arial"/>
              <a:buChar char="•"/>
            </a:pPr>
            <a:r>
              <a:rPr b="0" lang="pt-BR" sz="1600" spc="-1" strike="noStrike">
                <a:solidFill>
                  <a:srgbClr val="000000"/>
                </a:solidFill>
                <a:latin typeface="Arial"/>
              </a:rPr>
              <a:t>É notória a dificuldade de estudantes de engenharia em entender todos os processos de transferência de calor e sua aplicação nestas diferentes situações.</a:t>
            </a:r>
            <a:endParaRPr b="0" lang="pt-BR" sz="1600" spc="-1" strike="noStrike">
              <a:solidFill>
                <a:srgbClr val="000000"/>
              </a:solidFill>
              <a:latin typeface="Calibri"/>
            </a:endParaRPr>
          </a:p>
          <a:p>
            <a:pPr marL="228600" indent="-228240" algn="just">
              <a:lnSpc>
                <a:spcPct val="200000"/>
              </a:lnSpc>
              <a:spcBef>
                <a:spcPts val="1001"/>
              </a:spcBef>
              <a:buClr>
                <a:srgbClr val="000000"/>
              </a:buClr>
              <a:buFont typeface="Arial"/>
              <a:buChar char="•"/>
            </a:pPr>
            <a:r>
              <a:rPr b="0" lang="pt-BR" sz="1600" spc="-1" strike="noStrike">
                <a:solidFill>
                  <a:srgbClr val="000000"/>
                </a:solidFill>
                <a:latin typeface="Arial"/>
              </a:rPr>
              <a:t>No sentido de auxiliar o processo de aprendizado das disciplinas de transferência de calor, métodos numéricos e programação, desenvolve-se neste TCC um software educativo para simular a transferência de calor em objetos genéricos 2D/3D com diferentes tipos de materiais e propriedades termofísicas. </a:t>
            </a:r>
            <a:endParaRPr b="0" lang="pt-BR" sz="1600" spc="-1" strike="noStrike">
              <a:solidFill>
                <a:srgbClr val="000000"/>
              </a:solidFill>
              <a:latin typeface="Calibri"/>
            </a:endParaRPr>
          </a:p>
          <a:p>
            <a:pPr marL="228600" indent="-228240" algn="just">
              <a:lnSpc>
                <a:spcPct val="200000"/>
              </a:lnSpc>
              <a:spcBef>
                <a:spcPts val="1001"/>
              </a:spcBef>
              <a:buClr>
                <a:srgbClr val="000000"/>
              </a:buClr>
              <a:buFont typeface="Arial"/>
              <a:buChar char="•"/>
            </a:pPr>
            <a:r>
              <a:rPr b="0" lang="pt-BR" sz="1600" spc="-1" strike="noStrike">
                <a:solidFill>
                  <a:srgbClr val="000000"/>
                </a:solidFill>
                <a:latin typeface="Arial"/>
              </a:rPr>
              <a:t>A Figura ilustra as áreas de trabalho envolvidas.</a:t>
            </a:r>
            <a:endParaRPr b="0" lang="pt-BR"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Introdução</a:t>
            </a:r>
            <a:endParaRPr b="0" lang="pt-BR" sz="1800" spc="-1" strike="noStrike">
              <a:solidFill>
                <a:srgbClr val="000000"/>
              </a:solidFill>
              <a:latin typeface="Calibri"/>
            </a:endParaRPr>
          </a:p>
        </p:txBody>
      </p:sp>
      <p:sp>
        <p:nvSpPr>
          <p:cNvPr id="102" name="TextShape 2"/>
          <p:cNvSpPr txBox="1"/>
          <p:nvPr/>
        </p:nvSpPr>
        <p:spPr>
          <a:xfrm>
            <a:off x="506880" y="1056240"/>
            <a:ext cx="4732920" cy="534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pt-BR" sz="1600" spc="-1" strike="noStrike">
                <a:solidFill>
                  <a:srgbClr val="000000"/>
                </a:solidFill>
                <a:latin typeface="Arial"/>
              </a:rPr>
              <a:t>As áreas envolvidas por este trabalho são:</a:t>
            </a:r>
            <a:endParaRPr b="0" lang="pt-BR" sz="1600" spc="-1" strike="noStrike">
              <a:solidFill>
                <a:srgbClr val="000000"/>
              </a:solidFill>
              <a:latin typeface="Calibri"/>
            </a:endParaRPr>
          </a:p>
        </p:txBody>
      </p:sp>
      <p:pic>
        <p:nvPicPr>
          <p:cNvPr id="103" name="Imagem 5" descr="Diagrama&#10;&#10;Descrição gerada automaticamente"/>
          <p:cNvPicPr/>
          <p:nvPr/>
        </p:nvPicPr>
        <p:blipFill>
          <a:blip r:embed="rId1"/>
          <a:stretch/>
        </p:blipFill>
        <p:spPr>
          <a:xfrm>
            <a:off x="1026360" y="1396440"/>
            <a:ext cx="9824760" cy="5264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Especificação</a:t>
            </a:r>
            <a:endParaRPr b="0" lang="pt-BR" sz="1800" spc="-1" strike="noStrike">
              <a:solidFill>
                <a:srgbClr val="000000"/>
              </a:solidFill>
              <a:latin typeface="Calibri"/>
            </a:endParaRPr>
          </a:p>
        </p:txBody>
      </p:sp>
      <p:sp>
        <p:nvSpPr>
          <p:cNvPr id="105" name="TextShape 2"/>
          <p:cNvSpPr txBox="1"/>
          <p:nvPr/>
        </p:nvSpPr>
        <p:spPr>
          <a:xfrm>
            <a:off x="401760" y="1074600"/>
            <a:ext cx="3808080" cy="457092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pt-BR" sz="1400" spc="-1" strike="noStrike">
                <a:solidFill>
                  <a:srgbClr val="000000"/>
                </a:solidFill>
                <a:latin typeface="Arial"/>
              </a:rPr>
              <a:t>Objetivos do sonho: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Usuário desenha o objeto no canto, escolhendo a temperatura inicial, condições de contorno, e o ponto de estudo.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Liberdade para modificar a simulação em qualquer momento.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Montar gráficos da temperatura versus tempo (na posição escolhida).</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Montar gráficos da temperatura ao longo do eixo x e eixo y, a partir do ponto de estudo.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Opção de rodar e pausar quando o usuário quiser, podendo alterar informações.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Gerar pdf com os resultados.</a:t>
            </a:r>
            <a:endParaRPr b="0" lang="pt-BR" sz="1400" spc="-1" strike="noStrike">
              <a:solidFill>
                <a:srgbClr val="000000"/>
              </a:solidFill>
              <a:latin typeface="Calibri"/>
            </a:endParaRPr>
          </a:p>
          <a:p>
            <a:endParaRPr b="0" lang="pt-BR" sz="1400" spc="-1" strike="noStrike">
              <a:solidFill>
                <a:srgbClr val="000000"/>
              </a:solidFill>
              <a:latin typeface="Calibri"/>
            </a:endParaRPr>
          </a:p>
        </p:txBody>
      </p:sp>
      <p:sp>
        <p:nvSpPr>
          <p:cNvPr id="106" name="TextShape 3"/>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pic>
        <p:nvPicPr>
          <p:cNvPr id="107" name="Imagem 5" descr="Diagrama&#10;&#10;Descrição gerada automaticamente com confiança média"/>
          <p:cNvPicPr/>
          <p:nvPr/>
        </p:nvPicPr>
        <p:blipFill>
          <a:blip r:embed="rId1"/>
          <a:stretch/>
        </p:blipFill>
        <p:spPr>
          <a:xfrm>
            <a:off x="4315680" y="967680"/>
            <a:ext cx="7579800" cy="4922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Especificação</a:t>
            </a:r>
            <a:endParaRPr b="0" lang="pt-BR" sz="1800" spc="-1" strike="noStrike">
              <a:solidFill>
                <a:srgbClr val="000000"/>
              </a:solidFill>
              <a:latin typeface="Calibri"/>
            </a:endParaRPr>
          </a:p>
        </p:txBody>
      </p:sp>
      <p:sp>
        <p:nvSpPr>
          <p:cNvPr id="109" name="TextShape 2"/>
          <p:cNvSpPr txBox="1"/>
          <p:nvPr/>
        </p:nvSpPr>
        <p:spPr>
          <a:xfrm>
            <a:off x="643320" y="1269360"/>
            <a:ext cx="6489000" cy="457092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pt-BR" sz="1600" spc="-1" strike="noStrike">
                <a:solidFill>
                  <a:srgbClr val="000000"/>
                </a:solidFill>
                <a:latin typeface="Arial"/>
              </a:rPr>
              <a:t>Objetivos atualizados:</a:t>
            </a:r>
            <a:endParaRPr b="0" lang="pt-BR"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pt-BR" sz="1400" spc="-1" strike="noStrike">
                <a:solidFill>
                  <a:srgbClr val="000000"/>
                </a:solidFill>
                <a:latin typeface="Arial"/>
              </a:rPr>
              <a:t>Objetivos gerais: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Simulador de difusão térmica (transcal);</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C++/Qt (programação);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Métodos implícitos – BTCS (métodos numéricos).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endParaRPr b="0" lang="pt-BR" sz="1400" spc="-1" strike="noStrike">
              <a:solidFill>
                <a:srgbClr val="000000"/>
              </a:solidFill>
              <a:latin typeface="Calibri"/>
            </a:endParaRPr>
          </a:p>
          <a:p>
            <a:r>
              <a:rPr b="0" lang="pt-BR" sz="1400" spc="-1" strike="noStrike">
                <a:solidFill>
                  <a:srgbClr val="000000"/>
                </a:solidFill>
                <a:latin typeface="Arial"/>
              </a:rPr>
              <a:t>Objetivos específicos: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Utilização de interface gŕafica amigável.</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3D: cada desenho é um perfil sobreposto do objeto (cortes); </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Opção de adicionar ou remover perfis;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Diversas opções de materiais;</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Propriedades físicas a partir de métodos de correlação e interpolação;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Melhorar o pdf gerado, com a possibilidade de emitir um relatório;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Salvar e abrir dados da simulação;</a:t>
            </a:r>
            <a:endParaRPr b="0" lang="pt-BR" sz="1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pt-BR" sz="1400" spc="-1" strike="noStrike">
                <a:solidFill>
                  <a:srgbClr val="000000"/>
                </a:solidFill>
                <a:latin typeface="Arial"/>
              </a:rPr>
              <a:t>Otimização com uso de paralelismo/multi-threads;</a:t>
            </a:r>
            <a:endParaRPr b="0" lang="pt-BR" sz="1400" spc="-1" strike="noStrike">
              <a:solidFill>
                <a:srgbClr val="000000"/>
              </a:solidFill>
              <a:latin typeface="Calibri"/>
            </a:endParaRPr>
          </a:p>
          <a:p>
            <a:endParaRPr b="0" lang="pt-BR" sz="1400" spc="-1" strike="noStrike">
              <a:solidFill>
                <a:srgbClr val="000000"/>
              </a:solidFill>
              <a:latin typeface="Calibri"/>
            </a:endParaRPr>
          </a:p>
        </p:txBody>
      </p:sp>
      <p:sp>
        <p:nvSpPr>
          <p:cNvPr id="110" name="TextShape 3"/>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pic>
        <p:nvPicPr>
          <p:cNvPr id="111" name="Imagem 6" descr="Diagrama&#10;&#10;Descrição gerada automaticamente"/>
          <p:cNvPicPr/>
          <p:nvPr/>
        </p:nvPicPr>
        <p:blipFill>
          <a:blip r:embed="rId1"/>
          <a:srcRect l="0" t="0" r="40000" b="0"/>
          <a:stretch/>
        </p:blipFill>
        <p:spPr>
          <a:xfrm>
            <a:off x="7719480" y="733680"/>
            <a:ext cx="3395880" cy="5390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Elaboração - Modelagem</a:t>
            </a:r>
            <a:endParaRPr b="0" lang="pt-BR" sz="1800" spc="-1" strike="noStrike">
              <a:solidFill>
                <a:srgbClr val="000000"/>
              </a:solidFill>
              <a:latin typeface="Calibri"/>
            </a:endParaRPr>
          </a:p>
        </p:txBody>
      </p:sp>
      <p:sp>
        <p:nvSpPr>
          <p:cNvPr id="113" name="TextShape 2"/>
          <p:cNvSpPr txBox="1"/>
          <p:nvPr/>
        </p:nvSpPr>
        <p:spPr>
          <a:xfrm>
            <a:off x="643320" y="925560"/>
            <a:ext cx="7296120" cy="1011960"/>
          </a:xfrm>
          <a:prstGeom prst="rect">
            <a:avLst/>
          </a:prstGeom>
          <a:noFill/>
          <a:ln w="0">
            <a:noFill/>
          </a:ln>
        </p:spPr>
        <p:txBody>
          <a:bodyPr>
            <a:normAutofit/>
          </a:bodyPr>
          <a:p>
            <a:pPr>
              <a:lnSpc>
                <a:spcPct val="90000"/>
              </a:lnSpc>
              <a:spcBef>
                <a:spcPts val="1001"/>
              </a:spcBef>
              <a:tabLst>
                <a:tab algn="l" pos="0"/>
              </a:tabLst>
            </a:pPr>
            <a:r>
              <a:rPr b="0" lang="pt-BR" sz="1400" spc="-1" strike="noStrike">
                <a:solidFill>
                  <a:srgbClr val="000000"/>
                </a:solidFill>
                <a:latin typeface="Arial"/>
              </a:rPr>
              <a:t>Três principais desafios: </a:t>
            </a:r>
            <a:r>
              <a:rPr b="1" lang="pt-BR" sz="1400" spc="-1" strike="noStrike">
                <a:solidFill>
                  <a:srgbClr val="000000"/>
                </a:solidFill>
                <a:latin typeface="Arial"/>
              </a:rPr>
              <a:t>modelagem</a:t>
            </a:r>
            <a:r>
              <a:rPr b="0" lang="pt-BR" sz="1400" spc="-1" strike="noStrike">
                <a:solidFill>
                  <a:srgbClr val="000000"/>
                </a:solidFill>
                <a:latin typeface="Arial"/>
              </a:rPr>
              <a:t> da equação do calor, </a:t>
            </a:r>
            <a:r>
              <a:rPr b="1" lang="pt-BR" sz="1400" spc="-1" strike="noStrike">
                <a:solidFill>
                  <a:srgbClr val="000000"/>
                </a:solidFill>
                <a:latin typeface="Arial"/>
              </a:rPr>
              <a:t>generalização</a:t>
            </a:r>
            <a:r>
              <a:rPr b="0" lang="pt-BR" sz="1400" spc="-1" strike="noStrike">
                <a:solidFill>
                  <a:srgbClr val="000000"/>
                </a:solidFill>
                <a:latin typeface="Arial"/>
              </a:rPr>
              <a:t> e </a:t>
            </a:r>
            <a:r>
              <a:rPr b="1" lang="pt-BR" sz="1400" spc="-1" strike="noStrike">
                <a:solidFill>
                  <a:srgbClr val="000000"/>
                </a:solidFill>
                <a:latin typeface="Arial"/>
              </a:rPr>
              <a:t>paralelismo</a:t>
            </a:r>
            <a:r>
              <a:rPr b="0" lang="pt-BR" sz="1400" spc="-1" strike="noStrike">
                <a:solidFill>
                  <a:srgbClr val="000000"/>
                </a:solidFill>
                <a:latin typeface="Arial"/>
              </a:rPr>
              <a:t>.</a:t>
            </a:r>
            <a:endParaRPr b="0" lang="pt-BR" sz="1400" spc="-1" strike="noStrike">
              <a:solidFill>
                <a:srgbClr val="000000"/>
              </a:solidFill>
              <a:latin typeface="Calibri"/>
            </a:endParaRPr>
          </a:p>
          <a:p>
            <a:pPr>
              <a:lnSpc>
                <a:spcPct val="90000"/>
              </a:lnSpc>
              <a:spcBef>
                <a:spcPts val="1001"/>
              </a:spcBef>
              <a:tabLst>
                <a:tab algn="l" pos="0"/>
              </a:tabLst>
            </a:pPr>
            <a:r>
              <a:rPr b="0" lang="pt-BR" sz="1400" spc="-1" strike="noStrike">
                <a:solidFill>
                  <a:srgbClr val="000000"/>
                </a:solidFill>
                <a:latin typeface="Arial"/>
              </a:rPr>
              <a:t>1) Equação da difusão do calor (Incropera):</a:t>
            </a:r>
            <a:endParaRPr b="0" lang="pt-BR" sz="1400" spc="-1" strike="noStrike">
              <a:solidFill>
                <a:srgbClr val="000000"/>
              </a:solidFill>
              <a:latin typeface="Calibri"/>
            </a:endParaRPr>
          </a:p>
        </p:txBody>
      </p:sp>
      <p:sp>
        <p:nvSpPr>
          <p:cNvPr id="114" name="TextShape 3"/>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pic>
        <p:nvPicPr>
          <p:cNvPr id="115" name="Imagem 5" descr=""/>
          <p:cNvPicPr/>
          <p:nvPr/>
        </p:nvPicPr>
        <p:blipFill>
          <a:blip r:embed="rId1"/>
          <a:stretch/>
        </p:blipFill>
        <p:spPr>
          <a:xfrm>
            <a:off x="6526800" y="1157400"/>
            <a:ext cx="4224600" cy="972360"/>
          </a:xfrm>
          <a:prstGeom prst="rect">
            <a:avLst/>
          </a:prstGeom>
          <a:ln w="0">
            <a:noFill/>
          </a:ln>
        </p:spPr>
      </p:pic>
      <p:sp>
        <p:nvSpPr>
          <p:cNvPr id="116" name="CustomShape 4"/>
          <p:cNvSpPr/>
          <p:nvPr/>
        </p:nvSpPr>
        <p:spPr>
          <a:xfrm>
            <a:off x="2058840" y="5772960"/>
            <a:ext cx="7946640" cy="972360"/>
          </a:xfrm>
          <a:prstGeom prst="rect">
            <a:avLst/>
          </a:prstGeom>
          <a:noFill/>
          <a:ln w="0">
            <a:noFill/>
          </a:ln>
        </p:spPr>
        <p:style>
          <a:lnRef idx="0"/>
          <a:fillRef idx="0"/>
          <a:effectRef idx="0"/>
          <a:fontRef idx="minor"/>
        </p:style>
        <p:txBody>
          <a:bodyPr>
            <a:normAutofit/>
          </a:bodyPr>
          <a:p>
            <a:pPr>
              <a:lnSpc>
                <a:spcPct val="90000"/>
              </a:lnSpc>
              <a:spcBef>
                <a:spcPts val="1001"/>
              </a:spcBef>
              <a:tabLst>
                <a:tab algn="l" pos="0"/>
              </a:tabLst>
            </a:pPr>
            <a:r>
              <a:rPr b="0" lang="pt-BR" sz="1400" spc="-1" strike="noStrike">
                <a:solidFill>
                  <a:srgbClr val="000000"/>
                </a:solidFill>
                <a:latin typeface="Arial"/>
              </a:rPr>
              <a:t>Onde:</a:t>
            </a:r>
            <a:endParaRPr b="0" lang="en-US" sz="1400" spc="-1" strike="noStrike">
              <a:latin typeface="Arial"/>
            </a:endParaRPr>
          </a:p>
          <a:p>
            <a:pPr>
              <a:lnSpc>
                <a:spcPct val="90000"/>
              </a:lnSpc>
              <a:spcBef>
                <a:spcPts val="1001"/>
              </a:spcBef>
              <a:tabLst>
                <a:tab algn="l" pos="0"/>
              </a:tabLst>
            </a:pPr>
            <a:r>
              <a:rPr b="0" lang="pt-BR" sz="1400" spc="-1" strike="noStrike">
                <a:solidFill>
                  <a:srgbClr val="000000"/>
                </a:solidFill>
                <a:latin typeface="Arial"/>
                <a:ea typeface="Noto Sans CJK SC"/>
              </a:rPr>
              <a:t>T: temperatura [K], </a:t>
            </a:r>
            <a:r>
              <a:rPr b="0" lang="el-GR" sz="1400" spc="-1" strike="noStrike">
                <a:solidFill>
                  <a:srgbClr val="000000"/>
                </a:solidFill>
                <a:latin typeface="Arial"/>
                <a:ea typeface="Noto Sans CJK SC"/>
              </a:rPr>
              <a:t>ρ</a:t>
            </a:r>
            <a:r>
              <a:rPr b="0" lang="pt-BR" sz="1400" spc="-1" strike="noStrike">
                <a:solidFill>
                  <a:srgbClr val="000000"/>
                </a:solidFill>
                <a:latin typeface="Arial"/>
                <a:ea typeface="Noto Sans CJK SC"/>
              </a:rPr>
              <a:t>: massa específica [UNIDADE? ],  capacidade térmica [UNIDADE?], </a:t>
            </a:r>
            <a:br/>
            <a:r>
              <a:rPr b="0" lang="pt-BR" sz="1400" spc="-1" strike="noStrike">
                <a:solidFill>
                  <a:srgbClr val="000000"/>
                </a:solidFill>
                <a:latin typeface="Arial"/>
                <a:ea typeface="Noto Sans CJK SC"/>
              </a:rPr>
              <a:t>k: condutividade térmica [</a:t>
            </a:r>
            <a:r>
              <a:rPr b="0" lang="pt-BR" sz="1200" spc="-1" strike="noStrike">
                <a:solidFill>
                  <a:srgbClr val="000000"/>
                </a:solidFill>
                <a:latin typeface="Arial"/>
              </a:rPr>
              <a:t>UNIDADE?</a:t>
            </a:r>
            <a:r>
              <a:rPr b="0" lang="pt-BR" sz="1400" spc="-1" strike="noStrike">
                <a:solidFill>
                  <a:srgbClr val="000000"/>
                </a:solidFill>
                <a:latin typeface="Arial"/>
              </a:rPr>
              <a:t>]</a:t>
            </a:r>
            <a:endParaRPr b="0" lang="en-US" sz="1400" spc="-1" strike="noStrike">
              <a:latin typeface="Arial"/>
            </a:endParaRPr>
          </a:p>
        </p:txBody>
      </p:sp>
      <p:sp>
        <p:nvSpPr>
          <p:cNvPr id="117" name="CustomShape 5"/>
          <p:cNvSpPr/>
          <p:nvPr/>
        </p:nvSpPr>
        <p:spPr>
          <a:xfrm>
            <a:off x="643320" y="2350800"/>
            <a:ext cx="6086880" cy="735120"/>
          </a:xfrm>
          <a:prstGeom prst="rect">
            <a:avLst/>
          </a:prstGeom>
          <a:noFill/>
          <a:ln w="0">
            <a:noFill/>
          </a:ln>
        </p:spPr>
        <p:style>
          <a:lnRef idx="0"/>
          <a:fillRef idx="0"/>
          <a:effectRef idx="0"/>
          <a:fontRef idx="minor"/>
        </p:style>
        <p:txBody>
          <a:bodyPr>
            <a:normAutofit/>
          </a:bodyPr>
          <a:p>
            <a:pPr>
              <a:lnSpc>
                <a:spcPct val="90000"/>
              </a:lnSpc>
              <a:spcBef>
                <a:spcPts val="1001"/>
              </a:spcBef>
              <a:tabLst>
                <a:tab algn="l" pos="0"/>
              </a:tabLst>
            </a:pPr>
            <a:r>
              <a:rPr b="0" lang="pt-BR" sz="1400" spc="-1" strike="noStrike">
                <a:solidFill>
                  <a:srgbClr val="000000"/>
                </a:solidFill>
                <a:latin typeface="Arial"/>
              </a:rPr>
              <a:t>2) Modelagem numérica por diferenças finitas atrasadas BTCS:</a:t>
            </a:r>
            <a:endParaRPr b="0" lang="en-US" sz="1400" spc="-1" strike="noStrike">
              <a:latin typeface="Arial"/>
            </a:endParaRPr>
          </a:p>
        </p:txBody>
      </p:sp>
      <p:pic>
        <p:nvPicPr>
          <p:cNvPr id="118" name="Imagem 11" descr=""/>
          <p:cNvPicPr/>
          <p:nvPr/>
        </p:nvPicPr>
        <p:blipFill>
          <a:blip r:embed="rId2"/>
          <a:stretch/>
        </p:blipFill>
        <p:spPr>
          <a:xfrm>
            <a:off x="1811160" y="2709720"/>
            <a:ext cx="2843640" cy="582120"/>
          </a:xfrm>
          <a:prstGeom prst="rect">
            <a:avLst/>
          </a:prstGeom>
          <a:ln w="0">
            <a:noFill/>
          </a:ln>
        </p:spPr>
      </p:pic>
      <p:pic>
        <p:nvPicPr>
          <p:cNvPr id="119" name="Imagem 13" descr=""/>
          <p:cNvPicPr/>
          <p:nvPr/>
        </p:nvPicPr>
        <p:blipFill>
          <a:blip r:embed="rId3"/>
          <a:stretch/>
        </p:blipFill>
        <p:spPr>
          <a:xfrm>
            <a:off x="4834080" y="2697120"/>
            <a:ext cx="2829600" cy="582840"/>
          </a:xfrm>
          <a:prstGeom prst="rect">
            <a:avLst/>
          </a:prstGeom>
          <a:ln w="0">
            <a:noFill/>
          </a:ln>
        </p:spPr>
      </p:pic>
      <p:pic>
        <p:nvPicPr>
          <p:cNvPr id="120" name="Imagem 16" descr=""/>
          <p:cNvPicPr/>
          <p:nvPr/>
        </p:nvPicPr>
        <p:blipFill>
          <a:blip r:embed="rId4"/>
          <a:stretch/>
        </p:blipFill>
        <p:spPr>
          <a:xfrm>
            <a:off x="7939440" y="2697120"/>
            <a:ext cx="2635920" cy="582840"/>
          </a:xfrm>
          <a:prstGeom prst="rect">
            <a:avLst/>
          </a:prstGeom>
          <a:ln w="0">
            <a:noFill/>
          </a:ln>
        </p:spPr>
      </p:pic>
      <p:pic>
        <p:nvPicPr>
          <p:cNvPr id="121" name="Imagem 18" descr=""/>
          <p:cNvPicPr/>
          <p:nvPr/>
        </p:nvPicPr>
        <p:blipFill>
          <a:blip r:embed="rId5"/>
          <a:stretch/>
        </p:blipFill>
        <p:spPr>
          <a:xfrm>
            <a:off x="5555880" y="3490200"/>
            <a:ext cx="1783440" cy="607680"/>
          </a:xfrm>
          <a:prstGeom prst="rect">
            <a:avLst/>
          </a:prstGeom>
          <a:ln w="0">
            <a:noFill/>
          </a:ln>
        </p:spPr>
      </p:pic>
      <p:sp>
        <p:nvSpPr>
          <p:cNvPr id="122" name="CustomShape 6"/>
          <p:cNvSpPr/>
          <p:nvPr/>
        </p:nvSpPr>
        <p:spPr>
          <a:xfrm>
            <a:off x="793800" y="4521600"/>
            <a:ext cx="6086880" cy="735120"/>
          </a:xfrm>
          <a:prstGeom prst="rect">
            <a:avLst/>
          </a:prstGeom>
          <a:noFill/>
          <a:ln w="0">
            <a:noFill/>
          </a:ln>
        </p:spPr>
        <p:style>
          <a:lnRef idx="0"/>
          <a:fillRef idx="0"/>
          <a:effectRef idx="0"/>
          <a:fontRef idx="minor"/>
        </p:style>
        <p:txBody>
          <a:bodyPr>
            <a:normAutofit/>
          </a:bodyPr>
          <a:p>
            <a:pPr>
              <a:lnSpc>
                <a:spcPct val="90000"/>
              </a:lnSpc>
              <a:spcBef>
                <a:spcPts val="1001"/>
              </a:spcBef>
              <a:tabLst>
                <a:tab algn="l" pos="0"/>
              </a:tabLst>
            </a:pPr>
            <a:r>
              <a:rPr b="0" lang="pt-BR" sz="1400" spc="-1" strike="noStrike">
                <a:solidFill>
                  <a:srgbClr val="000000"/>
                </a:solidFill>
                <a:latin typeface="Arial"/>
              </a:rPr>
              <a:t>3) Juntando tudo:</a:t>
            </a:r>
            <a:endParaRPr b="0" lang="en-US" sz="1400" spc="-1" strike="noStrike">
              <a:latin typeface="Arial"/>
            </a:endParaRPr>
          </a:p>
        </p:txBody>
      </p:sp>
      <p:pic>
        <p:nvPicPr>
          <p:cNvPr id="123" name="Imagem 25" descr=""/>
          <p:cNvPicPr/>
          <p:nvPr/>
        </p:nvPicPr>
        <p:blipFill>
          <a:blip r:embed="rId6"/>
          <a:stretch/>
        </p:blipFill>
        <p:spPr>
          <a:xfrm>
            <a:off x="4005360" y="4539600"/>
            <a:ext cx="4884120" cy="1101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Elaboração - Generalização</a:t>
            </a:r>
            <a:endParaRPr b="0" lang="pt-BR" sz="1800" spc="-1" strike="noStrike">
              <a:solidFill>
                <a:srgbClr val="000000"/>
              </a:solidFill>
              <a:latin typeface="Calibri"/>
            </a:endParaRPr>
          </a:p>
        </p:txBody>
      </p:sp>
      <p:sp>
        <p:nvSpPr>
          <p:cNvPr id="125" name="TextShape 2"/>
          <p:cNvSpPr txBox="1"/>
          <p:nvPr/>
        </p:nvSpPr>
        <p:spPr>
          <a:xfrm>
            <a:off x="643320" y="891360"/>
            <a:ext cx="6086880" cy="735120"/>
          </a:xfrm>
          <a:prstGeom prst="rect">
            <a:avLst/>
          </a:prstGeom>
          <a:noFill/>
          <a:ln w="0">
            <a:noFill/>
          </a:ln>
        </p:spPr>
        <p:txBody>
          <a:bodyPr>
            <a:noAutofit/>
          </a:bodyPr>
          <a:p>
            <a:pPr>
              <a:lnSpc>
                <a:spcPct val="90000"/>
              </a:lnSpc>
              <a:spcBef>
                <a:spcPts val="1001"/>
              </a:spcBef>
              <a:tabLst>
                <a:tab algn="l" pos="0"/>
              </a:tabLst>
            </a:pPr>
            <a:r>
              <a:rPr b="0" lang="pt-BR" sz="1400" spc="-1" strike="noStrike">
                <a:solidFill>
                  <a:srgbClr val="000000"/>
                </a:solidFill>
                <a:latin typeface="Arial"/>
              </a:rPr>
              <a:t>1) Estruturando a equação:</a:t>
            </a:r>
            <a:endParaRPr b="0" lang="pt-BR" sz="1400" spc="-1" strike="noStrike">
              <a:solidFill>
                <a:srgbClr val="000000"/>
              </a:solidFill>
              <a:latin typeface="Calibri"/>
            </a:endParaRPr>
          </a:p>
        </p:txBody>
      </p:sp>
      <p:sp>
        <p:nvSpPr>
          <p:cNvPr id="126" name="TextShape 3"/>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sp>
        <p:nvSpPr>
          <p:cNvPr id="127" name="CustomShape 4"/>
          <p:cNvSpPr/>
          <p:nvPr/>
        </p:nvSpPr>
        <p:spPr>
          <a:xfrm>
            <a:off x="643320" y="3200040"/>
            <a:ext cx="6086880" cy="447480"/>
          </a:xfrm>
          <a:prstGeom prst="rect">
            <a:avLst/>
          </a:prstGeom>
          <a:noFill/>
          <a:ln w="0">
            <a:noFill/>
          </a:ln>
        </p:spPr>
        <p:style>
          <a:lnRef idx="0"/>
          <a:fillRef idx="0"/>
          <a:effectRef idx="0"/>
          <a:fontRef idx="minor"/>
        </p:style>
        <p:txBody>
          <a:bodyPr>
            <a:normAutofit/>
          </a:bodyPr>
          <a:p>
            <a:pPr>
              <a:lnSpc>
                <a:spcPct val="90000"/>
              </a:lnSpc>
              <a:spcBef>
                <a:spcPts val="1001"/>
              </a:spcBef>
              <a:tabLst>
                <a:tab algn="l" pos="0"/>
              </a:tabLst>
            </a:pPr>
            <a:r>
              <a:rPr b="0" lang="pt-BR" sz="1400" spc="-1" strike="noStrike">
                <a:solidFill>
                  <a:srgbClr val="000000"/>
                </a:solidFill>
                <a:latin typeface="Arial"/>
              </a:rPr>
              <a:t>2) Fronteiras de Neumann</a:t>
            </a:r>
            <a:endParaRPr b="0" lang="en-US" sz="1400" spc="-1" strike="noStrike">
              <a:latin typeface="Arial"/>
            </a:endParaRPr>
          </a:p>
        </p:txBody>
      </p:sp>
      <p:pic>
        <p:nvPicPr>
          <p:cNvPr id="128" name="Imagem 7" descr=""/>
          <p:cNvPicPr/>
          <p:nvPr/>
        </p:nvPicPr>
        <p:blipFill>
          <a:blip r:embed="rId1"/>
          <a:stretch/>
        </p:blipFill>
        <p:spPr>
          <a:xfrm>
            <a:off x="3686760" y="754560"/>
            <a:ext cx="3453480" cy="1382400"/>
          </a:xfrm>
          <a:prstGeom prst="rect">
            <a:avLst/>
          </a:prstGeom>
          <a:ln w="0">
            <a:noFill/>
          </a:ln>
        </p:spPr>
      </p:pic>
      <p:pic>
        <p:nvPicPr>
          <p:cNvPr id="129" name="Imagem 10" descr="Diagrama&#10;&#10;Descrição gerada automaticamente"/>
          <p:cNvPicPr/>
          <p:nvPr/>
        </p:nvPicPr>
        <p:blipFill>
          <a:blip r:embed="rId2"/>
          <a:stretch/>
        </p:blipFill>
        <p:spPr>
          <a:xfrm>
            <a:off x="7678800" y="891360"/>
            <a:ext cx="4418280" cy="4208040"/>
          </a:xfrm>
          <a:prstGeom prst="rect">
            <a:avLst/>
          </a:prstGeom>
          <a:ln w="0">
            <a:noFill/>
          </a:ln>
        </p:spPr>
      </p:pic>
      <p:pic>
        <p:nvPicPr>
          <p:cNvPr id="130" name="Imagem 14" descr=""/>
          <p:cNvPicPr/>
          <p:nvPr/>
        </p:nvPicPr>
        <p:blipFill>
          <a:blip r:embed="rId3"/>
          <a:stretch/>
        </p:blipFill>
        <p:spPr>
          <a:xfrm>
            <a:off x="2903760" y="3012120"/>
            <a:ext cx="2267280" cy="580680"/>
          </a:xfrm>
          <a:prstGeom prst="rect">
            <a:avLst/>
          </a:prstGeom>
          <a:ln w="0">
            <a:noFill/>
          </a:ln>
        </p:spPr>
      </p:pic>
      <p:pic>
        <p:nvPicPr>
          <p:cNvPr id="131" name="Imagem 17" descr=""/>
          <p:cNvPicPr/>
          <p:nvPr/>
        </p:nvPicPr>
        <p:blipFill>
          <a:blip r:embed="rId4"/>
          <a:stretch/>
        </p:blipFill>
        <p:spPr>
          <a:xfrm>
            <a:off x="5432040" y="3012120"/>
            <a:ext cx="1390320" cy="1885680"/>
          </a:xfrm>
          <a:prstGeom prst="rect">
            <a:avLst/>
          </a:prstGeom>
          <a:ln w="0">
            <a:noFill/>
          </a:ln>
        </p:spPr>
      </p:pic>
      <p:sp>
        <p:nvSpPr>
          <p:cNvPr id="132" name="CustomShape 5"/>
          <p:cNvSpPr/>
          <p:nvPr/>
        </p:nvSpPr>
        <p:spPr>
          <a:xfrm>
            <a:off x="5171400" y="3012120"/>
            <a:ext cx="385200" cy="1885680"/>
          </a:xfrm>
          <a:prstGeom prst="leftBrace">
            <a:avLst>
              <a:gd name="adj1" fmla="val 8333"/>
              <a:gd name="adj2" fmla="val 15501"/>
            </a:avLst>
          </a:prstGeom>
          <a:noFill/>
          <a:ln>
            <a:solidFill>
              <a:srgbClr val="000000"/>
            </a:solidFill>
          </a:ln>
        </p:spPr>
        <p:style>
          <a:lnRef idx="3">
            <a:schemeClr val="dk1"/>
          </a:lnRef>
          <a:fillRef idx="0">
            <a:schemeClr val="dk1"/>
          </a:fillRef>
          <a:effectRef idx="2">
            <a:schemeClr val="dk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01760" y="196920"/>
            <a:ext cx="4535280" cy="3074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pt-BR" sz="1800" spc="-1" strike="noStrike">
                <a:solidFill>
                  <a:srgbClr val="000000"/>
                </a:solidFill>
                <a:latin typeface="Arial"/>
              </a:rPr>
              <a:t>Elaboração - Generalização</a:t>
            </a:r>
            <a:endParaRPr b="0" lang="pt-BR" sz="1800" spc="-1" strike="noStrike">
              <a:solidFill>
                <a:srgbClr val="000000"/>
              </a:solidFill>
              <a:latin typeface="Calibri"/>
            </a:endParaRPr>
          </a:p>
        </p:txBody>
      </p:sp>
      <p:sp>
        <p:nvSpPr>
          <p:cNvPr id="134" name="TextShape 2"/>
          <p:cNvSpPr txBox="1"/>
          <p:nvPr/>
        </p:nvSpPr>
        <p:spPr>
          <a:xfrm>
            <a:off x="401760" y="1151280"/>
            <a:ext cx="1866240" cy="675000"/>
          </a:xfrm>
          <a:prstGeom prst="rect">
            <a:avLst/>
          </a:prstGeom>
          <a:noFill/>
          <a:ln w="0">
            <a:noFill/>
          </a:ln>
        </p:spPr>
        <p:txBody>
          <a:bodyPr>
            <a:noAutofit/>
          </a:bodyPr>
          <a:p>
            <a:pPr>
              <a:lnSpc>
                <a:spcPct val="90000"/>
              </a:lnSpc>
              <a:spcBef>
                <a:spcPts val="1001"/>
              </a:spcBef>
              <a:tabLst>
                <a:tab algn="l" pos="0"/>
              </a:tabLst>
            </a:pPr>
            <a:r>
              <a:rPr b="0" lang="pt-BR" sz="1400" spc="-1" strike="noStrike">
                <a:solidFill>
                  <a:srgbClr val="000000"/>
                </a:solidFill>
                <a:latin typeface="Arial"/>
              </a:rPr>
              <a:t>2) Generalizando:</a:t>
            </a:r>
            <a:endParaRPr b="0" lang="pt-BR" sz="1400" spc="-1" strike="noStrike">
              <a:solidFill>
                <a:srgbClr val="000000"/>
              </a:solidFill>
              <a:latin typeface="Calibri"/>
            </a:endParaRPr>
          </a:p>
        </p:txBody>
      </p:sp>
      <p:sp>
        <p:nvSpPr>
          <p:cNvPr id="135" name="TextShape 3"/>
          <p:cNvSpPr txBox="1"/>
          <p:nvPr/>
        </p:nvSpPr>
        <p:spPr>
          <a:xfrm>
            <a:off x="6730200" y="194400"/>
            <a:ext cx="4535280" cy="307440"/>
          </a:xfrm>
          <a:prstGeom prst="rect">
            <a:avLst/>
          </a:prstGeom>
          <a:noFill/>
          <a:ln w="0">
            <a:noFill/>
          </a:ln>
        </p:spPr>
        <p:txBody>
          <a:bodyPr>
            <a:noAutofit/>
          </a:bodyPr>
          <a:p>
            <a:endParaRPr b="0" lang="pt-BR" sz="2800" spc="-1" strike="noStrike">
              <a:solidFill>
                <a:srgbClr val="000000"/>
              </a:solidFill>
              <a:latin typeface="Calibri"/>
            </a:endParaRPr>
          </a:p>
        </p:txBody>
      </p:sp>
      <p:pic>
        <p:nvPicPr>
          <p:cNvPr id="136" name="Imagem 7" descr=""/>
          <p:cNvPicPr/>
          <p:nvPr/>
        </p:nvPicPr>
        <p:blipFill>
          <a:blip r:embed="rId1"/>
          <a:stretch/>
        </p:blipFill>
        <p:spPr>
          <a:xfrm>
            <a:off x="3758040" y="802800"/>
            <a:ext cx="7302240" cy="1095840"/>
          </a:xfrm>
          <a:prstGeom prst="rect">
            <a:avLst/>
          </a:prstGeom>
          <a:ln w="0">
            <a:noFill/>
          </a:ln>
        </p:spPr>
      </p:pic>
      <p:sp>
        <p:nvSpPr>
          <p:cNvPr id="137" name="CustomShape 4"/>
          <p:cNvSpPr/>
          <p:nvPr/>
        </p:nvSpPr>
        <p:spPr>
          <a:xfrm>
            <a:off x="4893120" y="985680"/>
            <a:ext cx="360" cy="3229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8" name="CustomShape 5"/>
          <p:cNvSpPr/>
          <p:nvPr/>
        </p:nvSpPr>
        <p:spPr>
          <a:xfrm>
            <a:off x="5658120" y="985680"/>
            <a:ext cx="360" cy="3229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9" name="CustomShape 6"/>
          <p:cNvSpPr/>
          <p:nvPr/>
        </p:nvSpPr>
        <p:spPr>
          <a:xfrm>
            <a:off x="401760" y="2795400"/>
            <a:ext cx="3355920" cy="675000"/>
          </a:xfrm>
          <a:prstGeom prst="rect">
            <a:avLst/>
          </a:prstGeom>
          <a:noFill/>
          <a:ln w="0">
            <a:noFill/>
          </a:ln>
        </p:spPr>
        <p:style>
          <a:lnRef idx="0"/>
          <a:fillRef idx="0"/>
          <a:effectRef idx="0"/>
          <a:fontRef idx="minor"/>
        </p:style>
        <p:txBody>
          <a:bodyPr>
            <a:normAutofit/>
          </a:bodyPr>
          <a:p>
            <a:pPr marL="228600" indent="-228240">
              <a:lnSpc>
                <a:spcPct val="90000"/>
              </a:lnSpc>
              <a:spcBef>
                <a:spcPts val="1001"/>
              </a:spcBef>
              <a:buClr>
                <a:srgbClr val="000000"/>
              </a:buClr>
              <a:buFont typeface="Arial"/>
              <a:buChar char="•"/>
            </a:pPr>
            <a:r>
              <a:rPr b="0" lang="pt-BR" sz="1400" spc="-1" strike="noStrike">
                <a:solidFill>
                  <a:srgbClr val="000000"/>
                </a:solidFill>
                <a:latin typeface="Arial"/>
              </a:rPr>
              <a:t>Exemplo, ponto isolado no espaço:</a:t>
            </a:r>
            <a:endParaRPr b="0" lang="en-US" sz="1400" spc="-1" strike="noStrike">
              <a:latin typeface="Arial"/>
            </a:endParaRPr>
          </a:p>
        </p:txBody>
      </p:sp>
      <p:pic>
        <p:nvPicPr>
          <p:cNvPr id="140" name="Imagem 13" descr=""/>
          <p:cNvPicPr/>
          <p:nvPr/>
        </p:nvPicPr>
        <p:blipFill>
          <a:blip r:embed="rId2"/>
          <a:stretch/>
        </p:blipFill>
        <p:spPr>
          <a:xfrm>
            <a:off x="3758040" y="2340000"/>
            <a:ext cx="7302240" cy="1095840"/>
          </a:xfrm>
          <a:prstGeom prst="rect">
            <a:avLst/>
          </a:prstGeom>
          <a:ln w="0">
            <a:noFill/>
          </a:ln>
        </p:spPr>
      </p:pic>
      <p:sp>
        <p:nvSpPr>
          <p:cNvPr id="141" name="Line 7"/>
          <p:cNvSpPr/>
          <p:nvPr/>
        </p:nvSpPr>
        <p:spPr>
          <a:xfrm flipV="1">
            <a:off x="7693200" y="2892600"/>
            <a:ext cx="668160" cy="19332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2" name="Line 8"/>
          <p:cNvSpPr/>
          <p:nvPr/>
        </p:nvSpPr>
        <p:spPr>
          <a:xfrm>
            <a:off x="7684200" y="2883600"/>
            <a:ext cx="668160" cy="20232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3" name="Line 9"/>
          <p:cNvSpPr/>
          <p:nvPr/>
        </p:nvSpPr>
        <p:spPr>
          <a:xfrm flipV="1">
            <a:off x="8786160" y="2887200"/>
            <a:ext cx="668160" cy="19368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4" name="Line 10"/>
          <p:cNvSpPr/>
          <p:nvPr/>
        </p:nvSpPr>
        <p:spPr>
          <a:xfrm>
            <a:off x="8777520" y="2878560"/>
            <a:ext cx="668160" cy="20232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5" name="Line 11"/>
          <p:cNvSpPr/>
          <p:nvPr/>
        </p:nvSpPr>
        <p:spPr>
          <a:xfrm flipV="1">
            <a:off x="9888120" y="2881800"/>
            <a:ext cx="668160" cy="19368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6" name="Line 12"/>
          <p:cNvSpPr/>
          <p:nvPr/>
        </p:nvSpPr>
        <p:spPr>
          <a:xfrm>
            <a:off x="9879480" y="2873160"/>
            <a:ext cx="668160" cy="20232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7" name="Line 13"/>
          <p:cNvSpPr/>
          <p:nvPr/>
        </p:nvSpPr>
        <p:spPr>
          <a:xfrm flipV="1">
            <a:off x="7693200" y="3235320"/>
            <a:ext cx="668160" cy="19368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8" name="Line 14"/>
          <p:cNvSpPr/>
          <p:nvPr/>
        </p:nvSpPr>
        <p:spPr>
          <a:xfrm>
            <a:off x="7684200" y="3226680"/>
            <a:ext cx="668160" cy="20232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49" name="Line 15"/>
          <p:cNvSpPr/>
          <p:nvPr/>
        </p:nvSpPr>
        <p:spPr>
          <a:xfrm flipV="1">
            <a:off x="8814240" y="3235320"/>
            <a:ext cx="668160" cy="19368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50" name="Line 16"/>
          <p:cNvSpPr/>
          <p:nvPr/>
        </p:nvSpPr>
        <p:spPr>
          <a:xfrm>
            <a:off x="8805240" y="3226680"/>
            <a:ext cx="668160" cy="20232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51" name="Line 17"/>
          <p:cNvSpPr/>
          <p:nvPr/>
        </p:nvSpPr>
        <p:spPr>
          <a:xfrm flipV="1">
            <a:off x="9897120" y="3235320"/>
            <a:ext cx="668160" cy="19368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52" name="Line 18"/>
          <p:cNvSpPr/>
          <p:nvPr/>
        </p:nvSpPr>
        <p:spPr>
          <a:xfrm>
            <a:off x="9888120" y="3226680"/>
            <a:ext cx="668160" cy="202320"/>
          </a:xfrm>
          <a:prstGeom prst="line">
            <a:avLst/>
          </a:prstGeom>
          <a:ln>
            <a:solidFill>
              <a:srgbClr val="ff0000"/>
            </a:solidFill>
          </a:ln>
        </p:spPr>
        <p:style>
          <a:lnRef idx="3">
            <a:schemeClr val="accent1"/>
          </a:lnRef>
          <a:fillRef idx="0">
            <a:schemeClr val="accent1"/>
          </a:fillRef>
          <a:effectRef idx="2">
            <a:schemeClr val="accent1"/>
          </a:effectRef>
          <a:fontRef idx="minor"/>
        </p:style>
      </p:sp>
      <p:sp>
        <p:nvSpPr>
          <p:cNvPr id="153" name="CustomShape 19"/>
          <p:cNvSpPr/>
          <p:nvPr/>
        </p:nvSpPr>
        <p:spPr>
          <a:xfrm flipV="1">
            <a:off x="4818240" y="2794680"/>
            <a:ext cx="509760" cy="27972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154" name="CustomShape 20"/>
          <p:cNvSpPr/>
          <p:nvPr/>
        </p:nvSpPr>
        <p:spPr>
          <a:xfrm>
            <a:off x="5245560" y="2538720"/>
            <a:ext cx="29700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ff0000"/>
                </a:solidFill>
                <a:latin typeface="Calibri"/>
              </a:rPr>
              <a:t>0</a:t>
            </a:r>
            <a:endParaRPr b="0" lang="en-US" sz="1800" spc="-1" strike="noStrike">
              <a:latin typeface="Arial"/>
            </a:endParaRPr>
          </a:p>
        </p:txBody>
      </p:sp>
      <p:sp>
        <p:nvSpPr>
          <p:cNvPr id="155" name="CustomShape 21"/>
          <p:cNvSpPr/>
          <p:nvPr/>
        </p:nvSpPr>
        <p:spPr>
          <a:xfrm flipV="1">
            <a:off x="5460120" y="2794680"/>
            <a:ext cx="509760" cy="27972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156" name="CustomShape 22"/>
          <p:cNvSpPr/>
          <p:nvPr/>
        </p:nvSpPr>
        <p:spPr>
          <a:xfrm>
            <a:off x="5887440" y="2538720"/>
            <a:ext cx="29700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ff0000"/>
                </a:solidFill>
                <a:latin typeface="Calibri"/>
              </a:rPr>
              <a:t>0</a:t>
            </a:r>
            <a:endParaRPr b="0" lang="en-US" sz="1800" spc="-1" strike="noStrike">
              <a:latin typeface="Arial"/>
            </a:endParaRPr>
          </a:p>
        </p:txBody>
      </p:sp>
      <p:pic>
        <p:nvPicPr>
          <p:cNvPr id="157" name="Imagem 66" descr=""/>
          <p:cNvPicPr/>
          <p:nvPr/>
        </p:nvPicPr>
        <p:blipFill>
          <a:blip r:embed="rId3"/>
          <a:stretch/>
        </p:blipFill>
        <p:spPr>
          <a:xfrm>
            <a:off x="2806560" y="3898080"/>
            <a:ext cx="2738160" cy="1036080"/>
          </a:xfrm>
          <a:prstGeom prst="rect">
            <a:avLst/>
          </a:prstGeom>
          <a:ln w="0">
            <a:noFill/>
          </a:ln>
        </p:spPr>
      </p:pic>
      <p:pic>
        <p:nvPicPr>
          <p:cNvPr id="158" name="Imagem 68" descr=""/>
          <p:cNvPicPr/>
          <p:nvPr/>
        </p:nvPicPr>
        <p:blipFill>
          <a:blip r:embed="rId4"/>
          <a:stretch/>
        </p:blipFill>
        <p:spPr>
          <a:xfrm>
            <a:off x="6784920" y="4112640"/>
            <a:ext cx="2000880" cy="606600"/>
          </a:xfrm>
          <a:prstGeom prst="rect">
            <a:avLst/>
          </a:prstGeom>
          <a:ln w="0">
            <a:noFill/>
          </a:ln>
        </p:spPr>
      </p:pic>
      <p:sp>
        <p:nvSpPr>
          <p:cNvPr id="159" name="CustomShape 23"/>
          <p:cNvSpPr/>
          <p:nvPr/>
        </p:nvSpPr>
        <p:spPr>
          <a:xfrm>
            <a:off x="5910120" y="4416480"/>
            <a:ext cx="552960" cy="3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60" name="CustomShape 24"/>
          <p:cNvSpPr/>
          <p:nvPr/>
        </p:nvSpPr>
        <p:spPr>
          <a:xfrm>
            <a:off x="2116080" y="4439520"/>
            <a:ext cx="552960" cy="3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61" name="CustomShape 25"/>
          <p:cNvSpPr/>
          <p:nvPr/>
        </p:nvSpPr>
        <p:spPr>
          <a:xfrm>
            <a:off x="6730200" y="4693680"/>
            <a:ext cx="3355920" cy="675000"/>
          </a:xfrm>
          <a:prstGeom prst="rect">
            <a:avLst/>
          </a:prstGeom>
          <a:noFill/>
          <a:ln w="0">
            <a:noFill/>
          </a:ln>
        </p:spPr>
        <p:style>
          <a:lnRef idx="0"/>
          <a:fillRef idx="0"/>
          <a:effectRef idx="0"/>
          <a:fontRef idx="minor"/>
        </p:style>
        <p:txBody>
          <a:bodyPr>
            <a:normAutofit/>
          </a:bodyPr>
          <a:p>
            <a:pPr>
              <a:lnSpc>
                <a:spcPct val="90000"/>
              </a:lnSpc>
              <a:spcBef>
                <a:spcPts val="1001"/>
              </a:spcBef>
              <a:tabLst>
                <a:tab algn="l" pos="0"/>
              </a:tabLst>
            </a:pPr>
            <a:r>
              <a:rPr b="0" lang="pt-BR" sz="1400" spc="-1" strike="noStrike">
                <a:solidFill>
                  <a:srgbClr val="000000"/>
                </a:solidFill>
                <a:latin typeface="Arial"/>
              </a:rPr>
              <a:t>Um ponto isolado no espaço não troca calor, logo, sua temperatura é constante ao longo do tempo.</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315</TotalTime>
  <Application>LibreOffice/7.0.6.2$Linux_X86_64 LibreOffice_project/00$Build-2</Application>
  <AppVersion>15.0000</AppVersion>
  <Words>676</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2021-11-28T21:31:00Z</dcterms:created>
  <dc:creator>Nicholas De Almeida Pinto</dc:creator>
  <dc:description/>
  <dc:language>en-US</dc:language>
  <cp:lastModifiedBy/>
  <dcterms:modified xsi:type="dcterms:W3CDTF">2021-11-29T19:31:56Z</dcterms:modified>
  <cp:revision>9</cp:revision>
  <dc:subject/>
  <dc:title>Simulador de difusão térmica 3D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