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409" r:id="rId2"/>
    <p:sldId id="2417" r:id="rId3"/>
    <p:sldId id="2413" r:id="rId4"/>
    <p:sldId id="2407" r:id="rId5"/>
    <p:sldId id="2408" r:id="rId6"/>
    <p:sldId id="2412" r:id="rId7"/>
    <p:sldId id="2414" r:id="rId8"/>
    <p:sldId id="2416" r:id="rId9"/>
    <p:sldId id="2415" r:id="rId10"/>
  </p:sldIdLst>
  <p:sldSz cx="8961438" cy="6721475"/>
  <p:notesSz cx="6794500" cy="9982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E6E66C"/>
    <a:srgbClr val="9C242D"/>
    <a:srgbClr val="912F31"/>
    <a:srgbClr val="3333CC"/>
    <a:srgbClr val="CE3236"/>
    <a:srgbClr val="823E40"/>
    <a:srgbClr val="735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3443" autoAdjust="0"/>
  </p:normalViewPr>
  <p:slideViewPr>
    <p:cSldViewPr snapToGrid="0">
      <p:cViewPr>
        <p:scale>
          <a:sx n="100" d="100"/>
          <a:sy n="100" d="100"/>
        </p:scale>
        <p:origin x="-570" y="-336"/>
      </p:cViewPr>
      <p:guideLst>
        <p:guide orient="horz" pos="578"/>
        <p:guide orient="horz" pos="2117"/>
        <p:guide orient="horz" pos="4233"/>
        <p:guide pos="5589"/>
        <p:guide pos="247"/>
        <p:guide pos="5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1974" y="84"/>
      </p:cViewPr>
      <p:guideLst>
        <p:guide orient="horz" pos="314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302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4663" y="627063"/>
            <a:ext cx="5854700" cy="4392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5362575"/>
            <a:ext cx="5789612" cy="1260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2663" y="9598025"/>
            <a:ext cx="539750" cy="187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773735-F456-40EF-B1D7-CC9FFD45AA9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2413" y="112713"/>
            <a:ext cx="0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Title Elements" hidden="1"/>
          <p:cNvGrpSpPr>
            <a:grpSpLocks/>
          </p:cNvGrpSpPr>
          <p:nvPr userDrawn="1"/>
        </p:nvGrpSpPr>
        <p:grpSpPr bwMode="auto">
          <a:xfrm>
            <a:off x="3459163" y="5546725"/>
            <a:ext cx="4935537" cy="549275"/>
            <a:chOff x="1663" y="3087"/>
            <a:chExt cx="3109" cy="346"/>
          </a:xfrm>
        </p:grpSpPr>
        <p:sp>
          <p:nvSpPr>
            <p:cNvPr id="6" name="McK Document type"/>
            <p:cNvSpPr txBox="1">
              <a:spLocks noChangeArrowheads="1"/>
            </p:cNvSpPr>
            <p:nvPr/>
          </p:nvSpPr>
          <p:spPr bwMode="auto">
            <a:xfrm>
              <a:off x="1663" y="3087"/>
              <a:ext cx="310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+mn-cs"/>
                </a:rPr>
                <a:t>Document type</a:t>
              </a:r>
            </a:p>
          </p:txBody>
        </p:sp>
        <p:sp>
          <p:nvSpPr>
            <p:cNvPr id="7" name="McK Date"/>
            <p:cNvSpPr txBox="1">
              <a:spLocks noChangeArrowheads="1"/>
            </p:cNvSpPr>
            <p:nvPr/>
          </p:nvSpPr>
          <p:spPr bwMode="auto">
            <a:xfrm>
              <a:off x="1663" y="3278"/>
              <a:ext cx="310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+mn-cs"/>
                </a:rPr>
                <a:t>Date</a:t>
              </a:r>
            </a:p>
          </p:txBody>
        </p:sp>
      </p:grpSp>
      <p:pic>
        <p:nvPicPr>
          <p:cNvPr id="8" name="Picture 1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6267450"/>
            <a:ext cx="23780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96"/>
          <p:cNvSpPr>
            <a:spLocks noChangeArrowheads="1"/>
          </p:cNvSpPr>
          <p:nvPr userDrawn="1"/>
        </p:nvSpPr>
        <p:spPr bwMode="ltGray">
          <a:xfrm>
            <a:off x="65088" y="773113"/>
            <a:ext cx="8886825" cy="90487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6" tIns="46633" rIns="93266" bIns="46633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" name="Rectangle 296"/>
          <p:cNvSpPr>
            <a:spLocks noChangeArrowheads="1"/>
          </p:cNvSpPr>
          <p:nvPr userDrawn="1"/>
        </p:nvSpPr>
        <p:spPr bwMode="ltGray">
          <a:xfrm flipH="1">
            <a:off x="96838" y="6146800"/>
            <a:ext cx="8864600" cy="889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1" tIns="45695" rIns="91391" bIns="45695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130000"/>
              </a:spcBef>
              <a:defRPr/>
            </a:pPr>
            <a:endParaRPr lang="en-US" altLang="en-US" sz="1200" b="1" u="sng" smtClean="0">
              <a:solidFill>
                <a:srgbClr val="000000"/>
              </a:solidFill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159933" y="2133600"/>
            <a:ext cx="6419088" cy="1231106"/>
          </a:xfrm>
          <a:prstGeom prst="rect">
            <a:avLst/>
          </a:prstGeom>
        </p:spPr>
        <p:txBody>
          <a:bodyPr/>
          <a:lstStyle>
            <a:lvl1pPr algn="ctr">
              <a:defRPr sz="4000" b="1" i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71175" y="4297461"/>
            <a:ext cx="6419088" cy="307777"/>
          </a:xfrm>
        </p:spPr>
        <p:txBody>
          <a:bodyPr/>
          <a:lstStyle>
            <a:lvl1pPr algn="ctr">
              <a:defRPr sz="20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8961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63500" y="323850"/>
            <a:ext cx="8618537" cy="338554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8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image" Target="../media/image2.png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oleObject" Target="../embeddings/oleObject1.bin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think-cell Slide" r:id="rId24" imgW="360" imgH="360" progId="TCLayout.ActiveDocument.1">
                  <p:embed/>
                </p:oleObj>
              </mc:Choice>
              <mc:Fallback>
                <p:oleObj name="think-cell Slide" r:id="rId24" imgW="360" imgH="36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0" y="2717800"/>
            <a:ext cx="43021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 smtClean="0"/>
              <a:t>Text</a:t>
            </a:r>
          </a:p>
        </p:txBody>
      </p:sp>
      <p:sp>
        <p:nvSpPr>
          <p:cNvPr id="2052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323850"/>
            <a:ext cx="8618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 smtClean="0"/>
              <a:t>Click to edit Master title style</a:t>
            </a:r>
          </a:p>
        </p:txBody>
      </p:sp>
      <p:sp>
        <p:nvSpPr>
          <p:cNvPr id="2053" name="McK 1. On-page tracker" hidden="1"/>
          <p:cNvSpPr>
            <a:spLocks noChangeArrowheads="1"/>
          </p:cNvSpPr>
          <p:nvPr/>
        </p:nvSpPr>
        <p:spPr bwMode="auto">
          <a:xfrm>
            <a:off x="63500" y="6350"/>
            <a:ext cx="7334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it-IT" sz="1200" smtClean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63500" y="792163"/>
            <a:ext cx="86185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2055" name="McK Slide Elements" hidden="1"/>
          <p:cNvGrpSpPr>
            <a:grpSpLocks/>
          </p:cNvGrpSpPr>
          <p:nvPr/>
        </p:nvGrpSpPr>
        <p:grpSpPr bwMode="auto">
          <a:xfrm>
            <a:off x="119063" y="6238875"/>
            <a:ext cx="8548687" cy="349250"/>
            <a:chOff x="119063" y="6238893"/>
            <a:chExt cx="8548687" cy="349251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19063" y="6238893"/>
              <a:ext cx="854868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2108" name="McK 5. Source"/>
            <p:cNvSpPr>
              <a:spLocks noChangeArrowheads="1"/>
            </p:cNvSpPr>
            <p:nvPr/>
          </p:nvSpPr>
          <p:spPr bwMode="auto">
            <a:xfrm>
              <a:off x="119063" y="6435744"/>
              <a:ext cx="6862762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609600" indent="-609600" defTabSz="895350" eaLnBrk="0" hangingPunct="0"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9425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it-I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2056" name="ACET" hidden="1"/>
          <p:cNvGrpSpPr>
            <a:grpSpLocks/>
          </p:cNvGrpSpPr>
          <p:nvPr/>
        </p:nvGrpSpPr>
        <p:grpSpPr bwMode="auto">
          <a:xfrm>
            <a:off x="1587500" y="2133600"/>
            <a:ext cx="4302125" cy="508000"/>
            <a:chOff x="915" y="710"/>
            <a:chExt cx="2686" cy="320"/>
          </a:xfrm>
        </p:grpSpPr>
        <p:cxnSp>
          <p:nvCxnSpPr>
            <p:cNvPr id="2105" name="AutoShape 249"/>
            <p:cNvCxnSpPr>
              <a:cxnSpLocks noChangeShapeType="1"/>
              <a:stCxn id="2106" idx="4"/>
              <a:endCxn id="210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6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it-IT" b="1" smtClean="0">
                  <a:solidFill>
                    <a:srgbClr val="000000"/>
                  </a:solidFill>
                </a:rPr>
                <a:t>Title</a:t>
              </a:r>
            </a:p>
            <a:p>
              <a:pPr eaLnBrk="1" hangingPunct="1">
                <a:defRPr/>
              </a:pPr>
              <a:r>
                <a:rPr lang="en-US" altLang="it-IT" smtClean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057" name="LegendBoxes" hidden="1"/>
          <p:cNvGrpSpPr>
            <a:grpSpLocks/>
          </p:cNvGrpSpPr>
          <p:nvPr/>
        </p:nvGrpSpPr>
        <p:grpSpPr bwMode="auto">
          <a:xfrm>
            <a:off x="7918450" y="847725"/>
            <a:ext cx="763588" cy="996950"/>
            <a:chOff x="4936" y="176"/>
            <a:chExt cx="481" cy="628"/>
          </a:xfrm>
        </p:grpSpPr>
        <p:sp>
          <p:nvSpPr>
            <p:cNvPr id="209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9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it-IT" altLang="it-IT" smtClean="0">
                <a:solidFill>
                  <a:srgbClr val="000000"/>
                </a:solidFill>
              </a:endParaRPr>
            </a:p>
          </p:txBody>
        </p:sp>
        <p:sp>
          <p:nvSpPr>
            <p:cNvPr id="209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10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it-IT" altLang="it-IT" smtClean="0">
                <a:solidFill>
                  <a:srgbClr val="000000"/>
                </a:solidFill>
              </a:endParaRPr>
            </a:p>
          </p:txBody>
        </p:sp>
        <p:sp>
          <p:nvSpPr>
            <p:cNvPr id="210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10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it-IT" altLang="it-IT" smtClean="0">
                <a:solidFill>
                  <a:srgbClr val="000000"/>
                </a:solidFill>
              </a:endParaRPr>
            </a:p>
          </p:txBody>
        </p:sp>
        <p:sp>
          <p:nvSpPr>
            <p:cNvPr id="210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10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it-IT" altLang="it-IT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058" name="LegendLines" hidden="1"/>
          <p:cNvGrpSpPr>
            <a:grpSpLocks/>
          </p:cNvGrpSpPr>
          <p:nvPr/>
        </p:nvGrpSpPr>
        <p:grpSpPr bwMode="auto">
          <a:xfrm>
            <a:off x="7610475" y="847725"/>
            <a:ext cx="1071563" cy="730250"/>
            <a:chOff x="4750" y="176"/>
            <a:chExt cx="675" cy="46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2094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95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96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2059" name="McKSticker" hidden="1"/>
          <p:cNvGrpSpPr>
            <a:grpSpLocks/>
          </p:cNvGrpSpPr>
          <p:nvPr/>
        </p:nvGrpSpPr>
        <p:grpSpPr bwMode="auto">
          <a:xfrm>
            <a:off x="7615238" y="847725"/>
            <a:ext cx="1066800" cy="211138"/>
            <a:chOff x="7673880" y="285750"/>
            <a:chExt cx="1066895" cy="212366"/>
          </a:xfrm>
        </p:grpSpPr>
        <p:sp>
          <p:nvSpPr>
            <p:cNvPr id="2088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2089" name="AutoShape 31"/>
            <p:cNvCxnSpPr>
              <a:cxnSpLocks noChangeShapeType="1"/>
              <a:stCxn id="2088" idx="2"/>
              <a:endCxn id="2088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0" name="AutoShape 32"/>
            <p:cNvCxnSpPr>
              <a:cxnSpLocks noChangeShapeType="1"/>
              <a:stCxn id="2088" idx="4"/>
              <a:endCxn id="2088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60" name="LegendMoons" hidden="1"/>
          <p:cNvGrpSpPr>
            <a:grpSpLocks/>
          </p:cNvGrpSpPr>
          <p:nvPr/>
        </p:nvGrpSpPr>
        <p:grpSpPr bwMode="auto">
          <a:xfrm>
            <a:off x="7851775" y="847725"/>
            <a:ext cx="830263" cy="1306513"/>
            <a:chOff x="6655594" y="273840"/>
            <a:chExt cx="830430" cy="1306516"/>
          </a:xfrm>
        </p:grpSpPr>
        <p:grpSp>
          <p:nvGrpSpPr>
            <p:cNvPr id="2068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2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63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  <p:grpSp>
          <p:nvGrpSpPr>
            <p:cNvPr id="2069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0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61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  <p:grpSp>
          <p:nvGrpSpPr>
            <p:cNvPr id="2070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8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59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  <p:grpSp>
          <p:nvGrpSpPr>
            <p:cNvPr id="2071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6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57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  <p:sp>
          <p:nvSpPr>
            <p:cNvPr id="2072" name="Legend1"/>
            <p:cNvSpPr>
              <a:spLocks noChangeArrowheads="1"/>
            </p:cNvSpPr>
            <p:nvPr/>
          </p:nvSpPr>
          <p:spPr bwMode="auto">
            <a:xfrm>
              <a:off x="6976334" y="286540"/>
              <a:ext cx="50969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73" name="Legend2"/>
            <p:cNvSpPr>
              <a:spLocks noChangeArrowheads="1"/>
            </p:cNvSpPr>
            <p:nvPr/>
          </p:nvSpPr>
          <p:spPr bwMode="auto">
            <a:xfrm>
              <a:off x="6976334" y="561179"/>
              <a:ext cx="50969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74" name="Legend3"/>
            <p:cNvSpPr>
              <a:spLocks noChangeArrowheads="1"/>
            </p:cNvSpPr>
            <p:nvPr/>
          </p:nvSpPr>
          <p:spPr bwMode="auto">
            <a:xfrm>
              <a:off x="6976334" y="835816"/>
              <a:ext cx="50969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75" name="Legend4"/>
            <p:cNvSpPr>
              <a:spLocks noChangeArrowheads="1"/>
            </p:cNvSpPr>
            <p:nvPr/>
          </p:nvSpPr>
          <p:spPr bwMode="auto">
            <a:xfrm>
              <a:off x="6976334" y="1107280"/>
              <a:ext cx="50969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076" name="Legend5"/>
            <p:cNvSpPr>
              <a:spLocks noChangeArrowheads="1"/>
            </p:cNvSpPr>
            <p:nvPr/>
          </p:nvSpPr>
          <p:spPr bwMode="auto">
            <a:xfrm>
              <a:off x="6976334" y="1383506"/>
              <a:ext cx="50969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002960"/>
                </a:buClr>
                <a:defRPr/>
              </a:pPr>
              <a:r>
                <a:rPr lang="en-US" altLang="it-IT" sz="1200" smtClean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207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</p:grpSp>
      <p:sp>
        <p:nvSpPr>
          <p:cNvPr id="2061" name="Rectangle 14"/>
          <p:cNvSpPr>
            <a:spLocks noChangeArrowheads="1"/>
          </p:cNvSpPr>
          <p:nvPr/>
        </p:nvSpPr>
        <p:spPr bwMode="ltGray">
          <a:xfrm>
            <a:off x="63500" y="687388"/>
            <a:ext cx="8886825" cy="90487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36" tIns="46619" rIns="93236" bIns="46619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2062" name="McK 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31050" y="1520825"/>
            <a:ext cx="254000" cy="254000"/>
            <a:chOff x="1600" y="1600"/>
            <a:chExt cx="160" cy="160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</p:grpSp>
      <p:pic>
        <p:nvPicPr>
          <p:cNvPr id="2063" name="Picture 24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3" y="6457950"/>
            <a:ext cx="93821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Slide Number"/>
          <p:cNvSpPr txBox="1">
            <a:spLocks/>
          </p:cNvSpPr>
          <p:nvPr/>
        </p:nvSpPr>
        <p:spPr bwMode="auto">
          <a:xfrm>
            <a:off x="7578725" y="6488113"/>
            <a:ext cx="157163" cy="1539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3F19EEC-7172-44A8-9564-17A42F64C1D1}" type="slidenum">
              <a:rPr lang="en-US" altLang="it-IT" sz="100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it-IT" sz="1000">
              <a:solidFill>
                <a:srgbClr val="000000"/>
              </a:solidFill>
            </a:endParaRPr>
          </a:p>
        </p:txBody>
      </p:sp>
      <p:sp>
        <p:nvSpPr>
          <p:cNvPr id="2065" name="doc id"/>
          <p:cNvSpPr>
            <a:spLocks noChangeArrowheads="1"/>
          </p:cNvSpPr>
          <p:nvPr/>
        </p:nvSpPr>
        <p:spPr bwMode="auto">
          <a:xfrm>
            <a:off x="8240713" y="-130175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it-IT" altLang="it-IT" sz="600" smtClean="0">
                <a:solidFill>
                  <a:srgbClr val="000000"/>
                </a:solidFill>
              </a:rPr>
              <a:t>MIL-BVA414-15052015-71886/LP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tabLst>
          <a:tab pos="269875" algn="l"/>
        </a:tabLst>
        <a:defRPr sz="2200" b="1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tabLst>
          <a:tab pos="269875" algn="l"/>
        </a:tabLst>
        <a:defRPr sz="22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tabLst>
          <a:tab pos="269875" algn="l"/>
        </a:tabLst>
        <a:defRPr sz="22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tabLst>
          <a:tab pos="269875" algn="l"/>
        </a:tabLst>
        <a:defRPr sz="22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tabLst>
          <a:tab pos="269875" algn="l"/>
        </a:tabLst>
        <a:defRPr sz="22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300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xfrm>
            <a:off x="1273175" y="2082800"/>
            <a:ext cx="6415088" cy="27084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 dirty="0" smtClean="0"/>
              <a:t>Proposta Revisione</a:t>
            </a:r>
            <a:br>
              <a:rPr lang="it-IT" altLang="it-IT" dirty="0" smtClean="0"/>
            </a:br>
            <a:r>
              <a:rPr lang="it-IT" altLang="it-IT" dirty="0" smtClean="0"/>
              <a:t>Architetturale Market Data </a:t>
            </a:r>
            <a:r>
              <a:rPr lang="it-IT" altLang="it-IT" dirty="0" err="1" smtClean="0"/>
              <a:t>Feeding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2500" dirty="0" err="1">
                <a:solidFill>
                  <a:schemeClr val="bg1">
                    <a:lumMod val="50000"/>
                  </a:schemeClr>
                </a:solidFill>
              </a:rPr>
              <a:t>Starting</a:t>
            </a:r>
            <a:r>
              <a:rPr lang="it-IT" altLang="it-IT" sz="2500" dirty="0">
                <a:solidFill>
                  <a:schemeClr val="bg1">
                    <a:lumMod val="50000"/>
                  </a:schemeClr>
                </a:solidFill>
              </a:rPr>
              <a:t> Point: Rivisitazione Struttura CCS &amp; </a:t>
            </a:r>
            <a:r>
              <a:rPr lang="it-IT" altLang="it-IT" sz="2500" dirty="0" err="1">
                <a:solidFill>
                  <a:schemeClr val="bg1">
                    <a:lumMod val="50000"/>
                  </a:schemeClr>
                </a:solidFill>
              </a:rPr>
              <a:t>Forex</a:t>
            </a:r>
            <a:r>
              <a:rPr lang="it-IT" altLang="it-IT" sz="2500" dirty="0">
                <a:solidFill>
                  <a:schemeClr val="bg1">
                    <a:lumMod val="50000"/>
                  </a:schemeClr>
                </a:solidFill>
              </a:rPr>
              <a:t> Curve </a:t>
            </a:r>
            <a:endParaRPr lang="en-US" altLang="it-IT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Indice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5900" y="1004887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57188" algn="l"/>
              </a:tabLst>
              <a:defRPr/>
            </a:pP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Proposta Revisione Architetturale Alimentazione Dati di Mercato</a:t>
            </a:r>
            <a:endParaRPr lang="en-US" sz="1800" b="0" i="1" kern="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15900" y="192050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57188" algn="l"/>
              </a:tabLst>
              <a:defRPr/>
            </a:pP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Attuale Struttura Architetturale di Alimentazione Dati di Mercato</a:t>
            </a:r>
            <a:endParaRPr lang="en-US" sz="1800" b="0" i="1" kern="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15900" y="2836129"/>
            <a:ext cx="86185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57188" algn="l"/>
              </a:tabLst>
              <a:defRPr/>
            </a:pP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Struttura Architetturale Target di Alimentazione Dati di Mercato</a:t>
            </a:r>
            <a:endParaRPr lang="en-US" sz="1800" b="0" i="1" kern="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15900" y="3751750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57188" algn="l"/>
              </a:tabLst>
              <a:defRPr/>
            </a:pP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Fasi Progettuali</a:t>
            </a:r>
            <a:endParaRPr lang="en-US" sz="1800" b="0" i="1" kern="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215900" y="4667370"/>
            <a:ext cx="861853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57188" algn="l"/>
              </a:tabLst>
              <a:defRPr/>
            </a:pPr>
            <a:r>
              <a:rPr lang="it-IT" sz="1800" b="0" i="1" kern="0" dirty="0" err="1" smtClean="0">
                <a:solidFill>
                  <a:schemeClr val="tx1"/>
                </a:solidFill>
                <a:ea typeface="+mj-ea"/>
                <a:cs typeface="+mj-cs"/>
              </a:rPr>
              <a:t>Annex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it-IT" sz="1800" b="0" i="1" kern="0" dirty="0" smtClean="0">
              <a:solidFill>
                <a:schemeClr val="tx1"/>
              </a:solidFill>
              <a:ea typeface="+mj-ea"/>
              <a:cs typeface="+mj-cs"/>
            </a:endParaRPr>
          </a:p>
          <a:p>
            <a:pPr>
              <a:tabLst>
                <a:tab pos="357188" algn="l"/>
              </a:tabLst>
              <a:defRPr/>
            </a:pPr>
            <a:r>
              <a:rPr lang="it-IT" sz="1800" b="0" i="1" kern="0" dirty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Proposta 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Struttura Curve </a:t>
            </a:r>
            <a:r>
              <a:rPr lang="it-IT" sz="1800" b="0" i="1" kern="0" dirty="0" err="1" smtClean="0">
                <a:solidFill>
                  <a:schemeClr val="tx1"/>
                </a:solidFill>
                <a:ea typeface="+mj-ea"/>
                <a:cs typeface="+mj-cs"/>
              </a:rPr>
              <a:t>Forex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 e 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CCS</a:t>
            </a:r>
          </a:p>
          <a:p>
            <a:pPr>
              <a:tabLst>
                <a:tab pos="357188" algn="l"/>
              </a:tabLst>
              <a:defRPr/>
            </a:pPr>
            <a:r>
              <a:rPr lang="it-IT" sz="1800" b="0" i="1" kern="0" dirty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it-IT" sz="1800" b="0" i="1" kern="0" dirty="0" smtClean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it-IT" sz="1800" b="0" i="1" kern="0" dirty="0">
                <a:solidFill>
                  <a:schemeClr val="tx1"/>
                </a:solidFill>
              </a:rPr>
              <a:t>Metodo di Alimentazione </a:t>
            </a:r>
            <a:r>
              <a:rPr lang="it-IT" sz="1800" b="0" i="1" kern="0" dirty="0" smtClean="0">
                <a:solidFill>
                  <a:schemeClr val="tx1"/>
                </a:solidFill>
              </a:rPr>
              <a:t>Curve</a:t>
            </a:r>
          </a:p>
          <a:p>
            <a:pPr>
              <a:tabLst>
                <a:tab pos="357188" algn="l"/>
              </a:tabLst>
              <a:defRPr/>
            </a:pPr>
            <a:r>
              <a:rPr lang="it-IT" sz="1800" b="0" i="1" kern="0" dirty="0" smtClean="0">
                <a:solidFill>
                  <a:schemeClr val="tx1"/>
                </a:solidFill>
              </a:rPr>
              <a:t>		</a:t>
            </a:r>
            <a:r>
              <a:rPr lang="it-IT" sz="1800" b="0" i="1" kern="0" dirty="0" err="1" smtClean="0">
                <a:solidFill>
                  <a:schemeClr val="tx1"/>
                </a:solidFill>
              </a:rPr>
              <a:t>Basis</a:t>
            </a:r>
            <a:r>
              <a:rPr lang="it-IT" sz="1800" b="0" i="1" kern="0" dirty="0" smtClean="0">
                <a:solidFill>
                  <a:schemeClr val="tx1"/>
                </a:solidFill>
              </a:rPr>
              <a:t> </a:t>
            </a:r>
            <a:r>
              <a:rPr lang="it-IT" sz="1800" b="0" i="1" kern="0" dirty="0">
                <a:solidFill>
                  <a:schemeClr val="tx1"/>
                </a:solidFill>
              </a:rPr>
              <a:t>Risk </a:t>
            </a:r>
            <a:r>
              <a:rPr lang="it-IT" sz="1800" b="0" i="1" kern="0" dirty="0" err="1">
                <a:solidFill>
                  <a:schemeClr val="tx1"/>
                </a:solidFill>
              </a:rPr>
              <a:t>Sensitivity</a:t>
            </a:r>
            <a:endParaRPr lang="en-US" sz="1800" b="0" i="1" kern="0" dirty="0">
              <a:solidFill>
                <a:schemeClr val="tx1"/>
              </a:solidFill>
            </a:endParaRPr>
          </a:p>
          <a:p>
            <a:pPr>
              <a:tabLst>
                <a:tab pos="357188" algn="l"/>
              </a:tabLst>
              <a:defRPr/>
            </a:pPr>
            <a:endParaRPr lang="en-US" sz="1800" b="0" i="1" kern="0" dirty="0">
              <a:solidFill>
                <a:schemeClr val="tx1"/>
              </a:solidFill>
            </a:endParaRPr>
          </a:p>
          <a:p>
            <a:pPr>
              <a:tabLst>
                <a:tab pos="357188" algn="l"/>
              </a:tabLst>
              <a:defRPr/>
            </a:pPr>
            <a:endParaRPr lang="en-US" sz="1800" b="0" i="1" kern="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51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Proposta Revisione Architetturale Alimentazione Dati di Mercato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8757" y="971550"/>
            <a:ext cx="8543925" cy="2916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it-IT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it-I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Revisione Architetturale di Alimentazione dei Dati di Mercato prevede</a:t>
            </a:r>
          </a:p>
          <a:p>
            <a:pPr algn="just">
              <a:defRPr/>
            </a:pP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costituzione di un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si frappone tra gli info provider di mercato e i sistemi interni così da poter opportunamente selezionare le fonti alimentanti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boostrapper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recepisca le quote di mercato e, al bisogno, restituisca eventuali «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MetaQuote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utilizzabili </a:t>
            </a:r>
            <a:r>
              <a:rPr lang="it-I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sistemi di position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nelle piattaforme di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Boostrapper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grado di recepire le quote di mercato e costituire le matrici alimentanti i sistemi di position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le piattaforme di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funzionalità in grado di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calcolare Discount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Jacobiani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 alle piattaforme di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il calcolo del prezzo e delle greche dei diversi strumenti </a:t>
            </a:r>
            <a:r>
              <a:rPr lang="it-I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OTC</a:t>
            </a:r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3082" y="819150"/>
            <a:ext cx="15049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2"/>
                </a:solidFill>
              </a:rPr>
              <a:t>PROPOSTA</a:t>
            </a:r>
            <a:endParaRPr lang="en-US" b="1" i="1" dirty="0" err="1" smtClean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757" y="4143375"/>
            <a:ext cx="8543925" cy="1836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it-IT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it-I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Qualora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adottasse la nuova architettura si verrebbero pertanto a costituire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poli distinti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Data </a:t>
            </a:r>
            <a:r>
              <a:rPr lang="it-IT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Feeder</a:t>
            </a: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Pricer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  <a:p>
            <a:pPr algn="just">
              <a:defRPr/>
            </a:pP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questo ambito la piattaforma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 FX </a:t>
            </a:r>
            <a:r>
              <a:rPr lang="it-IT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dovrebbe prevedere un </a:t>
            </a:r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disaccoppiamento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Modulo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che andrebbe a convogliare nel Market Data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Feeder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(MDF)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Modulo </a:t>
            </a:r>
            <a:r>
              <a:rPr lang="it-IT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Pricer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che sarebbe alimentato da </a:t>
            </a:r>
            <a:r>
              <a:rPr lang="it-I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endParaRPr lang="it-I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082" y="3990975"/>
            <a:ext cx="15049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 smtClean="0">
                <a:solidFill>
                  <a:schemeClr val="tx2"/>
                </a:solidFill>
              </a:rPr>
              <a:t>Main</a:t>
            </a:r>
            <a:r>
              <a:rPr lang="it-IT" b="1" i="1" dirty="0" smtClean="0">
                <a:solidFill>
                  <a:schemeClr val="tx2"/>
                </a:solidFill>
              </a:rPr>
              <a:t> Impact</a:t>
            </a:r>
            <a:endParaRPr lang="en-US" b="1" i="1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Attuale Struttura Architetturale di Alimentazione Dati di Mercato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cxnSp>
        <p:nvCxnSpPr>
          <p:cNvPr id="28" name="Elbow Connector 27"/>
          <p:cNvCxnSpPr>
            <a:stCxn id="34" idx="3"/>
            <a:endCxn id="35" idx="2"/>
          </p:cNvCxnSpPr>
          <p:nvPr/>
        </p:nvCxnSpPr>
        <p:spPr bwMode="auto">
          <a:xfrm flipV="1">
            <a:off x="1734344" y="3891234"/>
            <a:ext cx="1597819" cy="602979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3"/>
            <a:endCxn id="32" idx="2"/>
          </p:cNvCxnSpPr>
          <p:nvPr/>
        </p:nvCxnSpPr>
        <p:spPr bwMode="auto">
          <a:xfrm flipV="1">
            <a:off x="1734344" y="1971926"/>
            <a:ext cx="1503561" cy="1249112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277019" y="2859088"/>
            <a:ext cx="1457325" cy="7239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Excel</a:t>
            </a:r>
          </a:p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Meta Quote </a:t>
            </a:r>
            <a:r>
              <a:rPr lang="it-IT" i="1" dirty="0" err="1">
                <a:solidFill>
                  <a:schemeClr val="tx1"/>
                </a:solidFill>
              </a:rPr>
              <a:t>Calculator</a:t>
            </a:r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32" name="Can 31"/>
          <p:cNvSpPr/>
          <p:nvPr/>
        </p:nvSpPr>
        <p:spPr bwMode="auto">
          <a:xfrm>
            <a:off x="3237905" y="1431926"/>
            <a:ext cx="1080000" cy="1080000"/>
          </a:xfrm>
          <a:prstGeom prst="can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</a:rPr>
              <a:t>Position </a:t>
            </a:r>
            <a:r>
              <a:rPr lang="it-IT" sz="1200" i="1" dirty="0" err="1">
                <a:solidFill>
                  <a:schemeClr val="tx1"/>
                </a:solidFill>
              </a:rPr>
              <a:t>Keeping</a:t>
            </a:r>
            <a:r>
              <a:rPr lang="it-IT" sz="1200" i="1" dirty="0">
                <a:solidFill>
                  <a:schemeClr val="tx1"/>
                </a:solidFill>
              </a:rPr>
              <a:t> </a:t>
            </a:r>
            <a:r>
              <a:rPr lang="it-IT" sz="1200" i="1" dirty="0" smtClean="0">
                <a:solidFill>
                  <a:schemeClr val="tx1"/>
                </a:solidFill>
              </a:rPr>
              <a:t>System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77019" y="1587501"/>
            <a:ext cx="1457325" cy="7239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Provider</a:t>
            </a:r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77019" y="4132263"/>
            <a:ext cx="1457325" cy="7239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Excel</a:t>
            </a:r>
          </a:p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Bootstrap</a:t>
            </a:r>
          </a:p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Ripetitore</a:t>
            </a:r>
            <a:endParaRPr lang="en-US" i="1" dirty="0" err="1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32163" y="3608039"/>
            <a:ext cx="1040606" cy="655638"/>
            <a:chOff x="3807619" y="3697288"/>
            <a:chExt cx="1401762" cy="909638"/>
          </a:xfrm>
        </p:grpSpPr>
        <p:sp>
          <p:nvSpPr>
            <p:cNvPr id="35" name="Snip Diagonal Corner Rectangle 34"/>
            <p:cNvSpPr/>
            <p:nvPr/>
          </p:nvSpPr>
          <p:spPr bwMode="auto">
            <a:xfrm>
              <a:off x="3807619" y="3697288"/>
              <a:ext cx="1266825" cy="785813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Snip Diagonal Corner Rectangle 35"/>
            <p:cNvSpPr/>
            <p:nvPr/>
          </p:nvSpPr>
          <p:spPr bwMode="auto">
            <a:xfrm>
              <a:off x="3861594" y="3754438"/>
              <a:ext cx="1266825" cy="785813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37" name="Snip Diagonal Corner Rectangle 36"/>
            <p:cNvSpPr/>
            <p:nvPr/>
          </p:nvSpPr>
          <p:spPr bwMode="auto">
            <a:xfrm>
              <a:off x="3942556" y="3821113"/>
              <a:ext cx="1266825" cy="785813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000" i="1" dirty="0" smtClean="0">
                  <a:solidFill>
                    <a:schemeClr val="tx1"/>
                  </a:solidFill>
                </a:rPr>
                <a:t>Piattaforme </a:t>
              </a:r>
              <a:r>
                <a:rPr lang="it-IT" sz="1000" i="1" dirty="0" err="1" smtClean="0">
                  <a:solidFill>
                    <a:schemeClr val="tx1"/>
                  </a:solidFill>
                </a:rPr>
                <a:t>Pricing</a:t>
              </a:r>
              <a:endParaRPr lang="en-US" sz="1000" i="1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 bwMode="auto">
          <a:xfrm>
            <a:off x="1005681" y="2311401"/>
            <a:ext cx="0" cy="54768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>
            <a:off x="1005681" y="3582988"/>
            <a:ext cx="0" cy="5461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 bwMode="auto">
          <a:xfrm>
            <a:off x="1345406" y="2630488"/>
            <a:ext cx="1152525" cy="503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800" i="1" dirty="0">
                <a:solidFill>
                  <a:schemeClr val="tx1"/>
                </a:solidFill>
              </a:rPr>
              <a:t>Calcola META Quote a fronte del </a:t>
            </a:r>
            <a:r>
              <a:rPr lang="it-IT" sz="800" i="1" dirty="0" err="1">
                <a:solidFill>
                  <a:schemeClr val="tx1"/>
                </a:solidFill>
              </a:rPr>
              <a:t>feeding</a:t>
            </a:r>
            <a:r>
              <a:rPr lang="it-IT" sz="800" i="1" dirty="0">
                <a:solidFill>
                  <a:schemeClr val="tx1"/>
                </a:solidFill>
              </a:rPr>
              <a:t> dal mercato</a:t>
            </a:r>
            <a:endParaRPr lang="en-US" sz="800" i="1" dirty="0" err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345406" y="3849688"/>
            <a:ext cx="1152525" cy="503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800" i="1" dirty="0">
                <a:solidFill>
                  <a:schemeClr val="tx1"/>
                </a:solidFill>
              </a:rPr>
              <a:t>Calcola DF </a:t>
            </a:r>
            <a:r>
              <a:rPr lang="it-IT" sz="800" i="1" dirty="0" smtClean="0">
                <a:solidFill>
                  <a:schemeClr val="tx1"/>
                </a:solidFill>
              </a:rPr>
              <a:t>a </a:t>
            </a:r>
            <a:r>
              <a:rPr lang="it-IT" sz="800" i="1" dirty="0">
                <a:solidFill>
                  <a:schemeClr val="tx1"/>
                </a:solidFill>
              </a:rPr>
              <a:t>fronte delle curve alimentanti MX3</a:t>
            </a:r>
            <a:endParaRPr lang="en-US" sz="800" i="1" dirty="0" err="1">
              <a:solidFill>
                <a:schemeClr val="tx1"/>
              </a:solidFill>
            </a:endParaRPr>
          </a:p>
        </p:txBody>
      </p:sp>
      <p:sp>
        <p:nvSpPr>
          <p:cNvPr id="42" name="Snip Diagonal Corner Rectangle 41"/>
          <p:cNvSpPr/>
          <p:nvPr/>
        </p:nvSpPr>
        <p:spPr bwMode="auto">
          <a:xfrm>
            <a:off x="2057797" y="2193131"/>
            <a:ext cx="866378" cy="334169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000" dirty="0" err="1">
                <a:solidFill>
                  <a:schemeClr val="tx1"/>
                </a:solidFill>
              </a:rPr>
              <a:t>Ric</a:t>
            </a:r>
            <a:r>
              <a:rPr lang="it-IT" sz="1000" dirty="0">
                <a:solidFill>
                  <a:schemeClr val="tx1"/>
                </a:solidFill>
              </a:rPr>
              <a:t> Interni</a:t>
            </a:r>
            <a:endParaRPr lang="en-US" sz="1000" dirty="0" err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19" y="742950"/>
            <a:ext cx="409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CURVE </a:t>
            </a:r>
            <a:r>
              <a:rPr lang="it-IT" b="1" i="1" dirty="0" err="1" smtClean="0"/>
              <a:t>Feeding</a:t>
            </a:r>
            <a:endParaRPr lang="en-US" b="1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48175" y="866775"/>
            <a:ext cx="0" cy="50863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1369" y="742950"/>
            <a:ext cx="409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VOLATILITY </a:t>
            </a:r>
            <a:r>
              <a:rPr lang="it-IT" b="1" i="1" dirty="0" err="1" smtClean="0"/>
              <a:t>Feeding</a:t>
            </a:r>
            <a:endParaRPr lang="en-US" b="1" i="1" dirty="0"/>
          </a:p>
        </p:txBody>
      </p:sp>
      <p:sp>
        <p:nvSpPr>
          <p:cNvPr id="45" name="Can 44"/>
          <p:cNvSpPr/>
          <p:nvPr/>
        </p:nvSpPr>
        <p:spPr bwMode="auto">
          <a:xfrm>
            <a:off x="7083691" y="2076450"/>
            <a:ext cx="1080000" cy="1080000"/>
          </a:xfrm>
          <a:prstGeom prst="can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</a:rPr>
              <a:t>Position </a:t>
            </a:r>
            <a:r>
              <a:rPr lang="it-IT" sz="1200" i="1" dirty="0" err="1">
                <a:solidFill>
                  <a:schemeClr val="tx1"/>
                </a:solidFill>
              </a:rPr>
              <a:t>Keeping</a:t>
            </a:r>
            <a:r>
              <a:rPr lang="it-IT" sz="1200" i="1" dirty="0">
                <a:solidFill>
                  <a:schemeClr val="tx1"/>
                </a:solidFill>
              </a:rPr>
              <a:t> </a:t>
            </a:r>
            <a:r>
              <a:rPr lang="it-IT" sz="1200" i="1" dirty="0" smtClean="0">
                <a:solidFill>
                  <a:schemeClr val="tx1"/>
                </a:solidFill>
              </a:rPr>
              <a:t>System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302522" y="1216025"/>
            <a:ext cx="1027906" cy="584199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Provider</a:t>
            </a:r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302522" y="2341019"/>
            <a:ext cx="1027906" cy="55086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i="1" dirty="0">
                <a:solidFill>
                  <a:schemeClr val="tx1"/>
                </a:solidFill>
              </a:rPr>
              <a:t>Excel</a:t>
            </a:r>
          </a:p>
          <a:p>
            <a:pPr algn="ctr">
              <a:defRPr/>
            </a:pPr>
            <a:r>
              <a:rPr lang="it-IT" sz="1400" i="1" dirty="0" smtClean="0">
                <a:solidFill>
                  <a:schemeClr val="tx1"/>
                </a:solidFill>
              </a:rPr>
              <a:t>Bootstrap</a:t>
            </a:r>
            <a:endParaRPr lang="it-IT" sz="1400" i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2"/>
            <a:endCxn id="47" idx="0"/>
          </p:cNvCxnSpPr>
          <p:nvPr/>
        </p:nvCxnSpPr>
        <p:spPr bwMode="auto">
          <a:xfrm>
            <a:off x="5816475" y="1800224"/>
            <a:ext cx="0" cy="54079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7" idx="3"/>
            <a:endCxn id="45" idx="2"/>
          </p:cNvCxnSpPr>
          <p:nvPr/>
        </p:nvCxnSpPr>
        <p:spPr>
          <a:xfrm>
            <a:off x="6330428" y="2616450"/>
            <a:ext cx="75326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784486" y="1060451"/>
            <a:ext cx="3600000" cy="2265362"/>
            <a:chOff x="4784486" y="1431926"/>
            <a:chExt cx="3826114" cy="2265362"/>
          </a:xfrm>
        </p:grpSpPr>
        <p:sp>
          <p:nvSpPr>
            <p:cNvPr id="92" name="Rounded Rectangle 91"/>
            <p:cNvSpPr/>
            <p:nvPr/>
          </p:nvSpPr>
          <p:spPr>
            <a:xfrm>
              <a:off x="4907597" y="1431926"/>
              <a:ext cx="3703003" cy="2265362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4221797" y="2434602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i="1" dirty="0" err="1" smtClean="0"/>
                <a:t>Rates</a:t>
              </a:r>
              <a:r>
                <a:rPr lang="it-IT" sz="1000" b="1" i="1" dirty="0" smtClean="0"/>
                <a:t> &amp; Commo</a:t>
              </a:r>
              <a:endParaRPr lang="en-US" sz="1000" b="1" i="1" dirty="0"/>
            </a:p>
          </p:txBody>
        </p:sp>
      </p:grpSp>
      <p:sp>
        <p:nvSpPr>
          <p:cNvPr id="65" name="Can 64"/>
          <p:cNvSpPr/>
          <p:nvPr/>
        </p:nvSpPr>
        <p:spPr bwMode="auto">
          <a:xfrm>
            <a:off x="7083691" y="4652703"/>
            <a:ext cx="1080000" cy="1080000"/>
          </a:xfrm>
          <a:prstGeom prst="can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</a:rPr>
              <a:t>Position </a:t>
            </a:r>
            <a:r>
              <a:rPr lang="it-IT" sz="1200" i="1" dirty="0" err="1">
                <a:solidFill>
                  <a:schemeClr val="tx1"/>
                </a:solidFill>
              </a:rPr>
              <a:t>Keeping</a:t>
            </a:r>
            <a:r>
              <a:rPr lang="it-IT" sz="1200" i="1" dirty="0">
                <a:solidFill>
                  <a:schemeClr val="tx1"/>
                </a:solidFill>
              </a:rPr>
              <a:t> </a:t>
            </a:r>
            <a:r>
              <a:rPr lang="it-IT" sz="1200" i="1" dirty="0" smtClean="0">
                <a:solidFill>
                  <a:schemeClr val="tx1"/>
                </a:solidFill>
              </a:rPr>
              <a:t>System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5336479" y="3476948"/>
            <a:ext cx="1027906" cy="584199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Provider</a:t>
            </a:r>
            <a:endParaRPr lang="en-US" i="1" dirty="0" err="1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  <a:endCxn id="62" idx="0"/>
          </p:cNvCxnSpPr>
          <p:nvPr/>
        </p:nvCxnSpPr>
        <p:spPr bwMode="auto">
          <a:xfrm>
            <a:off x="5850432" y="4061147"/>
            <a:ext cx="1" cy="33515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15234" y="4396299"/>
            <a:ext cx="1270397" cy="14400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336479" y="4712758"/>
            <a:ext cx="1027906" cy="43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 err="1" smtClean="0">
                <a:solidFill>
                  <a:schemeClr val="tx1"/>
                </a:solidFill>
              </a:rPr>
              <a:t>Marking</a:t>
            </a:r>
            <a:r>
              <a:rPr lang="it-IT" sz="1200" i="1" dirty="0" smtClean="0">
                <a:solidFill>
                  <a:schemeClr val="tx1"/>
                </a:solidFill>
              </a:rPr>
              <a:t> </a:t>
            </a:r>
            <a:r>
              <a:rPr lang="it-IT" sz="1200" i="1" dirty="0" err="1" smtClean="0">
                <a:solidFill>
                  <a:schemeClr val="tx1"/>
                </a:solidFill>
              </a:rPr>
              <a:t>Tool</a:t>
            </a:r>
            <a:endParaRPr lang="it-IT" sz="1200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336479" y="5263620"/>
            <a:ext cx="1027906" cy="43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1200" i="1" dirty="0" err="1" smtClean="0">
                <a:solidFill>
                  <a:schemeClr val="tx1"/>
                </a:solidFill>
              </a:rPr>
              <a:t>Pricer</a:t>
            </a:r>
            <a:endParaRPr lang="it-IT" sz="1200" i="1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endCxn id="65" idx="2"/>
          </p:cNvCxnSpPr>
          <p:nvPr/>
        </p:nvCxnSpPr>
        <p:spPr>
          <a:xfrm>
            <a:off x="6471518" y="5192703"/>
            <a:ext cx="61217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4783772" y="3416018"/>
            <a:ext cx="3600000" cy="2622831"/>
            <a:chOff x="4907597" y="3787493"/>
            <a:chExt cx="3817383" cy="2622831"/>
          </a:xfrm>
        </p:grpSpPr>
        <p:sp>
          <p:nvSpPr>
            <p:cNvPr id="95" name="Rounded Rectangle 94"/>
            <p:cNvSpPr/>
            <p:nvPr/>
          </p:nvSpPr>
          <p:spPr>
            <a:xfrm>
              <a:off x="5021977" y="3787493"/>
              <a:ext cx="3703003" cy="2622831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4344908" y="497292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 i="1"/>
              </a:lvl1pPr>
            </a:lstStyle>
            <a:p>
              <a:r>
                <a:rPr lang="it-IT" dirty="0"/>
                <a:t>FX </a:t>
              </a:r>
              <a:r>
                <a:rPr lang="it-IT" dirty="0" err="1"/>
                <a:t>Derivatives</a:t>
              </a:r>
              <a:endParaRPr lang="en-US" dirty="0"/>
            </a:p>
          </p:txBody>
        </p:sp>
      </p:grpSp>
      <p:sp>
        <p:nvSpPr>
          <p:cNvPr id="8194" name="TextBox 8193"/>
          <p:cNvSpPr txBox="1"/>
          <p:nvPr/>
        </p:nvSpPr>
        <p:spPr>
          <a:xfrm>
            <a:off x="4601369" y="6124574"/>
            <a:ext cx="409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 smtClean="0"/>
              <a:t>Le volatilità </a:t>
            </a:r>
            <a:r>
              <a:rPr lang="it-IT" sz="800" i="1" dirty="0" err="1" smtClean="0"/>
              <a:t>Equity</a:t>
            </a:r>
            <a:r>
              <a:rPr lang="it-IT" sz="800" i="1" dirty="0" smtClean="0"/>
              <a:t> vengono tipicamente </a:t>
            </a:r>
            <a:r>
              <a:rPr lang="it-IT" sz="800" i="1" dirty="0" err="1" smtClean="0"/>
              <a:t>boostrappate</a:t>
            </a:r>
            <a:r>
              <a:rPr lang="it-IT" sz="800" i="1" dirty="0" smtClean="0"/>
              <a:t> in ORC e poi inviate a MUREX</a:t>
            </a:r>
            <a:endParaRPr lang="en-US" sz="800" i="1" dirty="0"/>
          </a:p>
        </p:txBody>
      </p:sp>
      <p:sp>
        <p:nvSpPr>
          <p:cNvPr id="8197" name="TextBox 8196"/>
          <p:cNvSpPr txBox="1"/>
          <p:nvPr/>
        </p:nvSpPr>
        <p:spPr>
          <a:xfrm>
            <a:off x="5238432" y="4456113"/>
            <a:ext cx="12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i="1" dirty="0" smtClean="0"/>
              <a:t>IMI FX DERIVATIVES</a:t>
            </a:r>
            <a:endParaRPr lang="en-US" sz="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2388" y="109538"/>
            <a:ext cx="86185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Struttura Architetturale Target di Alimentazione Dati di Mercato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10088" y="885825"/>
            <a:ext cx="0" cy="54292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TextBox 43"/>
          <p:cNvSpPr txBox="1">
            <a:spLocks noChangeArrowheads="1"/>
          </p:cNvSpPr>
          <p:nvPr/>
        </p:nvSpPr>
        <p:spPr bwMode="auto">
          <a:xfrm>
            <a:off x="577850" y="747713"/>
            <a:ext cx="3511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b="1" i="1">
                <a:ea typeface="MS PGothic" pitchFamily="34" charset="-128"/>
                <a:cs typeface="Arial" charset="0"/>
              </a:rPr>
              <a:t>TO BE </a:t>
            </a:r>
            <a:r>
              <a:rPr lang="it-IT" altLang="en-US" b="1" i="1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Fase 1</a:t>
            </a:r>
            <a:r>
              <a:rPr lang="it-IT" altLang="en-US" b="1" i="1">
                <a:ea typeface="MS PGothic" pitchFamily="34" charset="-128"/>
                <a:cs typeface="Arial" charset="0"/>
              </a:rPr>
              <a:t/>
            </a:r>
            <a:br>
              <a:rPr lang="it-IT" altLang="en-US" b="1" i="1">
                <a:ea typeface="MS PGothic" pitchFamily="34" charset="-128"/>
                <a:cs typeface="Arial" charset="0"/>
              </a:rPr>
            </a:br>
            <a:r>
              <a:rPr lang="it-IT" altLang="en-US" sz="1000" b="1" i="1">
                <a:ea typeface="MS PGothic" pitchFamily="34" charset="-128"/>
                <a:cs typeface="Arial" charset="0"/>
              </a:rPr>
              <a:t>in cui si introducono le meta quote con lo strumento Excel che permette rapida innovazione finanziaria</a:t>
            </a:r>
            <a:endParaRPr lang="en-US" altLang="en-US" sz="1000" b="1" i="1">
              <a:ea typeface="MS PGothic" pitchFamily="34" charset="-128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03213" y="1389063"/>
            <a:ext cx="3786187" cy="325437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Provider</a:t>
            </a:r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3213" y="1949450"/>
            <a:ext cx="3786187" cy="74136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i="1" dirty="0" err="1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03213" y="3013075"/>
            <a:ext cx="1368425" cy="6477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i="1" dirty="0">
                <a:solidFill>
                  <a:schemeClr val="tx1"/>
                </a:solidFill>
              </a:rPr>
              <a:t>Excel</a:t>
            </a:r>
          </a:p>
          <a:p>
            <a:pPr algn="ctr">
              <a:defRPr/>
            </a:pPr>
            <a:r>
              <a:rPr lang="it-IT" sz="1400" i="1" dirty="0">
                <a:solidFill>
                  <a:schemeClr val="tx1"/>
                </a:solidFill>
              </a:rPr>
              <a:t>Meta Quote </a:t>
            </a:r>
            <a:r>
              <a:rPr lang="it-IT" sz="1400" i="1" dirty="0" err="1">
                <a:solidFill>
                  <a:schemeClr val="tx1"/>
                </a:solidFill>
              </a:rPr>
              <a:t>Calculator</a:t>
            </a:r>
            <a:endParaRPr lang="en-US" sz="1400" i="1" dirty="0" err="1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3" idx="0"/>
            <a:endCxn id="53" idx="2"/>
          </p:cNvCxnSpPr>
          <p:nvPr/>
        </p:nvCxnSpPr>
        <p:spPr>
          <a:xfrm>
            <a:off x="2197100" y="1949450"/>
            <a:ext cx="0" cy="7413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56"/>
          <p:cNvSpPr txBox="1">
            <a:spLocks noChangeArrowheads="1"/>
          </p:cNvSpPr>
          <p:nvPr/>
        </p:nvSpPr>
        <p:spPr bwMode="auto">
          <a:xfrm>
            <a:off x="463550" y="2119313"/>
            <a:ext cx="1612900" cy="401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sz="1000" i="1">
                <a:ea typeface="MS PGothic" pitchFamily="34" charset="-128"/>
                <a:cs typeface="Arial" charset="0"/>
              </a:rPr>
              <a:t>Data Capture </a:t>
            </a:r>
          </a:p>
          <a:p>
            <a:pPr algn="ctr" eaLnBrk="1" hangingPunct="1">
              <a:buClrTx/>
            </a:pPr>
            <a:r>
              <a:rPr lang="it-IT" altLang="en-US" sz="1000" i="1">
                <a:ea typeface="MS PGothic" pitchFamily="34" charset="-128"/>
                <a:cs typeface="Arial" charset="0"/>
              </a:rPr>
              <a:t>Layer</a:t>
            </a:r>
            <a:endParaRPr lang="en-US" altLang="en-US" sz="1000" i="1">
              <a:ea typeface="MS PGothic" pitchFamily="34" charset="-128"/>
              <a:cs typeface="Arial" charset="0"/>
            </a:endParaRPr>
          </a:p>
        </p:txBody>
      </p:sp>
      <p:sp>
        <p:nvSpPr>
          <p:cNvPr id="9226" name="TextBox 57"/>
          <p:cNvSpPr txBox="1">
            <a:spLocks noChangeArrowheads="1"/>
          </p:cNvSpPr>
          <p:nvPr/>
        </p:nvSpPr>
        <p:spPr bwMode="auto">
          <a:xfrm>
            <a:off x="2466975" y="2124075"/>
            <a:ext cx="1462088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sz="1000" i="1">
                <a:ea typeface="MS PGothic" pitchFamily="34" charset="-128"/>
                <a:cs typeface="Arial" charset="0"/>
              </a:rPr>
              <a:t>DF &amp; Jacobian</a:t>
            </a:r>
          </a:p>
          <a:p>
            <a:pPr algn="ctr" eaLnBrk="1" hangingPunct="1">
              <a:buClrTx/>
            </a:pPr>
            <a:r>
              <a:rPr lang="it-IT" altLang="en-US" sz="1000" i="1">
                <a:ea typeface="MS PGothic" pitchFamily="34" charset="-128"/>
                <a:cs typeface="Arial" charset="0"/>
              </a:rPr>
              <a:t> Calculator</a:t>
            </a:r>
            <a:endParaRPr lang="en-US" altLang="en-US" sz="1000" i="1">
              <a:ea typeface="MS PGothic" pitchFamily="34" charset="-128"/>
              <a:cs typeface="Arial" charset="0"/>
            </a:endParaRPr>
          </a:p>
        </p:txBody>
      </p:sp>
      <p:sp>
        <p:nvSpPr>
          <p:cNvPr id="62" name="Can 61"/>
          <p:cNvSpPr/>
          <p:nvPr/>
        </p:nvSpPr>
        <p:spPr>
          <a:xfrm>
            <a:off x="850900" y="4667250"/>
            <a:ext cx="1182688" cy="1685925"/>
          </a:xfrm>
          <a:prstGeom prst="can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 smtClean="0">
                <a:solidFill>
                  <a:schemeClr val="tx1"/>
                </a:solidFill>
              </a:rPr>
              <a:t>Position </a:t>
            </a:r>
            <a:r>
              <a:rPr lang="it-IT" i="1" dirty="0" err="1" smtClean="0">
                <a:solidFill>
                  <a:schemeClr val="tx1"/>
                </a:solidFill>
              </a:rPr>
              <a:t>Keeping</a:t>
            </a:r>
            <a:r>
              <a:rPr lang="it-IT" i="1" dirty="0" smtClean="0">
                <a:solidFill>
                  <a:schemeClr val="tx1"/>
                </a:solidFill>
              </a:rPr>
              <a:t> System</a:t>
            </a:r>
            <a:endParaRPr lang="en-US" i="1" dirty="0" err="1">
              <a:solidFill>
                <a:schemeClr val="tx1"/>
              </a:solidFill>
            </a:endParaRPr>
          </a:p>
        </p:txBody>
      </p:sp>
      <p:grpSp>
        <p:nvGrpSpPr>
          <p:cNvPr id="9228" name="Group 62"/>
          <p:cNvGrpSpPr>
            <a:grpSpLocks/>
          </p:cNvGrpSpPr>
          <p:nvPr/>
        </p:nvGrpSpPr>
        <p:grpSpPr bwMode="auto">
          <a:xfrm>
            <a:off x="2784475" y="5248275"/>
            <a:ext cx="1401763" cy="908050"/>
            <a:chOff x="2857500" y="3767775"/>
            <a:chExt cx="1400968" cy="909000"/>
          </a:xfrm>
        </p:grpSpPr>
        <p:sp>
          <p:nvSpPr>
            <p:cNvPr id="66" name="Snip Diagonal Corner Rectangle 65"/>
            <p:cNvSpPr/>
            <p:nvPr/>
          </p:nvSpPr>
          <p:spPr>
            <a:xfrm>
              <a:off x="2857500" y="3767775"/>
              <a:ext cx="1266107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Snip Diagonal Corner Rectangle 66"/>
            <p:cNvSpPr/>
            <p:nvPr/>
          </p:nvSpPr>
          <p:spPr>
            <a:xfrm>
              <a:off x="2909858" y="3824985"/>
              <a:ext cx="1267693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Snip Diagonal Corner Rectangle 67"/>
            <p:cNvSpPr/>
            <p:nvPr/>
          </p:nvSpPr>
          <p:spPr>
            <a:xfrm>
              <a:off x="2992361" y="3891730"/>
              <a:ext cx="1266107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i="1" dirty="0" smtClean="0">
                  <a:solidFill>
                    <a:schemeClr val="tx1"/>
                  </a:solidFill>
                </a:rPr>
                <a:t>Piattaforme </a:t>
              </a:r>
              <a:r>
                <a:rPr lang="it-IT" sz="1400" i="1" dirty="0" err="1" smtClean="0">
                  <a:solidFill>
                    <a:schemeClr val="tx1"/>
                  </a:solidFill>
                </a:rPr>
                <a:t>Pricing</a:t>
              </a:r>
              <a:endParaRPr lang="en-US" sz="1400" i="1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Elbow Connector 63"/>
          <p:cNvCxnSpPr>
            <a:stCxn id="9225" idx="1"/>
            <a:endCxn id="62" idx="2"/>
          </p:cNvCxnSpPr>
          <p:nvPr/>
        </p:nvCxnSpPr>
        <p:spPr>
          <a:xfrm rot="10800000" flipH="1" flipV="1">
            <a:off x="463550" y="2320925"/>
            <a:ext cx="387350" cy="3189288"/>
          </a:xfrm>
          <a:prstGeom prst="bentConnector3">
            <a:avLst>
              <a:gd name="adj1" fmla="val -86065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nip Diagonal Corner Rectangle 90"/>
          <p:cNvSpPr/>
          <p:nvPr/>
        </p:nvSpPr>
        <p:spPr>
          <a:xfrm>
            <a:off x="1884363" y="3810000"/>
            <a:ext cx="1119187" cy="541338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 err="1">
                <a:solidFill>
                  <a:schemeClr val="tx1"/>
                </a:solidFill>
              </a:rPr>
              <a:t>Ric</a:t>
            </a:r>
            <a:r>
              <a:rPr lang="it-IT" sz="1200" dirty="0">
                <a:solidFill>
                  <a:schemeClr val="tx1"/>
                </a:solidFill>
              </a:rPr>
              <a:t> Interni</a:t>
            </a:r>
          </a:p>
          <a:p>
            <a:pPr algn="ctr">
              <a:defRPr/>
            </a:pPr>
            <a:r>
              <a:rPr lang="it-IT" sz="1200" dirty="0">
                <a:solidFill>
                  <a:schemeClr val="tx1"/>
                </a:solidFill>
              </a:rPr>
              <a:t>Meta Quote</a:t>
            </a:r>
            <a:endParaRPr 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54" idx="2"/>
            <a:endCxn id="91" idx="2"/>
          </p:cNvCxnSpPr>
          <p:nvPr/>
        </p:nvCxnSpPr>
        <p:spPr>
          <a:xfrm rot="16200000" flipH="1">
            <a:off x="1225550" y="3422650"/>
            <a:ext cx="420688" cy="896938"/>
          </a:xfrm>
          <a:prstGeom prst="bentConnector2">
            <a:avLst/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0513" y="3803650"/>
            <a:ext cx="1374775" cy="64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it-IT" sz="900" i="1" dirty="0"/>
              <a:t>Solo se MX non in grado di recepire direttamente i  Market Data</a:t>
            </a:r>
            <a:endParaRPr lang="en-US" sz="900" i="1" dirty="0"/>
          </a:p>
        </p:txBody>
      </p:sp>
      <p:sp>
        <p:nvSpPr>
          <p:cNvPr id="55" name="Snip Diagonal Corner Rectangle 54"/>
          <p:cNvSpPr/>
          <p:nvPr/>
        </p:nvSpPr>
        <p:spPr>
          <a:xfrm>
            <a:off x="34925" y="4819650"/>
            <a:ext cx="773113" cy="55245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 err="1">
                <a:solidFill>
                  <a:schemeClr val="tx1"/>
                </a:solidFill>
              </a:rPr>
              <a:t>Ric</a:t>
            </a:r>
            <a:r>
              <a:rPr lang="it-IT" sz="1200" dirty="0">
                <a:solidFill>
                  <a:schemeClr val="tx1"/>
                </a:solidFill>
              </a:rPr>
              <a:t> Interni</a:t>
            </a:r>
            <a:endParaRPr 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91" idx="1"/>
            <a:endCxn id="62" idx="4"/>
          </p:cNvCxnSpPr>
          <p:nvPr/>
        </p:nvCxnSpPr>
        <p:spPr>
          <a:xfrm rot="5400000">
            <a:off x="1659731" y="4725195"/>
            <a:ext cx="1158875" cy="411162"/>
          </a:xfrm>
          <a:prstGeom prst="bentConnector2">
            <a:avLst/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1" idx="3"/>
          </p:cNvCxnSpPr>
          <p:nvPr/>
        </p:nvCxnSpPr>
        <p:spPr>
          <a:xfrm rot="5400000" flipH="1" flipV="1">
            <a:off x="2039144" y="2929731"/>
            <a:ext cx="1285875" cy="47466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225" idx="2"/>
            <a:endCxn id="54" idx="0"/>
          </p:cNvCxnSpPr>
          <p:nvPr/>
        </p:nvCxnSpPr>
        <p:spPr>
          <a:xfrm rot="5400000">
            <a:off x="882650" y="2625725"/>
            <a:ext cx="492125" cy="28257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225" idx="3"/>
            <a:endCxn id="9226" idx="1"/>
          </p:cNvCxnSpPr>
          <p:nvPr/>
        </p:nvCxnSpPr>
        <p:spPr>
          <a:xfrm>
            <a:off x="2076450" y="2320925"/>
            <a:ext cx="390525" cy="31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4922838" y="1370013"/>
            <a:ext cx="3786187" cy="325437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Provider</a:t>
            </a:r>
            <a:endParaRPr lang="en-US" i="1" dirty="0" err="1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922838" y="1930400"/>
            <a:ext cx="3786187" cy="74136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i="1" dirty="0" err="1">
              <a:solidFill>
                <a:schemeClr val="bg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291263" y="1935163"/>
            <a:ext cx="0" cy="739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TextBox 56"/>
          <p:cNvSpPr txBox="1">
            <a:spLocks noChangeArrowheads="1"/>
          </p:cNvSpPr>
          <p:nvPr/>
        </p:nvSpPr>
        <p:spPr bwMode="auto">
          <a:xfrm>
            <a:off x="5083175" y="2024063"/>
            <a:ext cx="879475" cy="554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sz="1000" i="1" dirty="0">
                <a:ea typeface="MS PGothic" pitchFamily="34" charset="-128"/>
                <a:cs typeface="Arial" charset="0"/>
              </a:rPr>
              <a:t>Data </a:t>
            </a:r>
            <a:r>
              <a:rPr lang="it-IT" altLang="en-US" sz="1000" i="1" dirty="0" err="1">
                <a:ea typeface="MS PGothic" pitchFamily="34" charset="-128"/>
                <a:cs typeface="Arial" charset="0"/>
              </a:rPr>
              <a:t>Capture</a:t>
            </a:r>
            <a:r>
              <a:rPr lang="it-IT" altLang="en-US" sz="1000" i="1" dirty="0">
                <a:ea typeface="MS PGothic" pitchFamily="34" charset="-128"/>
                <a:cs typeface="Arial" charset="0"/>
              </a:rPr>
              <a:t> </a:t>
            </a:r>
          </a:p>
          <a:p>
            <a:pPr algn="ctr" eaLnBrk="1" hangingPunct="1">
              <a:buClrTx/>
            </a:pPr>
            <a:r>
              <a:rPr lang="it-IT" altLang="en-US" sz="1000" i="1" dirty="0" err="1">
                <a:ea typeface="MS PGothic" pitchFamily="34" charset="-128"/>
                <a:cs typeface="Arial" charset="0"/>
              </a:rPr>
              <a:t>Layer</a:t>
            </a:r>
            <a:endParaRPr lang="en-US" altLang="en-US" sz="1000" i="1" dirty="0">
              <a:ea typeface="MS PGothic" pitchFamily="34" charset="-128"/>
              <a:cs typeface="Arial" charset="0"/>
            </a:endParaRPr>
          </a:p>
        </p:txBody>
      </p:sp>
      <p:sp>
        <p:nvSpPr>
          <p:cNvPr id="9242" name="TextBox 57"/>
          <p:cNvSpPr txBox="1">
            <a:spLocks noChangeArrowheads="1"/>
          </p:cNvSpPr>
          <p:nvPr/>
        </p:nvSpPr>
        <p:spPr bwMode="auto">
          <a:xfrm>
            <a:off x="7623175" y="2028825"/>
            <a:ext cx="925513" cy="55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sz="1000" i="1" dirty="0">
                <a:ea typeface="MS PGothic" pitchFamily="34" charset="-128"/>
                <a:cs typeface="Arial" charset="0"/>
              </a:rPr>
              <a:t>DF &amp; </a:t>
            </a:r>
            <a:r>
              <a:rPr lang="it-IT" altLang="en-US" sz="1000" i="1" dirty="0" err="1">
                <a:ea typeface="MS PGothic" pitchFamily="34" charset="-128"/>
                <a:cs typeface="Arial" charset="0"/>
              </a:rPr>
              <a:t>Jacobian</a:t>
            </a:r>
            <a:endParaRPr lang="it-IT" altLang="en-US" sz="1000" i="1" dirty="0">
              <a:ea typeface="MS PGothic" pitchFamily="34" charset="-128"/>
              <a:cs typeface="Arial" charset="0"/>
            </a:endParaRPr>
          </a:p>
          <a:p>
            <a:pPr algn="ctr" eaLnBrk="1" hangingPunct="1">
              <a:buClrTx/>
            </a:pPr>
            <a:r>
              <a:rPr lang="it-IT" altLang="en-US" sz="1000" i="1" dirty="0">
                <a:ea typeface="MS PGothic" pitchFamily="34" charset="-128"/>
                <a:cs typeface="Arial" charset="0"/>
              </a:rPr>
              <a:t> </a:t>
            </a:r>
            <a:r>
              <a:rPr lang="it-IT" altLang="en-US" sz="1000" i="1" dirty="0" err="1">
                <a:ea typeface="MS PGothic" pitchFamily="34" charset="-128"/>
                <a:cs typeface="Arial" charset="0"/>
              </a:rPr>
              <a:t>Calculator</a:t>
            </a:r>
            <a:endParaRPr lang="en-US" altLang="en-US" sz="1000" i="1" dirty="0">
              <a:ea typeface="MS PGothic" pitchFamily="34" charset="-128"/>
              <a:cs typeface="Arial" charset="0"/>
            </a:endParaRPr>
          </a:p>
        </p:txBody>
      </p:sp>
      <p:sp>
        <p:nvSpPr>
          <p:cNvPr id="118" name="Can 117"/>
          <p:cNvSpPr/>
          <p:nvPr/>
        </p:nvSpPr>
        <p:spPr>
          <a:xfrm>
            <a:off x="5470525" y="4648200"/>
            <a:ext cx="1182688" cy="1685925"/>
          </a:xfrm>
          <a:prstGeom prst="can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chemeClr val="tx1"/>
                </a:solidFill>
              </a:rPr>
              <a:t>Position </a:t>
            </a:r>
            <a:r>
              <a:rPr lang="it-IT" i="1" dirty="0" err="1">
                <a:solidFill>
                  <a:schemeClr val="tx1"/>
                </a:solidFill>
              </a:rPr>
              <a:t>Keeping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smtClean="0">
                <a:solidFill>
                  <a:schemeClr val="tx1"/>
                </a:solidFill>
              </a:rPr>
              <a:t>System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9244" name="Group 62"/>
          <p:cNvGrpSpPr>
            <a:grpSpLocks/>
          </p:cNvGrpSpPr>
          <p:nvPr/>
        </p:nvGrpSpPr>
        <p:grpSpPr bwMode="auto">
          <a:xfrm>
            <a:off x="7404100" y="5229225"/>
            <a:ext cx="1401763" cy="908050"/>
            <a:chOff x="2857500" y="3767775"/>
            <a:chExt cx="1400968" cy="909000"/>
          </a:xfrm>
        </p:grpSpPr>
        <p:sp>
          <p:nvSpPr>
            <p:cNvPr id="120" name="Snip Diagonal Corner Rectangle 119"/>
            <p:cNvSpPr/>
            <p:nvPr/>
          </p:nvSpPr>
          <p:spPr>
            <a:xfrm>
              <a:off x="2857500" y="3767775"/>
              <a:ext cx="1266107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21" name="Snip Diagonal Corner Rectangle 120"/>
            <p:cNvSpPr/>
            <p:nvPr/>
          </p:nvSpPr>
          <p:spPr>
            <a:xfrm>
              <a:off x="2909858" y="3824985"/>
              <a:ext cx="1267693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22" name="Snip Diagonal Corner Rectangle 121"/>
            <p:cNvSpPr/>
            <p:nvPr/>
          </p:nvSpPr>
          <p:spPr>
            <a:xfrm>
              <a:off x="2992361" y="3891730"/>
              <a:ext cx="1266107" cy="785045"/>
            </a:xfrm>
            <a:prstGeom prst="snip2Diag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i="1" dirty="0" smtClean="0">
                  <a:solidFill>
                    <a:schemeClr val="tx1"/>
                  </a:solidFill>
                </a:rPr>
                <a:t>Piattaforme </a:t>
              </a:r>
              <a:r>
                <a:rPr lang="it-IT" sz="1400" i="1" dirty="0" err="1" smtClean="0">
                  <a:solidFill>
                    <a:schemeClr val="tx1"/>
                  </a:solidFill>
                </a:rPr>
                <a:t>Pricing</a:t>
              </a:r>
              <a:endParaRPr lang="en-US" sz="1400" i="1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Elbow Connector 122"/>
          <p:cNvCxnSpPr>
            <a:stCxn id="9241" idx="1"/>
            <a:endCxn id="118" idx="2"/>
          </p:cNvCxnSpPr>
          <p:nvPr/>
        </p:nvCxnSpPr>
        <p:spPr>
          <a:xfrm rot="10800000" flipH="1" flipV="1">
            <a:off x="5083175" y="2301875"/>
            <a:ext cx="387350" cy="3189288"/>
          </a:xfrm>
          <a:prstGeom prst="bentConnector3">
            <a:avLst>
              <a:gd name="adj1" fmla="val -59016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nip Diagonal Corner Rectangle 124"/>
          <p:cNvSpPr/>
          <p:nvPr/>
        </p:nvSpPr>
        <p:spPr>
          <a:xfrm>
            <a:off x="6503988" y="3790950"/>
            <a:ext cx="1119187" cy="541338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 err="1">
                <a:solidFill>
                  <a:schemeClr val="tx1"/>
                </a:solidFill>
              </a:rPr>
              <a:t>Ric</a:t>
            </a:r>
            <a:r>
              <a:rPr lang="it-IT" sz="1200" dirty="0">
                <a:solidFill>
                  <a:schemeClr val="tx1"/>
                </a:solidFill>
              </a:rPr>
              <a:t> Interni</a:t>
            </a:r>
          </a:p>
          <a:p>
            <a:pPr algn="ctr">
              <a:defRPr/>
            </a:pPr>
            <a:r>
              <a:rPr lang="it-IT" sz="1200" dirty="0">
                <a:solidFill>
                  <a:schemeClr val="tx1"/>
                </a:solidFill>
              </a:rPr>
              <a:t>Meta Quote</a:t>
            </a:r>
            <a:endParaRPr 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126" name="Elbow Connector 125"/>
          <p:cNvCxnSpPr>
            <a:stCxn id="9254" idx="2"/>
            <a:endCxn id="125" idx="2"/>
          </p:cNvCxnSpPr>
          <p:nvPr/>
        </p:nvCxnSpPr>
        <p:spPr>
          <a:xfrm rot="5400000">
            <a:off x="5884863" y="3130550"/>
            <a:ext cx="1550988" cy="312737"/>
          </a:xfrm>
          <a:prstGeom prst="bentConnector4">
            <a:avLst>
              <a:gd name="adj1" fmla="val 41274"/>
              <a:gd name="adj2" fmla="val 173283"/>
            </a:avLst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214938" y="3013075"/>
            <a:ext cx="1374775" cy="64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it-IT" sz="900" i="1" dirty="0"/>
              <a:t>Solo se MX non in grado di recepire direttamente i  Market Data</a:t>
            </a:r>
            <a:endParaRPr lang="en-US" sz="900" i="1" dirty="0"/>
          </a:p>
        </p:txBody>
      </p:sp>
      <p:sp>
        <p:nvSpPr>
          <p:cNvPr id="128" name="Snip Diagonal Corner Rectangle 127"/>
          <p:cNvSpPr/>
          <p:nvPr/>
        </p:nvSpPr>
        <p:spPr>
          <a:xfrm>
            <a:off x="4654550" y="4800600"/>
            <a:ext cx="773113" cy="55245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 err="1">
                <a:solidFill>
                  <a:schemeClr val="tx1"/>
                </a:solidFill>
              </a:rPr>
              <a:t>Ric</a:t>
            </a:r>
            <a:r>
              <a:rPr lang="it-IT" sz="1200" dirty="0">
                <a:solidFill>
                  <a:schemeClr val="tx1"/>
                </a:solidFill>
              </a:rPr>
              <a:t> Interni</a:t>
            </a:r>
            <a:endParaRPr 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125" idx="1"/>
            <a:endCxn id="118" idx="4"/>
          </p:cNvCxnSpPr>
          <p:nvPr/>
        </p:nvCxnSpPr>
        <p:spPr>
          <a:xfrm rot="5400000">
            <a:off x="6279356" y="4706145"/>
            <a:ext cx="1158875" cy="411162"/>
          </a:xfrm>
          <a:prstGeom prst="bentConnector2">
            <a:avLst/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5" idx="3"/>
            <a:endCxn id="9242" idx="2"/>
          </p:cNvCxnSpPr>
          <p:nvPr/>
        </p:nvCxnSpPr>
        <p:spPr>
          <a:xfrm rot="5400000" flipH="1" flipV="1">
            <a:off x="6969919" y="2675732"/>
            <a:ext cx="1208087" cy="102235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9241" idx="2"/>
            <a:endCxn id="9254" idx="1"/>
          </p:cNvCxnSpPr>
          <p:nvPr/>
        </p:nvCxnSpPr>
        <p:spPr>
          <a:xfrm rot="5400000" flipH="1" flipV="1">
            <a:off x="5815807" y="2018506"/>
            <a:ext cx="266700" cy="852487"/>
          </a:xfrm>
          <a:prstGeom prst="bentConnector4">
            <a:avLst>
              <a:gd name="adj1" fmla="val -85466"/>
              <a:gd name="adj2" fmla="val 75768"/>
            </a:avLst>
          </a:prstGeom>
          <a:ln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86638" y="1935163"/>
            <a:ext cx="0" cy="739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4" name="TextBox 56"/>
          <p:cNvSpPr txBox="1">
            <a:spLocks noChangeArrowheads="1"/>
          </p:cNvSpPr>
          <p:nvPr/>
        </p:nvSpPr>
        <p:spPr bwMode="auto">
          <a:xfrm>
            <a:off x="6375400" y="2109788"/>
            <a:ext cx="881063" cy="401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sz="1000" i="1">
                <a:ea typeface="MS PGothic" pitchFamily="34" charset="-128"/>
                <a:cs typeface="Arial" charset="0"/>
              </a:rPr>
              <a:t>Meta Quote Calculator</a:t>
            </a:r>
          </a:p>
        </p:txBody>
      </p:sp>
      <p:cxnSp>
        <p:nvCxnSpPr>
          <p:cNvPr id="147" name="Elbow Connector 146"/>
          <p:cNvCxnSpPr>
            <a:stCxn id="9241" idx="3"/>
            <a:endCxn id="9242" idx="0"/>
          </p:cNvCxnSpPr>
          <p:nvPr/>
        </p:nvCxnSpPr>
        <p:spPr>
          <a:xfrm flipV="1">
            <a:off x="5962650" y="2028825"/>
            <a:ext cx="2122488" cy="273050"/>
          </a:xfrm>
          <a:prstGeom prst="bentConnector4">
            <a:avLst>
              <a:gd name="adj1" fmla="val 6356"/>
              <a:gd name="adj2" fmla="val 160870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9241" idx="0"/>
          </p:cNvCxnSpPr>
          <p:nvPr/>
        </p:nvCxnSpPr>
        <p:spPr>
          <a:xfrm rot="5400000">
            <a:off x="5445125" y="1792288"/>
            <a:ext cx="309563" cy="153987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9225" idx="0"/>
          </p:cNvCxnSpPr>
          <p:nvPr/>
        </p:nvCxnSpPr>
        <p:spPr>
          <a:xfrm rot="5400000">
            <a:off x="1258887" y="1725613"/>
            <a:ext cx="404813" cy="382588"/>
          </a:xfrm>
          <a:prstGeom prst="bentConnector3">
            <a:avLst>
              <a:gd name="adj1" fmla="val 35910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9242" idx="3"/>
          </p:cNvCxnSpPr>
          <p:nvPr/>
        </p:nvCxnSpPr>
        <p:spPr>
          <a:xfrm flipH="1">
            <a:off x="8237538" y="2305050"/>
            <a:ext cx="311150" cy="2924175"/>
          </a:xfrm>
          <a:prstGeom prst="bentConnector4">
            <a:avLst>
              <a:gd name="adj1" fmla="val -73752"/>
              <a:gd name="adj2" fmla="val 54737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9226" idx="3"/>
          </p:cNvCxnSpPr>
          <p:nvPr/>
        </p:nvCxnSpPr>
        <p:spPr>
          <a:xfrm flipH="1">
            <a:off x="3617913" y="2324100"/>
            <a:ext cx="311150" cy="2941638"/>
          </a:xfrm>
          <a:prstGeom prst="bentConnector4">
            <a:avLst>
              <a:gd name="adj1" fmla="val -73752"/>
              <a:gd name="adj2" fmla="val 53401"/>
            </a:avLst>
          </a:prstGeom>
          <a:ln w="28575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0" name="TextBox 43"/>
          <p:cNvSpPr txBox="1">
            <a:spLocks noChangeArrowheads="1"/>
          </p:cNvSpPr>
          <p:nvPr/>
        </p:nvSpPr>
        <p:spPr bwMode="auto">
          <a:xfrm>
            <a:off x="4992688" y="711200"/>
            <a:ext cx="3511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it-IT" altLang="en-US" b="1" i="1">
                <a:ea typeface="MS PGothic" pitchFamily="34" charset="-128"/>
                <a:cs typeface="Arial" charset="0"/>
              </a:rPr>
              <a:t>TO BE </a:t>
            </a:r>
            <a:r>
              <a:rPr lang="it-IT" altLang="en-US" b="1" i="1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Fase 2</a:t>
            </a:r>
            <a:r>
              <a:rPr lang="it-IT" altLang="en-US" b="1" i="1">
                <a:ea typeface="MS PGothic" pitchFamily="34" charset="-128"/>
                <a:cs typeface="Arial" charset="0"/>
              </a:rPr>
              <a:t/>
            </a:r>
            <a:br>
              <a:rPr lang="it-IT" altLang="en-US" b="1" i="1">
                <a:ea typeface="MS PGothic" pitchFamily="34" charset="-128"/>
                <a:cs typeface="Arial" charset="0"/>
              </a:rPr>
            </a:br>
            <a:r>
              <a:rPr lang="it-IT" altLang="en-US" sz="1000" b="1" i="1">
                <a:ea typeface="MS PGothic" pitchFamily="34" charset="-128"/>
                <a:cs typeface="Arial" charset="0"/>
              </a:rPr>
              <a:t>in cui si consolidano le soluzioni ritenute stabili dal punto di vista dell’innovazione finanziaria</a:t>
            </a:r>
            <a:endParaRPr lang="en-US" altLang="en-US" sz="1100" b="1" i="1">
              <a:ea typeface="MS PGothic" pitchFamily="34" charset="-128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6353175"/>
            <a:ext cx="739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L’alimentazione delle matrici di volatilità seguirà un </a:t>
            </a:r>
            <a:r>
              <a:rPr lang="it-IT" sz="1000" dirty="0" err="1" smtClean="0"/>
              <a:t>framework</a:t>
            </a:r>
            <a:r>
              <a:rPr lang="it-IT" sz="1000" dirty="0" smtClean="0"/>
              <a:t> architetturale analogo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Fasi Progettuali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956" y="1404937"/>
            <a:ext cx="8543925" cy="195798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it-IT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Revisione </a:t>
            </a:r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della struttura delle Curve FOREX &amp; CCS e della struttura architetturale di alimentazione dei dati di mercato </a:t>
            </a:r>
            <a:r>
              <a:rPr lang="it-IT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dedicati</a:t>
            </a:r>
          </a:p>
          <a:p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Definizione nuova struttura della curva</a:t>
            </a:r>
          </a:p>
          <a:p>
            <a:pPr marL="228600" indent="-228600">
              <a:buFont typeface="+mj-lt"/>
              <a:buAutoNum type="alphaLcPeriod"/>
            </a:pPr>
            <a:endParaRPr lang="it-IT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Predisposizione del MDF per l’alimentazione delle curve FOREX e CCS </a:t>
            </a:r>
            <a:endParaRPr lang="it-IT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endParaRPr lang="it-IT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Disaccoppiamento della piattaforma IMI FX </a:t>
            </a:r>
            <a:r>
              <a:rPr lang="it-IT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tra </a:t>
            </a:r>
            <a:r>
              <a:rPr lang="it-IT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Pricer</a:t>
            </a:r>
            <a:endParaRPr lang="it-IT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endParaRPr lang="it-IT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Riconfigurazione delle curve nei sistemi di Position </a:t>
            </a:r>
            <a:r>
              <a:rPr lang="it-IT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it-IT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della Banca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955" y="3819525"/>
            <a:ext cx="8543925" cy="194095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it-IT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Estensione della revisione della struttura architetturale di alimentazione dei dati di mercato a tutte le altre </a:t>
            </a:r>
            <a:r>
              <a:rPr lang="it-IT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it-IT" sz="105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algn="just"/>
            <a:endParaRPr lang="it-I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Definizione piano di interventi</a:t>
            </a:r>
          </a:p>
          <a:p>
            <a:pPr marL="228600" indent="-228600" algn="just">
              <a:buFont typeface="+mj-lt"/>
              <a:buAutoNum type="alphaLcPeriod"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Estensione dell’MDF in base al piano di interventi</a:t>
            </a:r>
          </a:p>
          <a:p>
            <a:pPr marL="228600" indent="-228600" algn="just">
              <a:buFont typeface="+mj-lt"/>
              <a:buAutoNum type="alphaLcPeriod"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Eventuale adeguamento dei sistemi alimentati dall’MDF</a:t>
            </a:r>
          </a:p>
          <a:p>
            <a:pPr algn="just"/>
            <a:endParaRPr lang="it-I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13" y="846842"/>
            <a:ext cx="854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Product Control suggerisce di strutturare il progetto in </a:t>
            </a:r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it-I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fasi</a:t>
            </a:r>
            <a:endParaRPr lang="it-I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94050" y="3633489"/>
            <a:ext cx="24320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2"/>
                </a:solidFill>
              </a:rPr>
              <a:t>FASE2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64694" y="1204912"/>
            <a:ext cx="24320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2"/>
                </a:solidFill>
              </a:rPr>
              <a:t>FASE1</a:t>
            </a:r>
            <a:endParaRPr lang="en-US" b="1" i="1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Annex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 – Proposta Struttura Curve </a:t>
            </a: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Forex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 e CCS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13" y="837317"/>
            <a:ext cx="854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Product Control suggerisce 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 seguente struttura per le curve FOREX e CCS</a:t>
            </a:r>
            <a:endParaRPr lang="it-I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4877" y="2017184"/>
            <a:ext cx="0" cy="187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33227" y="2026709"/>
            <a:ext cx="0" cy="187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0547" y="2288478"/>
            <a:ext cx="32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9936" y="1959671"/>
            <a:ext cx="126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00" b="1" i="1" dirty="0" smtClean="0"/>
              <a:t>AS IS</a:t>
            </a:r>
            <a:endParaRPr lang="en-US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07499" y="1959671"/>
            <a:ext cx="9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00" b="1" i="1" dirty="0" smtClean="0"/>
              <a:t>TO BE</a:t>
            </a:r>
            <a:endParaRPr lang="en-US" sz="1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9227" y="2416679"/>
            <a:ext cx="1044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200" b="1" i="1" dirty="0" err="1" smtClean="0"/>
              <a:t>Max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Tenor</a:t>
            </a:r>
            <a:endParaRPr lang="en-US" sz="12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89227" y="2946150"/>
            <a:ext cx="1044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 b="1" i="1"/>
            </a:lvl1pPr>
          </a:lstStyle>
          <a:p>
            <a:pPr algn="l"/>
            <a:r>
              <a:rPr lang="it-IT" dirty="0"/>
              <a:t>Prodotto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9227" y="3456569"/>
            <a:ext cx="1044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100" b="1" i="1" dirty="0" smtClean="0"/>
              <a:t>Market </a:t>
            </a:r>
            <a:r>
              <a:rPr lang="it-IT" sz="1100" b="1" i="1" dirty="0"/>
              <a:t>Quote</a:t>
            </a:r>
            <a:endParaRPr lang="en-US" sz="1100" b="1" i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50547" y="2821878"/>
            <a:ext cx="32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0547" y="3347421"/>
            <a:ext cx="32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19936" y="2411747"/>
            <a:ext cx="1260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200" dirty="0" smtClean="0"/>
              <a:t>30Y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07499" y="2411747"/>
            <a:ext cx="972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200" dirty="0" smtClean="0"/>
              <a:t>10Y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919936" y="2886280"/>
            <a:ext cx="12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900" i="1" dirty="0" smtClean="0"/>
              <a:t>&lt;= 2Y</a:t>
            </a:r>
            <a:r>
              <a:rPr lang="it-IT" sz="900" dirty="0" smtClean="0"/>
              <a:t> </a:t>
            </a:r>
            <a:r>
              <a:rPr lang="it-IT" sz="900" i="1" dirty="0" smtClean="0"/>
              <a:t>Depositi</a:t>
            </a:r>
          </a:p>
          <a:p>
            <a:r>
              <a:rPr lang="it-IT" sz="900" i="1" dirty="0" smtClean="0"/>
              <a:t>Oltre Swap</a:t>
            </a:r>
            <a:endParaRPr lang="en-US" sz="9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07499" y="2946007"/>
            <a:ext cx="97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900" dirty="0" err="1" smtClean="0"/>
              <a:t>Forex</a:t>
            </a:r>
            <a:r>
              <a:rPr lang="it-IT" sz="900" dirty="0" smtClean="0"/>
              <a:t> Swap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919936" y="3348847"/>
            <a:ext cx="126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900" dirty="0" smtClean="0"/>
              <a:t>Quote implicite ottenute invertendo i punti a termine quotati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3107499" y="3487346"/>
            <a:ext cx="100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900" dirty="0" smtClean="0"/>
              <a:t>Punti a termine*</a:t>
            </a:r>
            <a:endParaRPr lang="en-US" sz="9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870891" y="1886946"/>
            <a:ext cx="3267061" cy="2180957"/>
            <a:chOff x="4676775" y="1942735"/>
            <a:chExt cx="3267061" cy="21809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949680" y="2000248"/>
              <a:ext cx="0" cy="18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759455" y="2009773"/>
              <a:ext cx="0" cy="18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76775" y="2271542"/>
              <a:ext cx="32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74739" y="1942735"/>
              <a:ext cx="126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400" b="1" i="1" dirty="0" smtClean="0"/>
                <a:t>AS IS</a:t>
              </a:r>
              <a:endParaRPr lang="en-US" sz="1400" b="1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7836" y="1942735"/>
              <a:ext cx="90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400" b="1" i="1" dirty="0" smtClean="0"/>
                <a:t>TO BE</a:t>
              </a:r>
              <a:endParaRPr lang="en-US" sz="1400" b="1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15455" y="2399743"/>
              <a:ext cx="104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200" b="1" i="1" dirty="0" err="1" smtClean="0"/>
                <a:t>Max</a:t>
              </a:r>
              <a:r>
                <a:rPr lang="it-IT" sz="1200" b="1" i="1" dirty="0" smtClean="0"/>
                <a:t> </a:t>
              </a:r>
              <a:r>
                <a:rPr lang="it-IT" sz="1200" b="1" i="1" dirty="0" err="1" smtClean="0"/>
                <a:t>Tenor</a:t>
              </a:r>
              <a:endParaRPr lang="en-US" sz="1200" b="1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5455" y="2929214"/>
              <a:ext cx="104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 i="1"/>
              </a:lvl1pPr>
            </a:lstStyle>
            <a:p>
              <a:pPr algn="l"/>
              <a:r>
                <a:rPr lang="it-IT" dirty="0"/>
                <a:t>Prodotto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15455" y="3515834"/>
              <a:ext cx="10440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100" b="1" i="1" dirty="0" smtClean="0"/>
                <a:t>Market </a:t>
              </a:r>
              <a:r>
                <a:rPr lang="it-IT" sz="1100" b="1" i="1" dirty="0"/>
                <a:t>Quote</a:t>
              </a:r>
              <a:endParaRPr lang="en-US" sz="1100" b="1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676775" y="2804942"/>
              <a:ext cx="32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76775" y="3330485"/>
              <a:ext cx="32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74739" y="2394811"/>
              <a:ext cx="126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200" dirty="0" smtClean="0"/>
                <a:t>50Y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7836" y="2394811"/>
              <a:ext cx="9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200" dirty="0" smtClean="0"/>
                <a:t>50Y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74739" y="2869344"/>
              <a:ext cx="1260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900" i="1" dirty="0" smtClean="0"/>
                <a:t>&lt; 1Y</a:t>
              </a:r>
              <a:r>
                <a:rPr lang="it-IT" sz="900" dirty="0" smtClean="0"/>
                <a:t> </a:t>
              </a:r>
              <a:r>
                <a:rPr lang="it-IT" sz="900" i="1" dirty="0" smtClean="0"/>
                <a:t>Depositi</a:t>
              </a:r>
            </a:p>
            <a:p>
              <a:r>
                <a:rPr lang="it-IT" sz="900" i="1" dirty="0" smtClean="0"/>
                <a:t>Oltre CCS</a:t>
              </a:r>
              <a:endParaRPr lang="en-US" sz="9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07836" y="2929071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900" dirty="0" smtClean="0"/>
                <a:t>CCS</a:t>
              </a:r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74739" y="3338862"/>
              <a:ext cx="1260000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900" dirty="0" smtClean="0"/>
                <a:t>&lt; 1Y Quote implicite ottenute invertendo i punti a termine quotati</a:t>
              </a:r>
            </a:p>
            <a:p>
              <a:r>
                <a:rPr lang="it-IT" sz="900" dirty="0" smtClean="0"/>
                <a:t>Oltre CCS Spread</a:t>
              </a:r>
              <a:endParaRPr 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07836" y="3546611"/>
              <a:ext cx="936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900" dirty="0" smtClean="0"/>
                <a:t>CCS Spread**</a:t>
              </a:r>
              <a:endParaRPr lang="en-US" sz="9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0797" y="1490435"/>
            <a:ext cx="3619500" cy="2678113"/>
          </a:xfrm>
          <a:prstGeom prst="round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54522" y="1304698"/>
            <a:ext cx="24320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2"/>
                </a:solidFill>
              </a:rPr>
              <a:t>FOREX</a:t>
            </a:r>
            <a:endParaRPr lang="en-US" b="1" i="1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1141" y="1491486"/>
            <a:ext cx="3619500" cy="2678113"/>
          </a:xfrm>
          <a:prstGeom prst="round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74866" y="1304697"/>
            <a:ext cx="2432050" cy="371475"/>
          </a:xfrm>
          <a:prstGeom prst="roundRect">
            <a:avLst/>
          </a:prstGeom>
          <a:solidFill>
            <a:schemeClr val="accent5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2"/>
                </a:solidFill>
              </a:rPr>
              <a:t>CCS</a:t>
            </a:r>
            <a:endParaRPr lang="en-US" b="1" i="1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113" y="4197291"/>
            <a:ext cx="8543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*I punti a termine quotati sul mercato sono liquidi fino a 2Y/5Y a seconda della 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CCY </a:t>
            </a:r>
          </a:p>
          <a:p>
            <a:pPr algn="just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**Le quote dei CCS Spread sul mercato sono liquide da 1Y/2Y a seconda della CCY</a:t>
            </a:r>
          </a:p>
          <a:p>
            <a:pPr algn="just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 tema della tipologia di alimentazione delle curve è rappresentato nella slide successiva</a:t>
            </a:r>
            <a:endParaRPr lang="it-IT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L’utilizzo di una curva «</a:t>
            </a:r>
            <a:r>
              <a:rPr lang="it-IT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monoprodotto</a:t>
            </a:r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» risolverebbe in questo modo l’erronea rappresentazione della </a:t>
            </a:r>
            <a:r>
              <a:rPr lang="it-IT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Basis</a:t>
            </a:r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Risk </a:t>
            </a:r>
            <a:r>
              <a:rPr lang="it-IT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in MURE3 per la parte a breve (&lt;1Y) delle curve </a:t>
            </a:r>
            <a:r>
              <a:rPr lang="it-IT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Basis</a:t>
            </a:r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it-I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slide 8)</a:t>
            </a:r>
            <a:endParaRPr lang="it-IT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Annex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 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– Metodo di Alimentazione Curve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13" y="872510"/>
            <a:ext cx="8543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 alimentare le curve nei sistemi proprietari della Banca è possibile adottare uno dei due approcci di seguito</a:t>
            </a:r>
          </a:p>
          <a:p>
            <a:endParaRPr lang="it-IT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it-IT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Alimentazione diretta attraverso quote di Mercato</a:t>
            </a:r>
            <a:r>
              <a:rPr lang="it-IT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Collegamento del MDF al mercato e invio delle quote via </a:t>
            </a:r>
            <a:r>
              <a:rPr lang="it-IT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Ric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Interni ai sistemi di Position </a:t>
            </a:r>
            <a:r>
              <a:rPr lang="it-IT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endParaRPr lang="it-IT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it-IT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Alimentazione indiretta attraverso quote implicite 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Tipicamente il mercato dei punti a termine è liquido fino a 2Y. </a:t>
            </a:r>
            <a:r>
              <a:rPr lang="it-IT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mercato dei CCS, invece, è liquido da 2Y a 30Y/50Y. Nell’ipotesi di curve «</a:t>
            </a:r>
            <a:r>
              <a:rPr lang="it-IT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Monoprodotto</a:t>
            </a:r>
            <a:r>
              <a:rPr lang="it-IT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», sarebbe ipotizzabile calcolare i CCS spread impliciti nei punti a termine per la parte a breve della curva (&lt;=2Y) e i punti a termine impliciti nei CCS spread quotati dopo i 2Y</a:t>
            </a:r>
            <a:endParaRPr lang="it-I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43571" y="2333625"/>
            <a:ext cx="6933009" cy="3519481"/>
            <a:chOff x="1014215" y="2076450"/>
            <a:chExt cx="6933009" cy="3519481"/>
          </a:xfrm>
        </p:grpSpPr>
        <p:sp>
          <p:nvSpPr>
            <p:cNvPr id="9" name="Rounded Rectangle 8"/>
            <p:cNvSpPr/>
            <p:nvPr/>
          </p:nvSpPr>
          <p:spPr>
            <a:xfrm>
              <a:off x="2921654" y="2076450"/>
              <a:ext cx="2249575" cy="343930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smtClean="0">
                  <a:solidFill>
                    <a:schemeClr val="tx2"/>
                  </a:solidFill>
                </a:rPr>
                <a:t>Quote da Mercato</a:t>
              </a:r>
              <a:endParaRPr lang="en-US" b="1" i="1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97649" y="2076450"/>
              <a:ext cx="2249575" cy="343930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smtClean="0">
                  <a:solidFill>
                    <a:schemeClr val="tx2"/>
                  </a:solidFill>
                </a:rPr>
                <a:t>Quote Implicite</a:t>
              </a:r>
              <a:endParaRPr lang="en-US" b="1" i="1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014215" y="3080354"/>
              <a:ext cx="1631649" cy="343930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smtClean="0">
                  <a:solidFill>
                    <a:schemeClr val="tx2"/>
                  </a:solidFill>
                </a:rPr>
                <a:t>Pro</a:t>
              </a:r>
              <a:endParaRPr lang="en-US" b="1" i="1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14215" y="4711663"/>
              <a:ext cx="1631649" cy="343930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smtClean="0">
                  <a:solidFill>
                    <a:schemeClr val="tx2"/>
                  </a:solidFill>
                </a:rPr>
                <a:t>Contro</a:t>
              </a:r>
              <a:endParaRPr lang="en-US" b="1" i="1" dirty="0" err="1" smtClean="0">
                <a:solidFill>
                  <a:schemeClr val="tx2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756828" y="2427931"/>
              <a:ext cx="0" cy="3168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26913" y="4103382"/>
              <a:ext cx="6820311" cy="0"/>
            </a:xfrm>
            <a:prstGeom prst="line">
              <a:avLst/>
            </a:prstGeom>
            <a:ln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62586" y="2744491"/>
              <a:ext cx="21677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Non è richiesta alcuna post elaborazione rispetto alle quote presenti sul mercato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potenziali benefici in termini di performance e risparmio di potenza di calcolo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38580" y="2513657"/>
              <a:ext cx="21677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Possibilità di infittimento delle curve </a:t>
              </a:r>
              <a:endParaRPr lang="it-IT" sz="10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possibilità di recepire nelle quote implicite le informazioni «più liquide» sia dal mercato dei punti a termine nella parte a breve sia del mercato dei CCS sulla parte a lungo delle curve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Coerenza delle curve</a:t>
              </a:r>
              <a:endParaRPr 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62586" y="4375797"/>
              <a:ext cx="21677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Curve potenzialmente poco infittite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Potenziale illiquidità del mercato su alcune porzioni di curva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Potenziale </a:t>
              </a:r>
              <a:r>
                <a:rPr lang="it-IT" sz="1000" dirty="0" err="1" smtClean="0"/>
                <a:t>arbitraggiabilità</a:t>
              </a:r>
              <a:r>
                <a:rPr lang="it-IT" sz="1000" dirty="0" smtClean="0"/>
                <a:t> tra le quote CCS e punti a termine</a:t>
              </a:r>
              <a:endParaRPr 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38580" y="4221909"/>
              <a:ext cx="21677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Rilevante sforzo computazionale, soprattutto, nel calcolo degli spread impliciti perché si necessita del </a:t>
              </a:r>
              <a:r>
                <a:rPr lang="it-IT" sz="1000" dirty="0" err="1" smtClean="0"/>
                <a:t>boostrapping</a:t>
              </a:r>
              <a:r>
                <a:rPr lang="it-IT" sz="1000" dirty="0" smtClean="0"/>
                <a:t> anche delle curve di </a:t>
              </a:r>
              <a:r>
                <a:rPr lang="it-IT" sz="1000" dirty="0" err="1" smtClean="0"/>
                <a:t>forwarding</a:t>
              </a:r>
              <a:endParaRPr lang="it-IT" sz="1000" dirty="0" smtClean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000" dirty="0" smtClean="0"/>
                <a:t>Potenziali impatti in termini di performance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0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3500" y="109538"/>
            <a:ext cx="86185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200" b="1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tabLst>
                <a:tab pos="357188" algn="l"/>
              </a:tabLst>
              <a:defRPr/>
            </a:pP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Annex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 – </a:t>
            </a: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Basis</a:t>
            </a:r>
            <a:r>
              <a:rPr lang="it-IT" sz="1800" kern="0" dirty="0" smtClean="0">
                <a:solidFill>
                  <a:srgbClr val="000066"/>
                </a:solidFill>
                <a:ea typeface="+mj-ea"/>
                <a:cs typeface="+mj-cs"/>
              </a:rPr>
              <a:t> Risk </a:t>
            </a:r>
            <a:r>
              <a:rPr lang="it-IT" sz="1800" kern="0" dirty="0" err="1" smtClean="0">
                <a:solidFill>
                  <a:srgbClr val="000066"/>
                </a:solidFill>
                <a:ea typeface="+mj-ea"/>
                <a:cs typeface="+mj-cs"/>
              </a:rPr>
              <a:t>Sensitivity</a:t>
            </a:r>
            <a:endParaRPr lang="en-US" sz="1800" kern="0" dirty="0">
              <a:solidFill>
                <a:srgbClr val="000066"/>
              </a:solidFill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24" y="914400"/>
            <a:ext cx="383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 smtClean="0"/>
              <a:t>Il Discount </a:t>
            </a:r>
            <a:r>
              <a:rPr lang="it-IT" sz="1200" dirty="0" err="1" smtClean="0"/>
              <a:t>Factor</a:t>
            </a:r>
            <a:r>
              <a:rPr lang="it-IT" sz="1200" dirty="0" smtClean="0"/>
              <a:t> di un Deposito è inversamente proporzionale al tasso, mentre il Discount </a:t>
            </a:r>
            <a:r>
              <a:rPr lang="it-IT" sz="1200" dirty="0" err="1" smtClean="0"/>
              <a:t>Factor</a:t>
            </a:r>
            <a:r>
              <a:rPr lang="it-IT" sz="1200" dirty="0" smtClean="0"/>
              <a:t> della Gamba USD di un CCS è direttamente proporzionale al CCS Spread</a:t>
            </a:r>
          </a:p>
          <a:p>
            <a:pPr algn="just"/>
            <a:endParaRPr lang="it-IT" sz="1200" dirty="0" smtClean="0"/>
          </a:p>
          <a:p>
            <a:pPr algn="just"/>
            <a:r>
              <a:rPr lang="it-IT" sz="1200" dirty="0" smtClean="0"/>
              <a:t>Lo </a:t>
            </a:r>
            <a:r>
              <a:rPr lang="it-IT" sz="1200" dirty="0"/>
              <a:t>shock di 1bps di un tasso  deposito comporta un DF più basso rispetto al DF originale. </a:t>
            </a:r>
            <a:endParaRPr lang="it-IT" sz="1200" dirty="0" smtClean="0"/>
          </a:p>
          <a:p>
            <a:pPr algn="just"/>
            <a:endParaRPr lang="it-IT" sz="1200" dirty="0"/>
          </a:p>
          <a:p>
            <a:pPr algn="just"/>
            <a:r>
              <a:rPr lang="it-IT" sz="1200" dirty="0" smtClean="0"/>
              <a:t>Viceversa, lo </a:t>
            </a:r>
            <a:r>
              <a:rPr lang="it-IT" sz="1200" dirty="0"/>
              <a:t>shock di 1bps del </a:t>
            </a:r>
            <a:r>
              <a:rPr lang="it-IT" sz="1200" dirty="0" err="1"/>
              <a:t>ccs</a:t>
            </a:r>
            <a:r>
              <a:rPr lang="it-IT" sz="1200" dirty="0"/>
              <a:t> spread </a:t>
            </a:r>
            <a:r>
              <a:rPr lang="it-IT" sz="1200" dirty="0" smtClean="0"/>
              <a:t>comporta </a:t>
            </a:r>
            <a:r>
              <a:rPr lang="it-IT" sz="1200" dirty="0"/>
              <a:t>un DF più alto rispetto al DF </a:t>
            </a:r>
            <a:r>
              <a:rPr lang="it-IT" sz="1200" dirty="0" smtClean="0"/>
              <a:t>originale.</a:t>
            </a:r>
          </a:p>
          <a:p>
            <a:pPr algn="just"/>
            <a:endParaRPr lang="it-IT" sz="1200" dirty="0"/>
          </a:p>
          <a:p>
            <a:pPr algn="just"/>
            <a:r>
              <a:rPr lang="it-IT" sz="1200" dirty="0" smtClean="0"/>
              <a:t>Ne consegue </a:t>
            </a:r>
            <a:r>
              <a:rPr lang="it-IT" sz="1200" dirty="0"/>
              <a:t>una </a:t>
            </a:r>
            <a:r>
              <a:rPr lang="it-IT" sz="1200" dirty="0" err="1"/>
              <a:t>sensitivity</a:t>
            </a:r>
            <a:r>
              <a:rPr lang="it-IT" sz="1200" dirty="0"/>
              <a:t> di segno opposto qualora il prodotto, rispetto alla quale la </a:t>
            </a:r>
            <a:r>
              <a:rPr lang="it-IT" sz="1200" dirty="0" err="1"/>
              <a:t>sensy</a:t>
            </a:r>
            <a:r>
              <a:rPr lang="it-IT" sz="1200" dirty="0"/>
              <a:t> viene calcolata, abbia flussi in pagamento/ricezione che cadono nella porzione di curva costituita da depositi o </a:t>
            </a:r>
            <a:r>
              <a:rPr lang="it-IT" sz="1200" dirty="0" smtClean="0"/>
              <a:t>CCS *</a:t>
            </a:r>
            <a:endParaRPr lang="it-IT" sz="1200" dirty="0"/>
          </a:p>
          <a:p>
            <a:pPr algn="just"/>
            <a:r>
              <a:rPr lang="it-IT" sz="1200" dirty="0" smtClean="0"/>
              <a:t> </a:t>
            </a:r>
            <a:endParaRPr lang="it-IT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41324" y="5595002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900" dirty="0" smtClean="0"/>
              <a:t>*Un documento </a:t>
            </a:r>
            <a:r>
              <a:rPr lang="it-IT" sz="900" dirty="0"/>
              <a:t>di </a:t>
            </a:r>
            <a:r>
              <a:rPr lang="it-IT" sz="900" dirty="0" smtClean="0"/>
              <a:t>analisi dedicato, </a:t>
            </a:r>
            <a:r>
              <a:rPr lang="it-IT" sz="900" dirty="0"/>
              <a:t>dove sono rappresentate diverse </a:t>
            </a:r>
            <a:r>
              <a:rPr lang="it-IT" sz="900" dirty="0" smtClean="0"/>
              <a:t>casistiche</a:t>
            </a:r>
            <a:r>
              <a:rPr lang="en-US" sz="900" dirty="0" smtClean="0"/>
              <a:t>,</a:t>
            </a:r>
            <a:r>
              <a:rPr lang="it-IT" sz="900" dirty="0" smtClean="0"/>
              <a:t> è stato predisposto da Product Control</a:t>
            </a:r>
            <a:endParaRPr lang="en-US" sz="900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63" y="2114729"/>
            <a:ext cx="3600000" cy="328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796063" y="914400"/>
            <a:ext cx="3600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50" dirty="0" smtClean="0"/>
              <a:t>Di seguito il confronto tra  la direzione della </a:t>
            </a:r>
            <a:r>
              <a:rPr lang="it-IT" sz="1150" i="1" dirty="0" err="1" smtClean="0"/>
              <a:t>Basis</a:t>
            </a:r>
            <a:r>
              <a:rPr lang="it-IT" sz="1150" i="1" dirty="0" smtClean="0"/>
              <a:t> Risk </a:t>
            </a:r>
            <a:r>
              <a:rPr lang="it-IT" sz="1150" i="1" dirty="0" err="1" smtClean="0"/>
              <a:t>Sensitivity</a:t>
            </a:r>
            <a:r>
              <a:rPr lang="it-IT" sz="1150" i="1" dirty="0" smtClean="0"/>
              <a:t>,</a:t>
            </a:r>
            <a:r>
              <a:rPr lang="it-IT" sz="1150" dirty="0" smtClean="0"/>
              <a:t> calcolata il 29 Luglio 16, sul portafoglio IRDX-CCY con </a:t>
            </a:r>
            <a:r>
              <a:rPr lang="it-IT" sz="1150" b="1" dirty="0" smtClean="0"/>
              <a:t>la nuova curva </a:t>
            </a:r>
            <a:r>
              <a:rPr lang="it-IT" sz="1150" dirty="0" smtClean="0"/>
              <a:t>e </a:t>
            </a:r>
            <a:r>
              <a:rPr lang="it-IT" sz="1150" b="1" dirty="0" smtClean="0"/>
              <a:t>l’attuale</a:t>
            </a:r>
            <a:r>
              <a:rPr lang="it-IT" sz="1150" dirty="0" smtClean="0"/>
              <a:t> curva BASIS</a:t>
            </a:r>
          </a:p>
          <a:p>
            <a:pPr algn="just"/>
            <a:r>
              <a:rPr lang="it-IT" sz="1150" dirty="0" smtClean="0"/>
              <a:t>La mancata coerenza delle direzioni è limitata ai </a:t>
            </a:r>
            <a:r>
              <a:rPr lang="it-IT" sz="1150" dirty="0" err="1" smtClean="0"/>
              <a:t>tenor</a:t>
            </a:r>
            <a:r>
              <a:rPr lang="it-IT" sz="1150" dirty="0" smtClean="0"/>
              <a:t> sotto 1Y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96063" y="5489772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900" i="1" dirty="0" smtClean="0"/>
              <a:t>Dal momento che lo scopo del test era evidenziare il diverso segno della </a:t>
            </a:r>
            <a:r>
              <a:rPr lang="it-IT" sz="900" i="1" dirty="0" err="1" smtClean="0"/>
              <a:t>Basis</a:t>
            </a:r>
            <a:r>
              <a:rPr lang="it-IT" sz="900" i="1" dirty="0" smtClean="0"/>
              <a:t> Risk </a:t>
            </a:r>
            <a:r>
              <a:rPr lang="it-IT" sz="900" i="1" dirty="0" err="1" smtClean="0"/>
              <a:t>Sensitivity</a:t>
            </a:r>
            <a:r>
              <a:rPr lang="it-IT" sz="900" i="1" dirty="0" smtClean="0"/>
              <a:t>, le quote dei CCS utilizzate nell’ambiente di TEST per testare la nuova curva </a:t>
            </a:r>
            <a:r>
              <a:rPr lang="it-IT" sz="900" i="1" dirty="0" err="1" smtClean="0"/>
              <a:t>Basis</a:t>
            </a:r>
            <a:r>
              <a:rPr lang="it-IT" sz="900" i="1" dirty="0" smtClean="0"/>
              <a:t> sono le quote di chiusura di Bloomberg al 29.07. Tali quote sono diverse dalla chiusura di MX3. Questo comporta che le </a:t>
            </a:r>
            <a:r>
              <a:rPr lang="it-IT" sz="900" i="1" dirty="0" err="1" smtClean="0"/>
              <a:t>sensitivity</a:t>
            </a:r>
            <a:r>
              <a:rPr lang="it-IT" sz="900" i="1" dirty="0" smtClean="0"/>
              <a:t> nei due scenari  non siano speculari in termini di ammontare</a:t>
            </a:r>
          </a:p>
        </p:txBody>
      </p:sp>
    </p:spTree>
    <p:extLst>
      <p:ext uri="{BB962C8B-B14F-4D97-AF65-F5344CB8AC3E}">
        <p14:creationId xmlns:p14="http://schemas.microsoft.com/office/powerpoint/2010/main" val="21766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NP_IDX" val="11"/>
  <p:tag name="THINKCELLPRESENTATIONDONOTDELETE" val="&lt;?xml version=&quot;1.0&quot; encoding=&quot;UTF-16&quot; standalone=&quot;yes&quot;?&gt;&#10;&lt;root reqver=&quot;21047&quot;&gt;&lt;version val=&quot;2322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3&quot;&gt;&lt;elem m_fUsage=&quot;3.73612514071270900000E+000&quot;&gt;&lt;m_msothmcolidx val=&quot;0&quot;/&gt;&lt;m_rgb r=&quot;0&quot; g=&quot;b0&quot; b=&quot;50&quot;/&gt;&lt;m_ppcolschidx tagver0=&quot;23004&quot; tagname0=&quot;m_ppcolschidxUNRECOGNIZED&quot; val=&quot;0&quot;/&gt;&lt;m_nBrightness val=&quot;0&quot;/&gt;&lt;/elem&gt;&lt;elem m_fUsage=&quot;3.71542869900000030000E+000&quot;&gt;&lt;m_msothmcolidx val=&quot;0&quot;/&gt;&lt;m_rgb r=&quot;fa&quot; g=&quot;40&quot; b=&quot;1f&quot;/&gt;&lt;m_ppcolschidx tagver0=&quot;23004&quot; tagname0=&quot;m_ppcolschidxUNRECOGNIZED&quot; val=&quot;0&quot;/&gt;&lt;m_nBrightness val=&quot;0&quot;/&gt;&lt;/elem&gt;&lt;elem m_fUsage=&quot;1.48423422900184710000E+000&quot;&gt;&lt;m_msothmcolidx val=&quot;0&quot;/&gt;&lt;m_rgb r=&quot;be&quot; g=&quot;3&quot; b=&quot;28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e8&quot; g=&quot;0&quot; b=&quot;5&quot;/&gt;&lt;m_ppcolschidx tagver0=&quot;23004&quot; tagname0=&quot;m_ppcolschidxUNRECOGNIZED&quot; val=&quot;0&quot;/&gt;&lt;m_nBrightness val=&quot;0&quot;/&gt;&lt;/elem&gt;&lt;elem m_fUsage=&quot;5.14396363350425880000E-002&quot;&gt;&lt;m_msothmcolidx val=&quot;0&quot;/&gt;&lt;m_rgb r=&quot;ff&quot; g=&quot;ff&quot; b=&quot;ab&quot;/&gt;&lt;m_ppcolschidx tagver0=&quot;23004&quot; tagname0=&quot;m_ppcolschidxUNRECOGNIZED&quot; val=&quot;0&quot;/&gt;&lt;m_nBrightness val=&quot;0&quot;/&gt;&lt;/elem&gt;&lt;elem m_fUsage=&quot;5.72641689702235460000E-003&quot;&gt;&lt;m_msothmcolidx val=&quot;0&quot;/&gt;&lt;m_rgb r=&quot;bb&quot; g=&quot;b5&quot; b=&quot;b7&quot;/&gt;&lt;m_ppcolschidx tagver0=&quot;23004&quot; tagname0=&quot;m_ppcolschidxUNRECOGNIZED&quot; val=&quot;0&quot;/&gt;&lt;m_nBrightness val=&quot;0&quot;/&gt;&lt;/elem&gt;&lt;elem m_fUsage=&quot;4.97533503953796930000E-003&quot;&gt;&lt;m_msothmcolidx val=&quot;0&quot;/&gt;&lt;m_rgb r=&quot;7f&quot; g=&quot;7f&quot; b=&quot;b2&quot;/&gt;&lt;m_ppcolschidx tagver0=&quot;23004&quot; tagname0=&quot;m_ppcolschidxUNRECOGNIZED&quot; val=&quot;0&quot;/&gt;&lt;m_nBrightness val=&quot;0&quot;/&gt;&lt;/elem&gt;&lt;elem m_fUsage=&quot;7.89228437483093480000E-004&quot;&gt;&lt;m_msothmcolidx val=&quot;0&quot;/&gt;&lt;m_rgb r=&quot;cc&quot; g=&quot;cc&quot; b=&quot;ff&quot;/&gt;&lt;m_ppcolschidx tagver0=&quot;23004&quot; tagname0=&quot;m_ppcolschidxUNRECOGNIZED&quot; val=&quot;0&quot;/&gt;&lt;m_nBrightness val=&quot;0&quot;/&gt;&lt;/elem&gt;&lt;elem m_fUsage=&quot;6.17572603750217400000E-004&quot;&gt;&lt;m_msothmcolidx val=&quot;0&quot;/&gt;&lt;m_rgb r=&quot;77&quot; g=&quot;77&quot; b=&quot;ff&quot;/&gt;&lt;m_ppcolschidx tagver0=&quot;23004&quot; tagname0=&quot;m_ppcolschidxUNRECOGNIZED&quot; val=&quot;0&quot;/&gt;&lt;m_nBrightness val=&quot;0&quot;/&gt;&lt;/elem&gt;&lt;elem m_fUsage=&quot;5.07528786056416390000E-004&quot;&gt;&lt;m_msothmcolidx val=&quot;0&quot;/&gt;&lt;m_rgb r=&quot;ff&quot; g=&quot;ff&quot; b=&quot;c6&quot;/&gt;&lt;m_ppcolschidx tagver0=&quot;23004&quot; tagname0=&quot;m_ppcolschidxUNRECOGNIZED&quot; val=&quot;0&quot;/&gt;&lt;m_nBrightness val=&quot;0&quot;/&gt;&lt;/elem&gt;&lt;elem m_fUsage=&quot;1.24809850200647840000E-004&quot;&gt;&lt;m_msothmcolidx val=&quot;0&quot;/&gt;&lt;m_rgb r=&quot;0&quot; g=&quot;99&quot; b=&quot;0&quot;/&gt;&lt;m_ppcolschidx tagver0=&quot;23004&quot; tagname0=&quot;m_ppcolschidxUNRECOGNIZED&quot; val=&quot;0&quot;/&gt;&lt;m_nBrightness val=&quot;0&quot;/&gt;&lt;/elem&gt;&lt;elem m_fUsage=&quot;2.98000568153499670000E-005&quot;&gt;&lt;m_msothmcolidx val=&quot;0&quot;/&gt;&lt;m_rgb r=&quot;22&quot; g=&quot;8d&quot; b=&quot;dd&quot;/&gt;&lt;m_ppcolschidx tagver0=&quot;23004&quot; tagname0=&quot;m_ppcolschidxUNRECOGNIZED&quot; val=&quot;0&quot;/&gt;&lt;m_nBrightness val=&quot;0&quot;/&gt;&lt;/elem&gt;&lt;elem m_fUsage=&quot;1.12596846425487650000E-006&quot;&gt;&lt;m_msothmcolidx val=&quot;0&quot;/&gt;&lt;m_rgb r=&quot;72&quot; g=&quot;72&quot; b=&quot;7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False"/>
  <p:tag name="PREVIOUSNAME" val="C:\Users\Niccolo Ferragamo\Nomadesk\BIMI-RealizzarePiano14-17\2. Documents\20150213 Incontro Monti Salesforce\20150213 Incontro Salesforce v39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Banca IMI_CF_BVA414 (English)">
  <a:themeElements>
    <a:clrScheme name="Custom 1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DDDDD"/>
      </a:accent1>
      <a:accent2>
        <a:srgbClr val="CCCCFF"/>
      </a:accent2>
      <a:accent3>
        <a:srgbClr val="000066"/>
      </a:accent3>
      <a:accent4>
        <a:srgbClr val="000066"/>
      </a:accent4>
      <a:accent5>
        <a:srgbClr val="FFFFAB"/>
      </a:accent5>
      <a:accent6>
        <a:srgbClr val="808080"/>
      </a:accent6>
      <a:hlink>
        <a:srgbClr val="000066"/>
      </a:hlink>
      <a:folHlink>
        <a:srgbClr val="00006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anca IMI_CF_BVA414 (English) 1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DDDDDD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B9B9E7"/>
        </a:accent6>
        <a:hlink>
          <a:srgbClr val="000066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 CUCCHIANI</Template>
  <TotalTime>80539</TotalTime>
  <Words>1142</Words>
  <Application>Microsoft Office PowerPoint</Application>
  <PresentationFormat>Custom</PresentationFormat>
  <Paragraphs>177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Banca IMI_CF_BVA414 (English)</vt:lpstr>
      <vt:lpstr>think-cell Slide</vt:lpstr>
      <vt:lpstr>Proposta Revisione Architetturale Market Data Feeding Starting Point: Rivisitazione Struttura CCS &amp; Forex Curve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 Consulting</dc:creator>
  <cp:lastModifiedBy>FRIGERIO FABIO</cp:lastModifiedBy>
  <cp:revision>10747</cp:revision>
  <cp:lastPrinted>2016-08-11T08:50:02Z</cp:lastPrinted>
  <dcterms:created xsi:type="dcterms:W3CDTF">2012-09-24T07:13:47Z</dcterms:created>
  <dcterms:modified xsi:type="dcterms:W3CDTF">2016-08-15T12:03:26Z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PowerPoint Presentation</vt:lpwstr>
  </property>
  <property fmtid="{D5CDD505-2E9C-101B-9397-08002B2CF9AE}" pid="3" name="Final">
    <vt:bool>true</vt:bool>
  </property>
  <property fmtid="{D5CDD505-2E9C-101B-9397-08002B2CF9AE}" pid="4" name="Event">
    <vt:lpwstr/>
  </property>
  <property fmtid="{D5CDD505-2E9C-101B-9397-08002B2CF9AE}" pid="5" name="Delivery Date">
    <vt:lpwstr/>
  </property>
  <property fmtid="{D5CDD505-2E9C-101B-9397-08002B2CF9AE}" pid="6" name="Office2010EditCount">
    <vt:lpwstr>2</vt:lpwstr>
  </property>
  <property fmtid="{D5CDD505-2E9C-101B-9397-08002B2CF9AE}" pid="7" name="Office2003EditCount">
    <vt:lpwstr>1</vt:lpwstr>
  </property>
  <property fmtid="{D5CDD505-2E9C-101B-9397-08002B2CF9AE}" pid="8" name="LastEditedOfficeVersion">
    <vt:lpwstr>Office2010</vt:lpwstr>
  </property>
  <property fmtid="{D5CDD505-2E9C-101B-9397-08002B2CF9AE}" pid="9" name="PortedBy">
    <vt:lpwstr>Sara Steffi Joseph</vt:lpwstr>
  </property>
  <property fmtid="{D5CDD505-2E9C-101B-9397-08002B2CF9AE}" pid="10" name="DatePorted">
    <vt:lpwstr>1/27/2015 5:58:02 AM</vt:lpwstr>
  </property>
  <property fmtid="{D5CDD505-2E9C-101B-9397-08002B2CF9AE}" pid="11" name="VGCompatibilityCheck Run By">
    <vt:lpwstr>Kiran Ravi</vt:lpwstr>
  </property>
  <property fmtid="{D5CDD505-2E9C-101B-9397-08002B2CF9AE}" pid="12" name="VGCompatibilityCheck Run On ">
    <vt:lpwstr>29/Jan/2015 2:57:12 AM</vt:lpwstr>
  </property>
  <property fmtid="{D5CDD505-2E9C-101B-9397-08002B2CF9AE}" pid="13" name="DocID">
    <vt:lpwstr>MIL-BVA414-03022015-121276/MC</vt:lpwstr>
  </property>
  <property fmtid="{D5CDD505-2E9C-101B-9397-08002B2CF9AE}" pid="14" name="Office2010WasSaved">
    <vt:lpwstr>1</vt:lpwstr>
  </property>
</Properties>
</file>