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4" autoAdjust="0"/>
    <p:restoredTop sz="94660"/>
  </p:normalViewPr>
  <p:slideViewPr>
    <p:cSldViewPr snapToGrid="0">
      <p:cViewPr varScale="1">
        <p:scale>
          <a:sx n="80" d="100"/>
          <a:sy n="80" d="100"/>
        </p:scale>
        <p:origin x="82"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9240-3099-2997-B56A-E6C7253852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CC1AD4-B4A1-B11A-EC79-487929B04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A7AFCE-1AC0-CFD2-DB85-89AA1F133807}"/>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5" name="Footer Placeholder 4">
            <a:extLst>
              <a:ext uri="{FF2B5EF4-FFF2-40B4-BE49-F238E27FC236}">
                <a16:creationId xmlns:a16="http://schemas.microsoft.com/office/drawing/2014/main" id="{1CE9FEBB-84EC-2A88-5A07-B29EB18D2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51B110-08BC-D8AC-A8CA-7390F8860CB9}"/>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421916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2EC7-E565-A33D-DB2E-A93795EEBF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9BBC76-2A21-D434-A972-8A3D912D9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C5B53-FBE1-557F-618C-7B031DE86597}"/>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5" name="Footer Placeholder 4">
            <a:extLst>
              <a:ext uri="{FF2B5EF4-FFF2-40B4-BE49-F238E27FC236}">
                <a16:creationId xmlns:a16="http://schemas.microsoft.com/office/drawing/2014/main" id="{199D5F9B-5D63-8061-9BA7-E4E9790AF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AAA55-181C-0282-5932-18754EA804A9}"/>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1113551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BD2616-2D15-08C5-333E-E136A54A3B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0C9398-8450-4841-7B2A-FEA07D492A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24D5C-C677-8065-BBDA-346622CF726D}"/>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5" name="Footer Placeholder 4">
            <a:extLst>
              <a:ext uri="{FF2B5EF4-FFF2-40B4-BE49-F238E27FC236}">
                <a16:creationId xmlns:a16="http://schemas.microsoft.com/office/drawing/2014/main" id="{D2302D20-F0A1-AFF9-2A2B-2D7CC5088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9D5D3-438D-6D85-DC86-A94959C4CAC2}"/>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84241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6905-C957-1AB0-0E40-3F169F60B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2C0208-3E3E-3D31-E269-F2139482CB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03929-FCB4-CC2C-C45F-F0C3D7762B9E}"/>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5" name="Footer Placeholder 4">
            <a:extLst>
              <a:ext uri="{FF2B5EF4-FFF2-40B4-BE49-F238E27FC236}">
                <a16:creationId xmlns:a16="http://schemas.microsoft.com/office/drawing/2014/main" id="{B70B77C3-EE3E-72AE-6774-DB2062AC4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7B5CC0-DAE0-AB06-0FF3-AB529A533189}"/>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156253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7CCA-D576-F011-F4B0-682916B3BB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7A021C-9910-2761-D2F6-F0E49DF2D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41D72-612D-7901-7DBC-424CAA0F482B}"/>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5" name="Footer Placeholder 4">
            <a:extLst>
              <a:ext uri="{FF2B5EF4-FFF2-40B4-BE49-F238E27FC236}">
                <a16:creationId xmlns:a16="http://schemas.microsoft.com/office/drawing/2014/main" id="{FE189518-277D-0446-D47B-C727ABC503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4E5598-932D-71FE-8CB4-00BF122A35DF}"/>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58628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54BFC-4EA6-669F-2D6D-52CB2B7E3B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ACB4A-3F57-80F7-226E-E017D55DEB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C6FEE0-9E5B-0098-5373-915D82036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9E3E9A-71F6-D5FE-E6AB-658CA2FD7DCA}"/>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6" name="Footer Placeholder 5">
            <a:extLst>
              <a:ext uri="{FF2B5EF4-FFF2-40B4-BE49-F238E27FC236}">
                <a16:creationId xmlns:a16="http://schemas.microsoft.com/office/drawing/2014/main" id="{65B55EC7-C87E-07FF-4ED6-5DCEFECB5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4C011-3E6B-7BD1-9084-A8909E38AB07}"/>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54090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78EE-978C-F031-F567-59DC58E551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AE7DB-C87E-CBD5-AFA4-82257F50F8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C7899-6BA2-8BE4-474F-CC052867CE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866EF5-5010-A482-7E3E-9577CD295D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C2454F-DE5D-AE5A-B52C-41DE9B850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CFE988-051D-719F-445D-4B2CF03F823E}"/>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8" name="Footer Placeholder 7">
            <a:extLst>
              <a:ext uri="{FF2B5EF4-FFF2-40B4-BE49-F238E27FC236}">
                <a16:creationId xmlns:a16="http://schemas.microsoft.com/office/drawing/2014/main" id="{9611E9EE-6994-6800-04BE-8F9D6DBC11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EA9CD-899F-EBA4-6F58-7AD1B38E1703}"/>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23157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1A43D-F178-1B7D-87E8-2B57698FF9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144B99-C2FE-377C-37FA-0DB40C5EB8B3}"/>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4" name="Footer Placeholder 3">
            <a:extLst>
              <a:ext uri="{FF2B5EF4-FFF2-40B4-BE49-F238E27FC236}">
                <a16:creationId xmlns:a16="http://schemas.microsoft.com/office/drawing/2014/main" id="{F4D4CB40-242A-33BD-DC19-063C83ED75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500599-C468-10E7-5504-93B3CBE13A4A}"/>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2420391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121CFB-CC2F-5384-8B50-50E383BBCDDC}"/>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3" name="Footer Placeholder 2">
            <a:extLst>
              <a:ext uri="{FF2B5EF4-FFF2-40B4-BE49-F238E27FC236}">
                <a16:creationId xmlns:a16="http://schemas.microsoft.com/office/drawing/2014/main" id="{14FA2DE6-1F27-4EE9-92F8-75750BBA91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F76666-F4DC-D801-5766-DF216E37EAD8}"/>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790831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B685-2C43-2C76-05B4-CB53A961A8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0CBC5C-A911-25B7-C42C-22D7FDA0BF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47C69D-5A5F-C471-DADA-3CF441B33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9FA57B-85AE-6FB4-B6EF-61766AE2AA44}"/>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6" name="Footer Placeholder 5">
            <a:extLst>
              <a:ext uri="{FF2B5EF4-FFF2-40B4-BE49-F238E27FC236}">
                <a16:creationId xmlns:a16="http://schemas.microsoft.com/office/drawing/2014/main" id="{0A394705-8BC1-1BB6-BF3E-817E23AD6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9AD005-583A-6502-BE78-CD6DC7A40EC8}"/>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2091046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0F84-2B8E-F444-0BD9-5D74295CF2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A1F3D6-F0BD-64D2-FE1E-ADE704921F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DDC990-AB45-AD69-CBB7-B93660178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31D2E-BDBB-A97C-93D9-A8E3F28AA00F}"/>
              </a:ext>
            </a:extLst>
          </p:cNvPr>
          <p:cNvSpPr>
            <a:spLocks noGrp="1"/>
          </p:cNvSpPr>
          <p:nvPr>
            <p:ph type="dt" sz="half" idx="10"/>
          </p:nvPr>
        </p:nvSpPr>
        <p:spPr/>
        <p:txBody>
          <a:bodyPr/>
          <a:lstStyle/>
          <a:p>
            <a:fld id="{11E8B036-26B4-411D-AB55-DEED3566C8B0}" type="datetimeFigureOut">
              <a:rPr lang="en-US" smtClean="0"/>
              <a:t>10/10/2023</a:t>
            </a:fld>
            <a:endParaRPr lang="en-US"/>
          </a:p>
        </p:txBody>
      </p:sp>
      <p:sp>
        <p:nvSpPr>
          <p:cNvPr id="6" name="Footer Placeholder 5">
            <a:extLst>
              <a:ext uri="{FF2B5EF4-FFF2-40B4-BE49-F238E27FC236}">
                <a16:creationId xmlns:a16="http://schemas.microsoft.com/office/drawing/2014/main" id="{BB665681-B6E1-8939-FCC7-E126175CA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59752E-CD3D-5B61-9119-C942641DB5F9}"/>
              </a:ext>
            </a:extLst>
          </p:cNvPr>
          <p:cNvSpPr>
            <a:spLocks noGrp="1"/>
          </p:cNvSpPr>
          <p:nvPr>
            <p:ph type="sldNum" sz="quarter" idx="12"/>
          </p:nvPr>
        </p:nvSpPr>
        <p:spPr/>
        <p:txBody>
          <a:bodyPr/>
          <a:lstStyle/>
          <a:p>
            <a:fld id="{044CE9FA-B18C-470A-8D02-C00367CBC1BC}" type="slidenum">
              <a:rPr lang="en-US" smtClean="0"/>
              <a:t>‹#›</a:t>
            </a:fld>
            <a:endParaRPr lang="en-US"/>
          </a:p>
        </p:txBody>
      </p:sp>
    </p:spTree>
    <p:extLst>
      <p:ext uri="{BB962C8B-B14F-4D97-AF65-F5344CB8AC3E}">
        <p14:creationId xmlns:p14="http://schemas.microsoft.com/office/powerpoint/2010/main" val="3422476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FBEA32-AD41-CEAA-7D30-E530FA49B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31163A-F100-8FC9-D6D2-2C20AB13F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D1E42-F392-A384-67E4-FC3F180D11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8B036-26B4-411D-AB55-DEED3566C8B0}" type="datetimeFigureOut">
              <a:rPr lang="en-US" smtClean="0"/>
              <a:t>10/10/2023</a:t>
            </a:fld>
            <a:endParaRPr lang="en-US"/>
          </a:p>
        </p:txBody>
      </p:sp>
      <p:sp>
        <p:nvSpPr>
          <p:cNvPr id="5" name="Footer Placeholder 4">
            <a:extLst>
              <a:ext uri="{FF2B5EF4-FFF2-40B4-BE49-F238E27FC236}">
                <a16:creationId xmlns:a16="http://schemas.microsoft.com/office/drawing/2014/main" id="{D6C2E937-94B3-E630-FC22-E61A2770F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4A6396-45CA-2762-831E-2463B161A4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E9FA-B18C-470A-8D02-C00367CBC1BC}" type="slidenum">
              <a:rPr lang="en-US" smtClean="0"/>
              <a:t>‹#›</a:t>
            </a:fld>
            <a:endParaRPr lang="en-US"/>
          </a:p>
        </p:txBody>
      </p:sp>
    </p:spTree>
    <p:extLst>
      <p:ext uri="{BB962C8B-B14F-4D97-AF65-F5344CB8AC3E}">
        <p14:creationId xmlns:p14="http://schemas.microsoft.com/office/powerpoint/2010/main" val="2868436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7" name="Group 16">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5" name="Freeform: Shape 14">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2" name="Group 11">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3" name="Freeform: Shape 12">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itle 1">
            <a:extLst>
              <a:ext uri="{FF2B5EF4-FFF2-40B4-BE49-F238E27FC236}">
                <a16:creationId xmlns:a16="http://schemas.microsoft.com/office/drawing/2014/main" id="{8BEC6293-86EB-F6ED-42C2-F90EE935A60B}"/>
              </a:ext>
            </a:extLst>
          </p:cNvPr>
          <p:cNvSpPr>
            <a:spLocks noGrp="1"/>
          </p:cNvSpPr>
          <p:nvPr>
            <p:ph type="ctrTitle"/>
          </p:nvPr>
        </p:nvSpPr>
        <p:spPr>
          <a:xfrm>
            <a:off x="838199" y="1120676"/>
            <a:ext cx="7021513" cy="2308324"/>
          </a:xfrm>
        </p:spPr>
        <p:txBody>
          <a:bodyPr>
            <a:normAutofit/>
          </a:bodyPr>
          <a:lstStyle/>
          <a:p>
            <a:pPr algn="l"/>
            <a:r>
              <a:rPr lang="en-US" sz="7200">
                <a:solidFill>
                  <a:schemeClr val="bg1"/>
                </a:solidFill>
              </a:rPr>
              <a:t>Bike Share Analysis</a:t>
            </a:r>
          </a:p>
        </p:txBody>
      </p:sp>
      <p:sp>
        <p:nvSpPr>
          <p:cNvPr id="3" name="Subtitle 2">
            <a:extLst>
              <a:ext uri="{FF2B5EF4-FFF2-40B4-BE49-F238E27FC236}">
                <a16:creationId xmlns:a16="http://schemas.microsoft.com/office/drawing/2014/main" id="{3F34DB24-BB06-95B8-CDF8-0C60F504F6B7}"/>
              </a:ext>
            </a:extLst>
          </p:cNvPr>
          <p:cNvSpPr>
            <a:spLocks noGrp="1"/>
          </p:cNvSpPr>
          <p:nvPr>
            <p:ph type="subTitle" idx="1"/>
          </p:nvPr>
        </p:nvSpPr>
        <p:spPr>
          <a:xfrm>
            <a:off x="835024" y="3809999"/>
            <a:ext cx="7025753" cy="1012778"/>
          </a:xfrm>
        </p:spPr>
        <p:txBody>
          <a:bodyPr>
            <a:normAutofit/>
          </a:bodyPr>
          <a:lstStyle/>
          <a:p>
            <a:pPr algn="l"/>
            <a:r>
              <a:rPr lang="en-US">
                <a:solidFill>
                  <a:schemeClr val="bg1"/>
                </a:solidFill>
              </a:rPr>
              <a:t>Case Study Addressing Differences Between Casual and Member Riders</a:t>
            </a:r>
          </a:p>
        </p:txBody>
      </p:sp>
    </p:spTree>
    <p:extLst>
      <p:ext uri="{BB962C8B-B14F-4D97-AF65-F5344CB8AC3E}">
        <p14:creationId xmlns:p14="http://schemas.microsoft.com/office/powerpoint/2010/main" val="239860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F495-FFC6-A8B6-27AD-DE0730650EAA}"/>
              </a:ext>
            </a:extLst>
          </p:cNvPr>
          <p:cNvSpPr>
            <a:spLocks noGrp="1"/>
          </p:cNvSpPr>
          <p:nvPr>
            <p:ph type="title"/>
          </p:nvPr>
        </p:nvSpPr>
        <p:spPr/>
        <p:txBody>
          <a:bodyPr/>
          <a:lstStyle/>
          <a:p>
            <a:r>
              <a:rPr lang="en-US" dirty="0"/>
              <a:t>RStudio</a:t>
            </a:r>
          </a:p>
        </p:txBody>
      </p:sp>
      <p:pic>
        <p:nvPicPr>
          <p:cNvPr id="8" name="Picture 7">
            <a:extLst>
              <a:ext uri="{FF2B5EF4-FFF2-40B4-BE49-F238E27FC236}">
                <a16:creationId xmlns:a16="http://schemas.microsoft.com/office/drawing/2014/main" id="{F63F4DFC-E801-26C7-214A-9473ACBF59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3374" y="1704424"/>
            <a:ext cx="7201524" cy="525826"/>
          </a:xfrm>
          <a:prstGeom prst="rect">
            <a:avLst/>
          </a:prstGeom>
        </p:spPr>
      </p:pic>
      <p:pic>
        <p:nvPicPr>
          <p:cNvPr id="10" name="Picture 9">
            <a:extLst>
              <a:ext uri="{FF2B5EF4-FFF2-40B4-BE49-F238E27FC236}">
                <a16:creationId xmlns:a16="http://schemas.microsoft.com/office/drawing/2014/main" id="{065F7885-5DC9-95E7-9986-37212ED216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3374" y="2371510"/>
            <a:ext cx="5166808" cy="266723"/>
          </a:xfrm>
          <a:prstGeom prst="rect">
            <a:avLst/>
          </a:prstGeom>
        </p:spPr>
      </p:pic>
      <p:sp>
        <p:nvSpPr>
          <p:cNvPr id="11" name="TextBox 10">
            <a:extLst>
              <a:ext uri="{FF2B5EF4-FFF2-40B4-BE49-F238E27FC236}">
                <a16:creationId xmlns:a16="http://schemas.microsoft.com/office/drawing/2014/main" id="{15412DD2-3521-34B2-47AC-E3984A6EB15E}"/>
              </a:ext>
            </a:extLst>
          </p:cNvPr>
          <p:cNvSpPr txBox="1"/>
          <p:nvPr/>
        </p:nvSpPr>
        <p:spPr>
          <a:xfrm>
            <a:off x="651753" y="1631081"/>
            <a:ext cx="2723745" cy="923330"/>
          </a:xfrm>
          <a:prstGeom prst="rect">
            <a:avLst/>
          </a:prstGeom>
          <a:noFill/>
        </p:spPr>
        <p:txBody>
          <a:bodyPr wrap="square" rtlCol="0">
            <a:spAutoFit/>
          </a:bodyPr>
          <a:lstStyle/>
          <a:p>
            <a:r>
              <a:rPr lang="en-US" dirty="0"/>
              <a:t>Recoded the data to be used in a more accessible manner</a:t>
            </a:r>
          </a:p>
        </p:txBody>
      </p:sp>
      <p:pic>
        <p:nvPicPr>
          <p:cNvPr id="13" name="Picture 12" descr="A screenshot of a computer screen&#10;&#10;Description automatically generated">
            <a:extLst>
              <a:ext uri="{FF2B5EF4-FFF2-40B4-BE49-F238E27FC236}">
                <a16:creationId xmlns:a16="http://schemas.microsoft.com/office/drawing/2014/main" id="{DDD3D368-89FF-EA68-ADF2-26D19D0DE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3374" y="3156963"/>
            <a:ext cx="7788315" cy="2941575"/>
          </a:xfrm>
          <a:prstGeom prst="rect">
            <a:avLst/>
          </a:prstGeom>
        </p:spPr>
      </p:pic>
      <p:sp>
        <p:nvSpPr>
          <p:cNvPr id="14" name="TextBox 13">
            <a:extLst>
              <a:ext uri="{FF2B5EF4-FFF2-40B4-BE49-F238E27FC236}">
                <a16:creationId xmlns:a16="http://schemas.microsoft.com/office/drawing/2014/main" id="{AF25FCAC-9B54-A87E-B0A0-B4FA606B699C}"/>
              </a:ext>
            </a:extLst>
          </p:cNvPr>
          <p:cNvSpPr txBox="1"/>
          <p:nvPr/>
        </p:nvSpPr>
        <p:spPr>
          <a:xfrm>
            <a:off x="739302" y="3307404"/>
            <a:ext cx="2636196" cy="646331"/>
          </a:xfrm>
          <a:prstGeom prst="rect">
            <a:avLst/>
          </a:prstGeom>
          <a:noFill/>
        </p:spPr>
        <p:txBody>
          <a:bodyPr wrap="square" rtlCol="0">
            <a:spAutoFit/>
          </a:bodyPr>
          <a:lstStyle/>
          <a:p>
            <a:r>
              <a:rPr lang="en-US" dirty="0"/>
              <a:t>Final form of data to be utilized for analysis</a:t>
            </a:r>
          </a:p>
        </p:txBody>
      </p:sp>
    </p:spTree>
    <p:extLst>
      <p:ext uri="{BB962C8B-B14F-4D97-AF65-F5344CB8AC3E}">
        <p14:creationId xmlns:p14="http://schemas.microsoft.com/office/powerpoint/2010/main" val="389234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7148E-5BAB-8345-3A4F-09BBD3B2E818}"/>
              </a:ext>
            </a:extLst>
          </p:cNvPr>
          <p:cNvSpPr>
            <a:spLocks noGrp="1"/>
          </p:cNvSpPr>
          <p:nvPr>
            <p:ph type="title"/>
          </p:nvPr>
        </p:nvSpPr>
        <p:spPr/>
        <p:txBody>
          <a:bodyPr/>
          <a:lstStyle/>
          <a:p>
            <a:r>
              <a:rPr lang="en-US" dirty="0"/>
              <a:t>RStudio</a:t>
            </a:r>
          </a:p>
        </p:txBody>
      </p:sp>
      <p:pic>
        <p:nvPicPr>
          <p:cNvPr id="14" name="Picture 13" descr="A screenshot of a computer&#10;&#10;Description automatically generated">
            <a:extLst>
              <a:ext uri="{FF2B5EF4-FFF2-40B4-BE49-F238E27FC236}">
                <a16:creationId xmlns:a16="http://schemas.microsoft.com/office/drawing/2014/main" id="{01D533C3-18F0-89EB-DA06-4BE4DD189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8351" y="1457719"/>
            <a:ext cx="4892464" cy="1149286"/>
          </a:xfrm>
          <a:prstGeom prst="rect">
            <a:avLst/>
          </a:prstGeom>
        </p:spPr>
      </p:pic>
      <p:pic>
        <p:nvPicPr>
          <p:cNvPr id="20" name="Picture 19">
            <a:extLst>
              <a:ext uri="{FF2B5EF4-FFF2-40B4-BE49-F238E27FC236}">
                <a16:creationId xmlns:a16="http://schemas.microsoft.com/office/drawing/2014/main" id="{E55DD650-5273-ED6C-9350-66CABFD54AC4}"/>
              </a:ext>
            </a:extLst>
          </p:cNvPr>
          <p:cNvPicPr>
            <a:picLocks noChangeAspect="1"/>
          </p:cNvPicPr>
          <p:nvPr/>
        </p:nvPicPr>
        <p:blipFill>
          <a:blip r:embed="rId3"/>
          <a:stretch>
            <a:fillRect/>
          </a:stretch>
        </p:blipFill>
        <p:spPr>
          <a:xfrm>
            <a:off x="5298351" y="4729663"/>
            <a:ext cx="2865368" cy="1128526"/>
          </a:xfrm>
          <a:prstGeom prst="rect">
            <a:avLst/>
          </a:prstGeom>
        </p:spPr>
      </p:pic>
      <p:pic>
        <p:nvPicPr>
          <p:cNvPr id="21" name="Picture 20">
            <a:extLst>
              <a:ext uri="{FF2B5EF4-FFF2-40B4-BE49-F238E27FC236}">
                <a16:creationId xmlns:a16="http://schemas.microsoft.com/office/drawing/2014/main" id="{3B8DD022-5930-29C4-E649-07FE58327E2B}"/>
              </a:ext>
            </a:extLst>
          </p:cNvPr>
          <p:cNvPicPr>
            <a:picLocks noChangeAspect="1"/>
          </p:cNvPicPr>
          <p:nvPr/>
        </p:nvPicPr>
        <p:blipFill>
          <a:blip r:embed="rId4"/>
          <a:stretch>
            <a:fillRect/>
          </a:stretch>
        </p:blipFill>
        <p:spPr>
          <a:xfrm>
            <a:off x="5298351" y="3206633"/>
            <a:ext cx="4273666" cy="815263"/>
          </a:xfrm>
          <a:prstGeom prst="rect">
            <a:avLst/>
          </a:prstGeom>
        </p:spPr>
      </p:pic>
      <p:sp>
        <p:nvSpPr>
          <p:cNvPr id="22" name="TextBox 21">
            <a:extLst>
              <a:ext uri="{FF2B5EF4-FFF2-40B4-BE49-F238E27FC236}">
                <a16:creationId xmlns:a16="http://schemas.microsoft.com/office/drawing/2014/main" id="{19DC5E16-EFB6-2C5D-34D4-0F9EBFF5E5D2}"/>
              </a:ext>
            </a:extLst>
          </p:cNvPr>
          <p:cNvSpPr txBox="1"/>
          <p:nvPr/>
        </p:nvSpPr>
        <p:spPr>
          <a:xfrm>
            <a:off x="1024931" y="1709196"/>
            <a:ext cx="3456633" cy="646331"/>
          </a:xfrm>
          <a:prstGeom prst="rect">
            <a:avLst/>
          </a:prstGeom>
          <a:noFill/>
        </p:spPr>
        <p:txBody>
          <a:bodyPr wrap="square" rtlCol="0">
            <a:spAutoFit/>
          </a:bodyPr>
          <a:lstStyle/>
          <a:p>
            <a:r>
              <a:rPr lang="en-US" dirty="0"/>
              <a:t>Created tables to show the use of the differing bike types</a:t>
            </a:r>
          </a:p>
        </p:txBody>
      </p:sp>
      <p:sp>
        <p:nvSpPr>
          <p:cNvPr id="23" name="TextBox 22">
            <a:extLst>
              <a:ext uri="{FF2B5EF4-FFF2-40B4-BE49-F238E27FC236}">
                <a16:creationId xmlns:a16="http://schemas.microsoft.com/office/drawing/2014/main" id="{58B169E1-9C55-2A40-940C-E3EB1173EE1A}"/>
              </a:ext>
            </a:extLst>
          </p:cNvPr>
          <p:cNvSpPr txBox="1"/>
          <p:nvPr/>
        </p:nvSpPr>
        <p:spPr>
          <a:xfrm>
            <a:off x="1024931" y="3098566"/>
            <a:ext cx="3818374" cy="923330"/>
          </a:xfrm>
          <a:prstGeom prst="rect">
            <a:avLst/>
          </a:prstGeom>
          <a:noFill/>
        </p:spPr>
        <p:txBody>
          <a:bodyPr wrap="square" rtlCol="0">
            <a:spAutoFit/>
          </a:bodyPr>
          <a:lstStyle/>
          <a:p>
            <a:r>
              <a:rPr lang="en-US" dirty="0"/>
              <a:t>Created a table to show the percentages of the use of bikes between casual and member users</a:t>
            </a:r>
          </a:p>
        </p:txBody>
      </p:sp>
      <p:sp>
        <p:nvSpPr>
          <p:cNvPr id="24" name="TextBox 23">
            <a:extLst>
              <a:ext uri="{FF2B5EF4-FFF2-40B4-BE49-F238E27FC236}">
                <a16:creationId xmlns:a16="http://schemas.microsoft.com/office/drawing/2014/main" id="{75B572C5-2006-A9C3-E879-A35DD23538FE}"/>
              </a:ext>
            </a:extLst>
          </p:cNvPr>
          <p:cNvSpPr txBox="1"/>
          <p:nvPr/>
        </p:nvSpPr>
        <p:spPr>
          <a:xfrm>
            <a:off x="1125414" y="4729663"/>
            <a:ext cx="3516923" cy="923330"/>
          </a:xfrm>
          <a:prstGeom prst="rect">
            <a:avLst/>
          </a:prstGeom>
          <a:noFill/>
        </p:spPr>
        <p:txBody>
          <a:bodyPr wrap="square" rtlCol="0">
            <a:spAutoFit/>
          </a:bodyPr>
          <a:lstStyle/>
          <a:p>
            <a:r>
              <a:rPr lang="en-US" dirty="0"/>
              <a:t>Created a table to show the average and longest times for ride durations</a:t>
            </a:r>
          </a:p>
        </p:txBody>
      </p:sp>
    </p:spTree>
    <p:extLst>
      <p:ext uri="{BB962C8B-B14F-4D97-AF65-F5344CB8AC3E}">
        <p14:creationId xmlns:p14="http://schemas.microsoft.com/office/powerpoint/2010/main" val="293335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96A4-152E-4E42-90E4-D07010A0AC1B}"/>
              </a:ext>
            </a:extLst>
          </p:cNvPr>
          <p:cNvSpPr>
            <a:spLocks noGrp="1"/>
          </p:cNvSpPr>
          <p:nvPr>
            <p:ph type="title"/>
          </p:nvPr>
        </p:nvSpPr>
        <p:spPr/>
        <p:txBody>
          <a:bodyPr/>
          <a:lstStyle/>
          <a:p>
            <a:r>
              <a:rPr lang="en-US" dirty="0"/>
              <a:t>Visuals</a:t>
            </a:r>
          </a:p>
        </p:txBody>
      </p:sp>
      <p:sp>
        <p:nvSpPr>
          <p:cNvPr id="7" name="TextBox 6">
            <a:extLst>
              <a:ext uri="{FF2B5EF4-FFF2-40B4-BE49-F238E27FC236}">
                <a16:creationId xmlns:a16="http://schemas.microsoft.com/office/drawing/2014/main" id="{54B21DEF-40EB-96C9-8617-7806A7619ACA}"/>
              </a:ext>
            </a:extLst>
          </p:cNvPr>
          <p:cNvSpPr txBox="1"/>
          <p:nvPr/>
        </p:nvSpPr>
        <p:spPr>
          <a:xfrm>
            <a:off x="592854" y="3071742"/>
            <a:ext cx="2994409" cy="1200329"/>
          </a:xfrm>
          <a:prstGeom prst="rect">
            <a:avLst/>
          </a:prstGeom>
          <a:noFill/>
        </p:spPr>
        <p:txBody>
          <a:bodyPr wrap="square" rtlCol="0">
            <a:spAutoFit/>
          </a:bodyPr>
          <a:lstStyle/>
          <a:p>
            <a:r>
              <a:rPr lang="en-US" dirty="0"/>
              <a:t>Using RStudio to create a bar graph showing the differences in bike use between the two subjects</a:t>
            </a:r>
          </a:p>
        </p:txBody>
      </p:sp>
      <p:pic>
        <p:nvPicPr>
          <p:cNvPr id="8" name="Picture 7">
            <a:extLst>
              <a:ext uri="{FF2B5EF4-FFF2-40B4-BE49-F238E27FC236}">
                <a16:creationId xmlns:a16="http://schemas.microsoft.com/office/drawing/2014/main" id="{C8B1FA01-AA72-BA7F-B2C9-AE2B876D917F}"/>
              </a:ext>
            </a:extLst>
          </p:cNvPr>
          <p:cNvPicPr>
            <a:picLocks noChangeAspect="1"/>
          </p:cNvPicPr>
          <p:nvPr/>
        </p:nvPicPr>
        <p:blipFill>
          <a:blip r:embed="rId2"/>
          <a:stretch>
            <a:fillRect/>
          </a:stretch>
        </p:blipFill>
        <p:spPr>
          <a:xfrm>
            <a:off x="3938870" y="1096092"/>
            <a:ext cx="7826530" cy="4665816"/>
          </a:xfrm>
          <a:prstGeom prst="rect">
            <a:avLst/>
          </a:prstGeom>
        </p:spPr>
      </p:pic>
    </p:spTree>
    <p:extLst>
      <p:ext uri="{BB962C8B-B14F-4D97-AF65-F5344CB8AC3E}">
        <p14:creationId xmlns:p14="http://schemas.microsoft.com/office/powerpoint/2010/main" val="1546730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5E4F-B1E0-AB49-0181-AEEF05315A37}"/>
              </a:ext>
            </a:extLst>
          </p:cNvPr>
          <p:cNvSpPr>
            <a:spLocks noGrp="1"/>
          </p:cNvSpPr>
          <p:nvPr>
            <p:ph type="title"/>
          </p:nvPr>
        </p:nvSpPr>
        <p:spPr/>
        <p:txBody>
          <a:bodyPr/>
          <a:lstStyle/>
          <a:p>
            <a:r>
              <a:rPr lang="en-US" dirty="0"/>
              <a:t>Visuals</a:t>
            </a:r>
          </a:p>
        </p:txBody>
      </p:sp>
      <p:pic>
        <p:nvPicPr>
          <p:cNvPr id="6" name="Picture 5" descr="A graph of blue and pink bars&#10;&#10;Description automatically generated">
            <a:extLst>
              <a:ext uri="{FF2B5EF4-FFF2-40B4-BE49-F238E27FC236}">
                <a16:creationId xmlns:a16="http://schemas.microsoft.com/office/drawing/2014/main" id="{5AB9678F-52BE-2ED9-9141-F8EBE45E3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0016" y="1215852"/>
            <a:ext cx="7808236" cy="4722724"/>
          </a:xfrm>
          <a:prstGeom prst="rect">
            <a:avLst/>
          </a:prstGeom>
        </p:spPr>
      </p:pic>
      <p:sp>
        <p:nvSpPr>
          <p:cNvPr id="7" name="TextBox 6">
            <a:extLst>
              <a:ext uri="{FF2B5EF4-FFF2-40B4-BE49-F238E27FC236}">
                <a16:creationId xmlns:a16="http://schemas.microsoft.com/office/drawing/2014/main" id="{E397AF9A-37AB-B794-8AA1-189CC55BA249}"/>
              </a:ext>
            </a:extLst>
          </p:cNvPr>
          <p:cNvSpPr txBox="1"/>
          <p:nvPr/>
        </p:nvSpPr>
        <p:spPr>
          <a:xfrm>
            <a:off x="838200" y="2351315"/>
            <a:ext cx="2069961" cy="1200329"/>
          </a:xfrm>
          <a:prstGeom prst="rect">
            <a:avLst/>
          </a:prstGeom>
          <a:noFill/>
        </p:spPr>
        <p:txBody>
          <a:bodyPr wrap="square" rtlCol="0">
            <a:spAutoFit/>
          </a:bodyPr>
          <a:lstStyle/>
          <a:p>
            <a:r>
              <a:rPr lang="en-US" dirty="0"/>
              <a:t>This chart shows the differing bike use per day of the week</a:t>
            </a:r>
          </a:p>
        </p:txBody>
      </p:sp>
    </p:spTree>
    <p:extLst>
      <p:ext uri="{BB962C8B-B14F-4D97-AF65-F5344CB8AC3E}">
        <p14:creationId xmlns:p14="http://schemas.microsoft.com/office/powerpoint/2010/main" val="2989502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1D1D-1099-60CA-7224-359ED53F6B84}"/>
              </a:ext>
            </a:extLst>
          </p:cNvPr>
          <p:cNvSpPr>
            <a:spLocks noGrp="1"/>
          </p:cNvSpPr>
          <p:nvPr>
            <p:ph type="title"/>
          </p:nvPr>
        </p:nvSpPr>
        <p:spPr/>
        <p:txBody>
          <a:bodyPr/>
          <a:lstStyle/>
          <a:p>
            <a:r>
              <a:rPr lang="en-US" dirty="0"/>
              <a:t>Conclusion</a:t>
            </a:r>
          </a:p>
        </p:txBody>
      </p:sp>
      <p:sp>
        <p:nvSpPr>
          <p:cNvPr id="4" name="TextBox 3">
            <a:extLst>
              <a:ext uri="{FF2B5EF4-FFF2-40B4-BE49-F238E27FC236}">
                <a16:creationId xmlns:a16="http://schemas.microsoft.com/office/drawing/2014/main" id="{D5B824C0-B144-DC31-246F-A531315B90D8}"/>
              </a:ext>
            </a:extLst>
          </p:cNvPr>
          <p:cNvSpPr txBox="1"/>
          <p:nvPr/>
        </p:nvSpPr>
        <p:spPr>
          <a:xfrm>
            <a:off x="1276350" y="1933575"/>
            <a:ext cx="668655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Comparing how bikes are utilized by both groups shows a correlation for how to attract more member</a:t>
            </a:r>
          </a:p>
          <a:p>
            <a:pPr marL="285750" indent="-285750">
              <a:buFont typeface="Arial" panose="020B0604020202020204" pitchFamily="34" charset="0"/>
              <a:buChar char="•"/>
            </a:pPr>
            <a:r>
              <a:rPr lang="en-US" dirty="0"/>
              <a:t>Demonstrating how the bikes are used by differing groups will allow to market to more member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49804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7845F-BA32-D680-6126-6791A8BB4E18}"/>
              </a:ext>
            </a:extLst>
          </p:cNvPr>
          <p:cNvSpPr>
            <a:spLocks noGrp="1"/>
          </p:cNvSpPr>
          <p:nvPr>
            <p:ph type="title"/>
          </p:nvPr>
        </p:nvSpPr>
        <p:spPr>
          <a:xfrm>
            <a:off x="838199" y="1498512"/>
            <a:ext cx="8740774" cy="1323439"/>
          </a:xfrm>
        </p:spPr>
        <p:txBody>
          <a:bodyPr anchor="t">
            <a:normAutofit/>
          </a:bodyPr>
          <a:lstStyle/>
          <a:p>
            <a:r>
              <a:rPr lang="en-US" sz="4000"/>
              <a:t>Scenario</a:t>
            </a:r>
          </a:p>
        </p:txBody>
      </p:sp>
      <p:sp>
        <p:nvSpPr>
          <p:cNvPr id="3" name="Content Placeholder 2">
            <a:extLst>
              <a:ext uri="{FF2B5EF4-FFF2-40B4-BE49-F238E27FC236}">
                <a16:creationId xmlns:a16="http://schemas.microsoft.com/office/drawing/2014/main" id="{A06ACE66-946D-12FE-14E6-1714BCDC260F}"/>
              </a:ext>
            </a:extLst>
          </p:cNvPr>
          <p:cNvSpPr>
            <a:spLocks noGrp="1"/>
          </p:cNvSpPr>
          <p:nvPr>
            <p:ph idx="1"/>
          </p:nvPr>
        </p:nvSpPr>
        <p:spPr>
          <a:xfrm>
            <a:off x="838199" y="3003160"/>
            <a:ext cx="8740775" cy="2454300"/>
          </a:xfrm>
        </p:spPr>
        <p:txBody>
          <a:bodyPr>
            <a:normAutofit/>
          </a:bodyPr>
          <a:lstStyle/>
          <a:p>
            <a:pPr marL="0" indent="0">
              <a:buNone/>
            </a:pPr>
            <a:r>
              <a:rPr lang="en-US" sz="2400">
                <a:solidFill>
                  <a:schemeClr val="tx1">
                    <a:alpha val="80000"/>
                  </a:schemeClr>
                </a:solidFill>
              </a:rPr>
              <a:t>I am a junior data analyst for a Chicago-based bike share company. The stakeholders believe the company’s future will rely on maximizing member annual riders. Our team is tasked with deciphering the differences between casual users and annual members.</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2465735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761F08-3B85-2555-7092-D152057DD991}"/>
              </a:ext>
            </a:extLst>
          </p:cNvPr>
          <p:cNvSpPr>
            <a:spLocks noGrp="1"/>
          </p:cNvSpPr>
          <p:nvPr>
            <p:ph type="title"/>
          </p:nvPr>
        </p:nvSpPr>
        <p:spPr>
          <a:xfrm>
            <a:off x="838199" y="1498512"/>
            <a:ext cx="8740774" cy="1323439"/>
          </a:xfrm>
        </p:spPr>
        <p:txBody>
          <a:bodyPr anchor="t">
            <a:normAutofit/>
          </a:bodyPr>
          <a:lstStyle/>
          <a:p>
            <a:r>
              <a:rPr lang="en-US" sz="4000"/>
              <a:t>Introduction to the company</a:t>
            </a:r>
          </a:p>
        </p:txBody>
      </p:sp>
      <p:sp>
        <p:nvSpPr>
          <p:cNvPr id="3" name="Content Placeholder 2">
            <a:extLst>
              <a:ext uri="{FF2B5EF4-FFF2-40B4-BE49-F238E27FC236}">
                <a16:creationId xmlns:a16="http://schemas.microsoft.com/office/drawing/2014/main" id="{842947FF-3C1B-B5E7-1F10-892FECF18EAE}"/>
              </a:ext>
            </a:extLst>
          </p:cNvPr>
          <p:cNvSpPr>
            <a:spLocks noGrp="1"/>
          </p:cNvSpPr>
          <p:nvPr>
            <p:ph idx="1"/>
          </p:nvPr>
        </p:nvSpPr>
        <p:spPr>
          <a:xfrm>
            <a:off x="838199" y="3003160"/>
            <a:ext cx="8740775" cy="2454300"/>
          </a:xfrm>
        </p:spPr>
        <p:txBody>
          <a:bodyPr>
            <a:normAutofit/>
          </a:bodyPr>
          <a:lstStyle/>
          <a:p>
            <a:pPr marL="0" indent="0">
              <a:buNone/>
            </a:pPr>
            <a:r>
              <a:rPr lang="en-US" sz="2400">
                <a:solidFill>
                  <a:schemeClr val="tx1">
                    <a:alpha val="80000"/>
                  </a:schemeClr>
                </a:solidFill>
              </a:rPr>
              <a:t>The company was founded in 2016 and created a successful bike-share startup. The program has since grown to a fleet of 5,824 bicycles that are geotracked and show in a network of 692 stations across Chicago.</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87958765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CE918-47FF-57D9-BCF2-141E3E7B8262}"/>
              </a:ext>
            </a:extLst>
          </p:cNvPr>
          <p:cNvSpPr>
            <a:spLocks noGrp="1"/>
          </p:cNvSpPr>
          <p:nvPr>
            <p:ph type="title"/>
          </p:nvPr>
        </p:nvSpPr>
        <p:spPr>
          <a:xfrm>
            <a:off x="838199" y="1498512"/>
            <a:ext cx="8740774" cy="1323439"/>
          </a:xfrm>
        </p:spPr>
        <p:txBody>
          <a:bodyPr anchor="t">
            <a:normAutofit/>
          </a:bodyPr>
          <a:lstStyle/>
          <a:p>
            <a:r>
              <a:rPr lang="en-US" sz="4000"/>
              <a:t>Business Task</a:t>
            </a:r>
          </a:p>
        </p:txBody>
      </p:sp>
      <p:sp>
        <p:nvSpPr>
          <p:cNvPr id="3" name="Content Placeholder 2">
            <a:extLst>
              <a:ext uri="{FF2B5EF4-FFF2-40B4-BE49-F238E27FC236}">
                <a16:creationId xmlns:a16="http://schemas.microsoft.com/office/drawing/2014/main" id="{9F7A9D76-C8AE-F5DA-BB87-F51C3122B9DD}"/>
              </a:ext>
            </a:extLst>
          </p:cNvPr>
          <p:cNvSpPr>
            <a:spLocks noGrp="1"/>
          </p:cNvSpPr>
          <p:nvPr>
            <p:ph idx="1"/>
          </p:nvPr>
        </p:nvSpPr>
        <p:spPr>
          <a:xfrm>
            <a:off x="838199" y="3003160"/>
            <a:ext cx="8740775" cy="2454300"/>
          </a:xfrm>
        </p:spPr>
        <p:txBody>
          <a:bodyPr>
            <a:normAutofit/>
          </a:bodyPr>
          <a:lstStyle/>
          <a:p>
            <a:r>
              <a:rPr lang="en-US" sz="2400">
                <a:solidFill>
                  <a:schemeClr val="tx1">
                    <a:alpha val="80000"/>
                  </a:schemeClr>
                </a:solidFill>
              </a:rPr>
              <a:t>Conduct data analysis into the relationships and trends between casual riders and annual members creating a marketing strategy to persuade casual riders to become members</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8794909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D9C05-7DB9-A027-BA92-898606C464B4}"/>
              </a:ext>
            </a:extLst>
          </p:cNvPr>
          <p:cNvSpPr>
            <a:spLocks noGrp="1"/>
          </p:cNvSpPr>
          <p:nvPr>
            <p:ph type="title"/>
          </p:nvPr>
        </p:nvSpPr>
        <p:spPr>
          <a:xfrm>
            <a:off x="838199" y="1498512"/>
            <a:ext cx="8740774" cy="1323439"/>
          </a:xfrm>
        </p:spPr>
        <p:txBody>
          <a:bodyPr anchor="t">
            <a:normAutofit/>
          </a:bodyPr>
          <a:lstStyle/>
          <a:p>
            <a:r>
              <a:rPr lang="en-US" sz="4000"/>
              <a:t>Stakeholders To Consider</a:t>
            </a:r>
          </a:p>
        </p:txBody>
      </p:sp>
      <p:sp>
        <p:nvSpPr>
          <p:cNvPr id="3" name="Content Placeholder 2">
            <a:extLst>
              <a:ext uri="{FF2B5EF4-FFF2-40B4-BE49-F238E27FC236}">
                <a16:creationId xmlns:a16="http://schemas.microsoft.com/office/drawing/2014/main" id="{B085CFEC-16F7-5EFB-E48D-D28C0D9C5351}"/>
              </a:ext>
            </a:extLst>
          </p:cNvPr>
          <p:cNvSpPr>
            <a:spLocks noGrp="1"/>
          </p:cNvSpPr>
          <p:nvPr>
            <p:ph idx="1"/>
          </p:nvPr>
        </p:nvSpPr>
        <p:spPr>
          <a:xfrm>
            <a:off x="838199" y="3003160"/>
            <a:ext cx="8740775" cy="2454300"/>
          </a:xfrm>
        </p:spPr>
        <p:txBody>
          <a:bodyPr>
            <a:normAutofit/>
          </a:bodyPr>
          <a:lstStyle/>
          <a:p>
            <a:r>
              <a:rPr lang="en-US" sz="2400">
                <a:solidFill>
                  <a:schemeClr val="tx1">
                    <a:alpha val="80000"/>
                  </a:schemeClr>
                </a:solidFill>
              </a:rPr>
              <a:t>Lily Moreno: Our manager and director of marketing</a:t>
            </a:r>
          </a:p>
          <a:p>
            <a:r>
              <a:rPr lang="en-US" sz="2400">
                <a:solidFill>
                  <a:schemeClr val="tx1">
                    <a:alpha val="80000"/>
                  </a:schemeClr>
                </a:solidFill>
              </a:rPr>
              <a:t>Cyclistic executive team: Team in charge of approving our over all plan and approach to the issue.</a:t>
            </a:r>
          </a:p>
        </p:txBody>
      </p:sp>
      <p:grpSp>
        <p:nvGrpSpPr>
          <p:cNvPr id="10" name="Group 9">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11" name="Freeform: Shape 10">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13" name="Freeform: Shape 12">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68196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0955-FF36-3315-80B8-D016D289C24F}"/>
              </a:ext>
            </a:extLst>
          </p:cNvPr>
          <p:cNvSpPr>
            <a:spLocks noGrp="1"/>
          </p:cNvSpPr>
          <p:nvPr>
            <p:ph type="title"/>
          </p:nvPr>
        </p:nvSpPr>
        <p:spPr/>
        <p:txBody>
          <a:bodyPr/>
          <a:lstStyle/>
          <a:p>
            <a:r>
              <a:rPr lang="en-US" dirty="0"/>
              <a:t>Microsoft Excel</a:t>
            </a:r>
          </a:p>
        </p:txBody>
      </p:sp>
      <p:pic>
        <p:nvPicPr>
          <p:cNvPr id="7" name="Picture 6" descr="A screenshot of a computer&#10;&#10;Description automatically generated">
            <a:extLst>
              <a:ext uri="{FF2B5EF4-FFF2-40B4-BE49-F238E27FC236}">
                <a16:creationId xmlns:a16="http://schemas.microsoft.com/office/drawing/2014/main" id="{E7B43EF9-ED7D-882D-264C-6E973269D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536971"/>
            <a:ext cx="8269823" cy="338522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63FC9B9A-29CC-875B-FA3E-1F5379B590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776" y="1857984"/>
            <a:ext cx="3751641" cy="2988460"/>
          </a:xfrm>
          <a:prstGeom prst="rect">
            <a:avLst/>
          </a:prstGeom>
        </p:spPr>
      </p:pic>
      <p:sp>
        <p:nvSpPr>
          <p:cNvPr id="12" name="TextBox 11">
            <a:extLst>
              <a:ext uri="{FF2B5EF4-FFF2-40B4-BE49-F238E27FC236}">
                <a16:creationId xmlns:a16="http://schemas.microsoft.com/office/drawing/2014/main" id="{F924FAEC-E7E7-4809-F575-4DD0B5F30F70}"/>
              </a:ext>
            </a:extLst>
          </p:cNvPr>
          <p:cNvSpPr txBox="1"/>
          <p:nvPr/>
        </p:nvSpPr>
        <p:spPr>
          <a:xfrm>
            <a:off x="223737" y="5359939"/>
            <a:ext cx="7276289" cy="646331"/>
          </a:xfrm>
          <a:prstGeom prst="rect">
            <a:avLst/>
          </a:prstGeom>
          <a:noFill/>
        </p:spPr>
        <p:txBody>
          <a:bodyPr wrap="square" rtlCol="0">
            <a:spAutoFit/>
          </a:bodyPr>
          <a:lstStyle/>
          <a:p>
            <a:r>
              <a:rPr lang="en-US" dirty="0"/>
              <a:t>Utilized the table function to observe the specific information placed within each column</a:t>
            </a:r>
          </a:p>
        </p:txBody>
      </p:sp>
      <p:sp>
        <p:nvSpPr>
          <p:cNvPr id="13" name="TextBox 12">
            <a:extLst>
              <a:ext uri="{FF2B5EF4-FFF2-40B4-BE49-F238E27FC236}">
                <a16:creationId xmlns:a16="http://schemas.microsoft.com/office/drawing/2014/main" id="{1AEB7833-28C5-73DA-5EAA-325B24465C14}"/>
              </a:ext>
            </a:extLst>
          </p:cNvPr>
          <p:cNvSpPr txBox="1"/>
          <p:nvPr/>
        </p:nvSpPr>
        <p:spPr>
          <a:xfrm>
            <a:off x="8480750" y="5359939"/>
            <a:ext cx="3487513" cy="646331"/>
          </a:xfrm>
          <a:prstGeom prst="rect">
            <a:avLst/>
          </a:prstGeom>
          <a:noFill/>
        </p:spPr>
        <p:txBody>
          <a:bodyPr wrap="square" rtlCol="0">
            <a:spAutoFit/>
          </a:bodyPr>
          <a:lstStyle/>
          <a:p>
            <a:r>
              <a:rPr lang="en-US" dirty="0"/>
              <a:t>Proceed to remove any duplicates from each excel column</a:t>
            </a:r>
          </a:p>
        </p:txBody>
      </p:sp>
    </p:spTree>
    <p:extLst>
      <p:ext uri="{BB962C8B-B14F-4D97-AF65-F5344CB8AC3E}">
        <p14:creationId xmlns:p14="http://schemas.microsoft.com/office/powerpoint/2010/main" val="1134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E7C1E-7BE9-B975-BAE2-0C7D49137893}"/>
              </a:ext>
            </a:extLst>
          </p:cNvPr>
          <p:cNvSpPr>
            <a:spLocks noGrp="1"/>
          </p:cNvSpPr>
          <p:nvPr>
            <p:ph type="title"/>
          </p:nvPr>
        </p:nvSpPr>
        <p:spPr>
          <a:xfrm>
            <a:off x="0" y="41712"/>
            <a:ext cx="10515600" cy="1325563"/>
          </a:xfrm>
        </p:spPr>
        <p:txBody>
          <a:bodyPr/>
          <a:lstStyle/>
          <a:p>
            <a:r>
              <a:rPr lang="en-US" dirty="0"/>
              <a:t>Microsoft Excel</a:t>
            </a:r>
          </a:p>
        </p:txBody>
      </p:sp>
      <p:pic>
        <p:nvPicPr>
          <p:cNvPr id="4" name="Content Placeholder 3">
            <a:extLst>
              <a:ext uri="{FF2B5EF4-FFF2-40B4-BE49-F238E27FC236}">
                <a16:creationId xmlns:a16="http://schemas.microsoft.com/office/drawing/2014/main" id="{1E167A6B-6934-E70E-12DB-28EE2BC18347}"/>
              </a:ext>
            </a:extLst>
          </p:cNvPr>
          <p:cNvPicPr>
            <a:picLocks noGrp="1" noChangeAspect="1"/>
          </p:cNvPicPr>
          <p:nvPr>
            <p:ph idx="1"/>
          </p:nvPr>
        </p:nvPicPr>
        <p:blipFill>
          <a:blip r:embed="rId2"/>
          <a:stretch>
            <a:fillRect/>
          </a:stretch>
        </p:blipFill>
        <p:spPr>
          <a:xfrm>
            <a:off x="952007" y="1253331"/>
            <a:ext cx="1216943" cy="3902329"/>
          </a:xfrm>
          <a:prstGeom prst="rect">
            <a:avLst/>
          </a:prstGeom>
        </p:spPr>
      </p:pic>
      <p:pic>
        <p:nvPicPr>
          <p:cNvPr id="5" name="Picture 4">
            <a:extLst>
              <a:ext uri="{FF2B5EF4-FFF2-40B4-BE49-F238E27FC236}">
                <a16:creationId xmlns:a16="http://schemas.microsoft.com/office/drawing/2014/main" id="{78C659CE-9174-C00B-6A44-22DFB4C58727}"/>
              </a:ext>
            </a:extLst>
          </p:cNvPr>
          <p:cNvPicPr>
            <a:picLocks noChangeAspect="1"/>
          </p:cNvPicPr>
          <p:nvPr/>
        </p:nvPicPr>
        <p:blipFill>
          <a:blip r:embed="rId3"/>
          <a:stretch>
            <a:fillRect/>
          </a:stretch>
        </p:blipFill>
        <p:spPr>
          <a:xfrm>
            <a:off x="4718232" y="1039161"/>
            <a:ext cx="5145470" cy="4779678"/>
          </a:xfrm>
          <a:prstGeom prst="rect">
            <a:avLst/>
          </a:prstGeom>
        </p:spPr>
      </p:pic>
      <p:sp>
        <p:nvSpPr>
          <p:cNvPr id="6" name="TextBox 5">
            <a:extLst>
              <a:ext uri="{FF2B5EF4-FFF2-40B4-BE49-F238E27FC236}">
                <a16:creationId xmlns:a16="http://schemas.microsoft.com/office/drawing/2014/main" id="{A30C4CFA-05DA-0079-A37F-6991D7E6D70D}"/>
              </a:ext>
            </a:extLst>
          </p:cNvPr>
          <p:cNvSpPr txBox="1"/>
          <p:nvPr/>
        </p:nvSpPr>
        <p:spPr>
          <a:xfrm>
            <a:off x="2607012" y="1367275"/>
            <a:ext cx="1673158" cy="2862322"/>
          </a:xfrm>
          <a:prstGeom prst="rect">
            <a:avLst/>
          </a:prstGeom>
          <a:noFill/>
        </p:spPr>
        <p:txBody>
          <a:bodyPr wrap="square" rtlCol="0">
            <a:spAutoFit/>
          </a:bodyPr>
          <a:lstStyle/>
          <a:p>
            <a:r>
              <a:rPr lang="en-US" dirty="0"/>
              <a:t>Created two new columns within each sheet to show the duration of each bike trip and what day of the week each trip occurred</a:t>
            </a:r>
          </a:p>
        </p:txBody>
      </p:sp>
      <p:sp>
        <p:nvSpPr>
          <p:cNvPr id="7" name="TextBox 6">
            <a:extLst>
              <a:ext uri="{FF2B5EF4-FFF2-40B4-BE49-F238E27FC236}">
                <a16:creationId xmlns:a16="http://schemas.microsoft.com/office/drawing/2014/main" id="{AB47A1B4-9D89-67CD-3414-2A7BC31251A8}"/>
              </a:ext>
            </a:extLst>
          </p:cNvPr>
          <p:cNvSpPr txBox="1"/>
          <p:nvPr/>
        </p:nvSpPr>
        <p:spPr>
          <a:xfrm>
            <a:off x="10243226" y="1039161"/>
            <a:ext cx="1224381" cy="2585323"/>
          </a:xfrm>
          <a:prstGeom prst="rect">
            <a:avLst/>
          </a:prstGeom>
          <a:noFill/>
        </p:spPr>
        <p:txBody>
          <a:bodyPr wrap="square" rtlCol="0">
            <a:spAutoFit/>
          </a:bodyPr>
          <a:lstStyle/>
          <a:p>
            <a:r>
              <a:rPr lang="en-US" dirty="0"/>
              <a:t>Formatted the cells to fit within certain criteria used by the analytic team</a:t>
            </a:r>
          </a:p>
        </p:txBody>
      </p:sp>
    </p:spTree>
    <p:extLst>
      <p:ext uri="{BB962C8B-B14F-4D97-AF65-F5344CB8AC3E}">
        <p14:creationId xmlns:p14="http://schemas.microsoft.com/office/powerpoint/2010/main" val="4112616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E95-03F2-C1F3-3578-6519E383E1E6}"/>
              </a:ext>
            </a:extLst>
          </p:cNvPr>
          <p:cNvSpPr>
            <a:spLocks noGrp="1"/>
          </p:cNvSpPr>
          <p:nvPr>
            <p:ph type="title"/>
          </p:nvPr>
        </p:nvSpPr>
        <p:spPr/>
        <p:txBody>
          <a:bodyPr/>
          <a:lstStyle/>
          <a:p>
            <a:r>
              <a:rPr lang="en-US" dirty="0"/>
              <a:t>RStudio</a:t>
            </a:r>
          </a:p>
        </p:txBody>
      </p:sp>
      <p:pic>
        <p:nvPicPr>
          <p:cNvPr id="4" name="Picture 3" descr="A screenshot of a computer&#10;&#10;Description automatically generated">
            <a:extLst>
              <a:ext uri="{FF2B5EF4-FFF2-40B4-BE49-F238E27FC236}">
                <a16:creationId xmlns:a16="http://schemas.microsoft.com/office/drawing/2014/main" id="{B4E12BD0-8E3F-80FC-8FC9-69364BD8C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812" y="1690688"/>
            <a:ext cx="7887383" cy="4160881"/>
          </a:xfrm>
          <a:prstGeom prst="rect">
            <a:avLst/>
          </a:prstGeom>
        </p:spPr>
      </p:pic>
      <p:sp>
        <p:nvSpPr>
          <p:cNvPr id="21" name="TextBox 20">
            <a:extLst>
              <a:ext uri="{FF2B5EF4-FFF2-40B4-BE49-F238E27FC236}">
                <a16:creationId xmlns:a16="http://schemas.microsoft.com/office/drawing/2014/main" id="{3923BBE1-6F18-C7A7-92D9-DE2EB227666C}"/>
              </a:ext>
            </a:extLst>
          </p:cNvPr>
          <p:cNvSpPr txBox="1"/>
          <p:nvPr/>
        </p:nvSpPr>
        <p:spPr>
          <a:xfrm>
            <a:off x="1274324" y="2062968"/>
            <a:ext cx="1498060" cy="3416320"/>
          </a:xfrm>
          <a:prstGeom prst="rect">
            <a:avLst/>
          </a:prstGeom>
          <a:noFill/>
        </p:spPr>
        <p:txBody>
          <a:bodyPr wrap="square" rtlCol="0">
            <a:spAutoFit/>
          </a:bodyPr>
          <a:lstStyle/>
          <a:p>
            <a:r>
              <a:rPr lang="en-US" dirty="0"/>
              <a:t>After Cleaning and analyzing in Excel I input each month into </a:t>
            </a:r>
            <a:r>
              <a:rPr lang="en-US" dirty="0" err="1"/>
              <a:t>Rstudio</a:t>
            </a:r>
            <a:r>
              <a:rPr lang="en-US" dirty="0"/>
              <a:t> as a CSV file and combined them each into one data frame</a:t>
            </a:r>
          </a:p>
        </p:txBody>
      </p:sp>
    </p:spTree>
    <p:extLst>
      <p:ext uri="{BB962C8B-B14F-4D97-AF65-F5344CB8AC3E}">
        <p14:creationId xmlns:p14="http://schemas.microsoft.com/office/powerpoint/2010/main" val="213123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3F54C-9E5C-94EF-817E-3322A83F9C86}"/>
              </a:ext>
            </a:extLst>
          </p:cNvPr>
          <p:cNvSpPr>
            <a:spLocks noGrp="1"/>
          </p:cNvSpPr>
          <p:nvPr>
            <p:ph type="title"/>
          </p:nvPr>
        </p:nvSpPr>
        <p:spPr/>
        <p:txBody>
          <a:bodyPr/>
          <a:lstStyle/>
          <a:p>
            <a:r>
              <a:rPr lang="en-US" dirty="0"/>
              <a:t>RStudio</a:t>
            </a:r>
          </a:p>
        </p:txBody>
      </p:sp>
      <p:pic>
        <p:nvPicPr>
          <p:cNvPr id="4" name="Picture 3" descr="A screenshot of a computer&#10;&#10;Description automatically generated">
            <a:extLst>
              <a:ext uri="{FF2B5EF4-FFF2-40B4-BE49-F238E27FC236}">
                <a16:creationId xmlns:a16="http://schemas.microsoft.com/office/drawing/2014/main" id="{132C957C-C5F5-135D-81F2-B12C688ED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3106" y="1690688"/>
            <a:ext cx="7780694" cy="3645341"/>
          </a:xfrm>
          <a:prstGeom prst="rect">
            <a:avLst/>
          </a:prstGeom>
        </p:spPr>
      </p:pic>
      <p:sp>
        <p:nvSpPr>
          <p:cNvPr id="9" name="TextBox 8">
            <a:extLst>
              <a:ext uri="{FF2B5EF4-FFF2-40B4-BE49-F238E27FC236}">
                <a16:creationId xmlns:a16="http://schemas.microsoft.com/office/drawing/2014/main" id="{15F347B5-6759-4EE3-903F-A3204083B43B}"/>
              </a:ext>
            </a:extLst>
          </p:cNvPr>
          <p:cNvSpPr txBox="1"/>
          <p:nvPr/>
        </p:nvSpPr>
        <p:spPr>
          <a:xfrm>
            <a:off x="838200" y="1690688"/>
            <a:ext cx="2128736" cy="2308324"/>
          </a:xfrm>
          <a:prstGeom prst="rect">
            <a:avLst/>
          </a:prstGeom>
          <a:noFill/>
        </p:spPr>
        <p:txBody>
          <a:bodyPr wrap="square" rtlCol="0">
            <a:spAutoFit/>
          </a:bodyPr>
          <a:lstStyle/>
          <a:p>
            <a:r>
              <a:rPr lang="en-US" dirty="0"/>
              <a:t>Opened up the data frame to observe how the conversion remodeled my data types and realized new code input would have to be used.</a:t>
            </a:r>
          </a:p>
        </p:txBody>
      </p:sp>
    </p:spTree>
    <p:extLst>
      <p:ext uri="{BB962C8B-B14F-4D97-AF65-F5344CB8AC3E}">
        <p14:creationId xmlns:p14="http://schemas.microsoft.com/office/powerpoint/2010/main" val="131990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397</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Bike Share Analysis</vt:lpstr>
      <vt:lpstr>Scenario</vt:lpstr>
      <vt:lpstr>Introduction to the company</vt:lpstr>
      <vt:lpstr>Business Task</vt:lpstr>
      <vt:lpstr>Stakeholders To Consider</vt:lpstr>
      <vt:lpstr>Microsoft Excel</vt:lpstr>
      <vt:lpstr>Microsoft Excel</vt:lpstr>
      <vt:lpstr>RStudio</vt:lpstr>
      <vt:lpstr>RStudio</vt:lpstr>
      <vt:lpstr>RStudio</vt:lpstr>
      <vt:lpstr>RStudio</vt:lpstr>
      <vt:lpstr>Visuals</vt:lpstr>
      <vt:lpstr>Visuals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Share Analysis</dc:title>
  <dc:creator>Conrad, Jaylene</dc:creator>
  <cp:lastModifiedBy>Conrad, Jaylene</cp:lastModifiedBy>
  <cp:revision>1</cp:revision>
  <dcterms:created xsi:type="dcterms:W3CDTF">2023-10-10T18:55:20Z</dcterms:created>
  <dcterms:modified xsi:type="dcterms:W3CDTF">2023-10-10T21:41:33Z</dcterms:modified>
</cp:coreProperties>
</file>