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62" r:id="rId3"/>
    <p:sldId id="259" r:id="rId4"/>
    <p:sldId id="260" r:id="rId5"/>
    <p:sldId id="263" r:id="rId6"/>
    <p:sldId id="264" r:id="rId7"/>
    <p:sldId id="265" r:id="rId8"/>
    <p:sldId id="266" r:id="rId9"/>
    <p:sldId id="268" r:id="rId10"/>
    <p:sldId id="267" r:id="rId11"/>
    <p:sldId id="269" r:id="rId12"/>
    <p:sldId id="270" r:id="rId13"/>
    <p:sldId id="271" r:id="rId14"/>
    <p:sldId id="272" r:id="rId15"/>
    <p:sldId id="275"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9"/>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CEB92F-66EB-564D-BD95-A1D2CCD3BD40}" type="doc">
      <dgm:prSet loTypeId="urn:microsoft.com/office/officeart/2005/8/layout/chevron1" loCatId="process" qsTypeId="urn:microsoft.com/office/officeart/2005/8/quickstyle/simple1" qsCatId="simple" csTypeId="urn:microsoft.com/office/officeart/2005/8/colors/accent5_2" csCatId="accent5"/>
      <dgm:spPr/>
      <dgm:t>
        <a:bodyPr/>
        <a:lstStyle/>
        <a:p>
          <a:endParaRPr lang="en-US"/>
        </a:p>
      </dgm:t>
    </dgm:pt>
    <dgm:pt modelId="{6993066F-6571-6A4D-8835-D04A45706F1E}">
      <dgm:prSet custT="1"/>
      <dgm:spPr/>
      <dgm:t>
        <a:bodyPr/>
        <a:lstStyle/>
        <a:p>
          <a:r>
            <a:rPr lang="en-US" sz="1800" b="1" dirty="0"/>
            <a:t>VISUALIZATION</a:t>
          </a:r>
          <a:r>
            <a:rPr lang="en-US" sz="1200" dirty="0"/>
            <a:t> </a:t>
          </a:r>
        </a:p>
      </dgm:t>
    </dgm:pt>
    <dgm:pt modelId="{AA8F31C6-5B84-6B4D-B17A-2026A6A8C2A0}" type="parTrans" cxnId="{77A4859B-6177-374D-843C-B988894DBA60}">
      <dgm:prSet/>
      <dgm:spPr/>
      <dgm:t>
        <a:bodyPr/>
        <a:lstStyle/>
        <a:p>
          <a:endParaRPr lang="en-US"/>
        </a:p>
      </dgm:t>
    </dgm:pt>
    <dgm:pt modelId="{6D0DB4DC-66FF-2043-83EB-C606EA47E314}" type="sibTrans" cxnId="{77A4859B-6177-374D-843C-B988894DBA60}">
      <dgm:prSet/>
      <dgm:spPr/>
      <dgm:t>
        <a:bodyPr/>
        <a:lstStyle/>
        <a:p>
          <a:endParaRPr lang="en-US"/>
        </a:p>
      </dgm:t>
    </dgm:pt>
    <dgm:pt modelId="{59A435F6-FE4E-0E41-8494-FC0C1C73D599}" type="pres">
      <dgm:prSet presAssocID="{81CEB92F-66EB-564D-BD95-A1D2CCD3BD40}" presName="Name0" presStyleCnt="0">
        <dgm:presLayoutVars>
          <dgm:dir/>
          <dgm:animLvl val="lvl"/>
          <dgm:resizeHandles val="exact"/>
        </dgm:presLayoutVars>
      </dgm:prSet>
      <dgm:spPr/>
    </dgm:pt>
    <dgm:pt modelId="{EC6A1E36-F7DC-2840-9E8C-F10539E44E63}" type="pres">
      <dgm:prSet presAssocID="{6993066F-6571-6A4D-8835-D04A45706F1E}" presName="parTxOnly" presStyleLbl="node1" presStyleIdx="0" presStyleCnt="1" custLinFactNeighborX="10081" custLinFactNeighborY="2197">
        <dgm:presLayoutVars>
          <dgm:chMax val="0"/>
          <dgm:chPref val="0"/>
          <dgm:bulletEnabled val="1"/>
        </dgm:presLayoutVars>
      </dgm:prSet>
      <dgm:spPr/>
    </dgm:pt>
  </dgm:ptLst>
  <dgm:cxnLst>
    <dgm:cxn modelId="{0AF74B7B-627C-2948-B52F-C67EEB350E42}" type="presOf" srcId="{81CEB92F-66EB-564D-BD95-A1D2CCD3BD40}" destId="{59A435F6-FE4E-0E41-8494-FC0C1C73D599}" srcOrd="0" destOrd="0" presId="urn:microsoft.com/office/officeart/2005/8/layout/chevron1"/>
    <dgm:cxn modelId="{77A4859B-6177-374D-843C-B988894DBA60}" srcId="{81CEB92F-66EB-564D-BD95-A1D2CCD3BD40}" destId="{6993066F-6571-6A4D-8835-D04A45706F1E}" srcOrd="0" destOrd="0" parTransId="{AA8F31C6-5B84-6B4D-B17A-2026A6A8C2A0}" sibTransId="{6D0DB4DC-66FF-2043-83EB-C606EA47E314}"/>
    <dgm:cxn modelId="{F5A12FEA-7F1A-FD41-9261-CE8D23DD2EDB}" type="presOf" srcId="{6993066F-6571-6A4D-8835-D04A45706F1E}" destId="{EC6A1E36-F7DC-2840-9E8C-F10539E44E63}" srcOrd="0" destOrd="0" presId="urn:microsoft.com/office/officeart/2005/8/layout/chevron1"/>
    <dgm:cxn modelId="{E253704B-9921-BD4C-8968-AF143F1ECF1D}" type="presParOf" srcId="{59A435F6-FE4E-0E41-8494-FC0C1C73D599}" destId="{EC6A1E36-F7DC-2840-9E8C-F10539E44E63}"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ECEAC1-769B-2441-9042-F8922AF9650D}" type="doc">
      <dgm:prSet loTypeId="urn:microsoft.com/office/officeart/2005/8/layout/chevron1" loCatId="process" qsTypeId="urn:microsoft.com/office/officeart/2005/8/quickstyle/simple1" qsCatId="simple" csTypeId="urn:microsoft.com/office/officeart/2005/8/colors/accent5_2" csCatId="accent5"/>
      <dgm:spPr/>
      <dgm:t>
        <a:bodyPr/>
        <a:lstStyle/>
        <a:p>
          <a:endParaRPr lang="en-US"/>
        </a:p>
      </dgm:t>
    </dgm:pt>
    <dgm:pt modelId="{A54A1CE9-8F16-0E47-87FC-733892612B1D}">
      <dgm:prSet custT="1"/>
      <dgm:spPr/>
      <dgm:t>
        <a:bodyPr/>
        <a:lstStyle/>
        <a:p>
          <a:r>
            <a:rPr lang="en-US" sz="1800" b="1" dirty="0"/>
            <a:t>FINDINGS</a:t>
          </a:r>
          <a:r>
            <a:rPr lang="en-US" sz="2000" dirty="0"/>
            <a:t> </a:t>
          </a:r>
        </a:p>
      </dgm:t>
    </dgm:pt>
    <dgm:pt modelId="{73885A7E-2312-5745-9F7D-F8CD2CA3A4E2}" type="parTrans" cxnId="{528C58CA-ED5E-3443-9D50-17430EEDD800}">
      <dgm:prSet/>
      <dgm:spPr/>
      <dgm:t>
        <a:bodyPr/>
        <a:lstStyle/>
        <a:p>
          <a:endParaRPr lang="en-US"/>
        </a:p>
      </dgm:t>
    </dgm:pt>
    <dgm:pt modelId="{1F198E90-F096-A540-9793-39851F398499}" type="sibTrans" cxnId="{528C58CA-ED5E-3443-9D50-17430EEDD800}">
      <dgm:prSet/>
      <dgm:spPr/>
      <dgm:t>
        <a:bodyPr/>
        <a:lstStyle/>
        <a:p>
          <a:endParaRPr lang="en-US"/>
        </a:p>
      </dgm:t>
    </dgm:pt>
    <dgm:pt modelId="{EE611523-DDC0-CB4C-BEC3-854B98A7EDFD}" type="pres">
      <dgm:prSet presAssocID="{E3ECEAC1-769B-2441-9042-F8922AF9650D}" presName="Name0" presStyleCnt="0">
        <dgm:presLayoutVars>
          <dgm:dir/>
          <dgm:animLvl val="lvl"/>
          <dgm:resizeHandles val="exact"/>
        </dgm:presLayoutVars>
      </dgm:prSet>
      <dgm:spPr/>
    </dgm:pt>
    <dgm:pt modelId="{845958B1-F19E-6140-8C37-85BD462E5E86}" type="pres">
      <dgm:prSet presAssocID="{A54A1CE9-8F16-0E47-87FC-733892612B1D}" presName="parTxOnly" presStyleLbl="node1" presStyleIdx="0" presStyleCnt="1">
        <dgm:presLayoutVars>
          <dgm:chMax val="0"/>
          <dgm:chPref val="0"/>
          <dgm:bulletEnabled val="1"/>
        </dgm:presLayoutVars>
      </dgm:prSet>
      <dgm:spPr/>
    </dgm:pt>
  </dgm:ptLst>
  <dgm:cxnLst>
    <dgm:cxn modelId="{6F0E6E43-8CC4-9549-BC65-8A48A21585D6}" type="presOf" srcId="{A54A1CE9-8F16-0E47-87FC-733892612B1D}" destId="{845958B1-F19E-6140-8C37-85BD462E5E86}" srcOrd="0" destOrd="0" presId="urn:microsoft.com/office/officeart/2005/8/layout/chevron1"/>
    <dgm:cxn modelId="{528C58CA-ED5E-3443-9D50-17430EEDD800}" srcId="{E3ECEAC1-769B-2441-9042-F8922AF9650D}" destId="{A54A1CE9-8F16-0E47-87FC-733892612B1D}" srcOrd="0" destOrd="0" parTransId="{73885A7E-2312-5745-9F7D-F8CD2CA3A4E2}" sibTransId="{1F198E90-F096-A540-9793-39851F398499}"/>
    <dgm:cxn modelId="{02F766FE-5614-3440-8E89-A758AD303136}" type="presOf" srcId="{E3ECEAC1-769B-2441-9042-F8922AF9650D}" destId="{EE611523-DDC0-CB4C-BEC3-854B98A7EDFD}" srcOrd="0" destOrd="0" presId="urn:microsoft.com/office/officeart/2005/8/layout/chevron1"/>
    <dgm:cxn modelId="{433BD71E-2DD4-D74E-ADDF-EC266949BC71}" type="presParOf" srcId="{EE611523-DDC0-CB4C-BEC3-854B98A7EDFD}" destId="{845958B1-F19E-6140-8C37-85BD462E5E86}" srcOrd="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B31E3A-0426-B44E-912D-6B2E4FFA2661}" type="doc">
      <dgm:prSet loTypeId="urn:microsoft.com/office/officeart/2005/8/layout/chevron1" loCatId="process" qsTypeId="urn:microsoft.com/office/officeart/2005/8/quickstyle/simple1" qsCatId="simple" csTypeId="urn:microsoft.com/office/officeart/2005/8/colors/accent5_2" csCatId="accent5"/>
      <dgm:spPr/>
      <dgm:t>
        <a:bodyPr/>
        <a:lstStyle/>
        <a:p>
          <a:endParaRPr lang="en-US"/>
        </a:p>
      </dgm:t>
    </dgm:pt>
    <dgm:pt modelId="{A834DA7D-C924-2543-BAE0-702DB725D85A}">
      <dgm:prSet custT="1"/>
      <dgm:spPr/>
      <dgm:t>
        <a:bodyPr/>
        <a:lstStyle/>
        <a:p>
          <a:r>
            <a:rPr lang="en-US" sz="1800" b="1" dirty="0"/>
            <a:t>CODE REVIEW </a:t>
          </a:r>
        </a:p>
      </dgm:t>
    </dgm:pt>
    <dgm:pt modelId="{814CD989-7E82-544C-B487-B0C249606AB6}" type="parTrans" cxnId="{414B30E2-7309-0547-B20F-F8413264A081}">
      <dgm:prSet/>
      <dgm:spPr/>
      <dgm:t>
        <a:bodyPr/>
        <a:lstStyle/>
        <a:p>
          <a:endParaRPr lang="en-US"/>
        </a:p>
      </dgm:t>
    </dgm:pt>
    <dgm:pt modelId="{EB20F549-AADD-B944-8188-A952C0C7BF91}" type="sibTrans" cxnId="{414B30E2-7309-0547-B20F-F8413264A081}">
      <dgm:prSet/>
      <dgm:spPr/>
      <dgm:t>
        <a:bodyPr/>
        <a:lstStyle/>
        <a:p>
          <a:endParaRPr lang="en-US"/>
        </a:p>
      </dgm:t>
    </dgm:pt>
    <dgm:pt modelId="{049EA094-9BA0-0344-84BB-3C97FD85F30B}" type="pres">
      <dgm:prSet presAssocID="{4BB31E3A-0426-B44E-912D-6B2E4FFA2661}" presName="Name0" presStyleCnt="0">
        <dgm:presLayoutVars>
          <dgm:dir/>
          <dgm:animLvl val="lvl"/>
          <dgm:resizeHandles val="exact"/>
        </dgm:presLayoutVars>
      </dgm:prSet>
      <dgm:spPr/>
    </dgm:pt>
    <dgm:pt modelId="{6A1AB781-A256-7B41-ACD1-319C6B0CCE16}" type="pres">
      <dgm:prSet presAssocID="{A834DA7D-C924-2543-BAE0-702DB725D85A}" presName="parTxOnly" presStyleLbl="node1" presStyleIdx="0" presStyleCnt="1" custLinFactNeighborX="40894" custLinFactNeighborY="1604">
        <dgm:presLayoutVars>
          <dgm:chMax val="0"/>
          <dgm:chPref val="0"/>
          <dgm:bulletEnabled val="1"/>
        </dgm:presLayoutVars>
      </dgm:prSet>
      <dgm:spPr/>
    </dgm:pt>
  </dgm:ptLst>
  <dgm:cxnLst>
    <dgm:cxn modelId="{B7E17C0F-BDC0-C14C-B076-3BEC901FFADF}" type="presOf" srcId="{4BB31E3A-0426-B44E-912D-6B2E4FFA2661}" destId="{049EA094-9BA0-0344-84BB-3C97FD85F30B}" srcOrd="0" destOrd="0" presId="urn:microsoft.com/office/officeart/2005/8/layout/chevron1"/>
    <dgm:cxn modelId="{24152C2D-D574-3543-836C-A78BA4237B06}" type="presOf" srcId="{A834DA7D-C924-2543-BAE0-702DB725D85A}" destId="{6A1AB781-A256-7B41-ACD1-319C6B0CCE16}" srcOrd="0" destOrd="0" presId="urn:microsoft.com/office/officeart/2005/8/layout/chevron1"/>
    <dgm:cxn modelId="{414B30E2-7309-0547-B20F-F8413264A081}" srcId="{4BB31E3A-0426-B44E-912D-6B2E4FFA2661}" destId="{A834DA7D-C924-2543-BAE0-702DB725D85A}" srcOrd="0" destOrd="0" parTransId="{814CD989-7E82-544C-B487-B0C249606AB6}" sibTransId="{EB20F549-AADD-B944-8188-A952C0C7BF91}"/>
    <dgm:cxn modelId="{EC5AF86A-2D0C-CE41-9EAB-C26915742225}" type="presParOf" srcId="{049EA094-9BA0-0344-84BB-3C97FD85F30B}" destId="{6A1AB781-A256-7B41-ACD1-319C6B0CCE16}" srcOrd="0"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A1E36-F7DC-2840-9E8C-F10539E44E63}">
      <dsp:nvSpPr>
        <dsp:cNvPr id="0" name=""/>
        <dsp:cNvSpPr/>
      </dsp:nvSpPr>
      <dsp:spPr>
        <a:xfrm>
          <a:off x="3043" y="0"/>
          <a:ext cx="3113278" cy="92494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t>VISUALIZATION</a:t>
          </a:r>
          <a:r>
            <a:rPr lang="en-US" sz="1200" kern="1200" dirty="0"/>
            <a:t> </a:t>
          </a:r>
        </a:p>
      </dsp:txBody>
      <dsp:txXfrm>
        <a:off x="465516" y="0"/>
        <a:ext cx="2188332" cy="924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958B1-F19E-6140-8C37-85BD462E5E86}">
      <dsp:nvSpPr>
        <dsp:cNvPr id="0" name=""/>
        <dsp:cNvSpPr/>
      </dsp:nvSpPr>
      <dsp:spPr>
        <a:xfrm>
          <a:off x="1463" y="0"/>
          <a:ext cx="2994641" cy="924947"/>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t>FINDINGS</a:t>
          </a:r>
          <a:r>
            <a:rPr lang="en-US" sz="2000" kern="1200" dirty="0"/>
            <a:t> </a:t>
          </a:r>
        </a:p>
      </dsp:txBody>
      <dsp:txXfrm>
        <a:off x="463937" y="0"/>
        <a:ext cx="2069694" cy="9249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AB781-A256-7B41-ACD1-319C6B0CCE16}">
      <dsp:nvSpPr>
        <dsp:cNvPr id="0" name=""/>
        <dsp:cNvSpPr/>
      </dsp:nvSpPr>
      <dsp:spPr>
        <a:xfrm>
          <a:off x="2927" y="0"/>
          <a:ext cx="2994642" cy="92494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t>CODE REVIEW </a:t>
          </a:r>
        </a:p>
      </dsp:txBody>
      <dsp:txXfrm>
        <a:off x="465400" y="0"/>
        <a:ext cx="2069696" cy="92494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2/28/22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62753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864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69561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73010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2/28/22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95598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6189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2/28/22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9409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4006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4057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2/28/22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5846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2/28/22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9545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2/28/22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345627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8"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nd orange gradient with arrows">
            <a:extLst>
              <a:ext uri="{FF2B5EF4-FFF2-40B4-BE49-F238E27FC236}">
                <a16:creationId xmlns:a16="http://schemas.microsoft.com/office/drawing/2014/main" id="{4CAE8604-CAD6-4C34-8C8E-E078359B37B6}"/>
              </a:ext>
            </a:extLst>
          </p:cNvPr>
          <p:cNvPicPr>
            <a:picLocks noChangeAspect="1"/>
          </p:cNvPicPr>
          <p:nvPr/>
        </p:nvPicPr>
        <p:blipFill rotWithShape="1">
          <a:blip r:embed="rId2">
            <a:alphaModFix amt="45000"/>
          </a:blip>
          <a:srcRect b="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DC838A02-0961-B742-BE26-DB588AE1DBE8}"/>
              </a:ext>
            </a:extLst>
          </p:cNvPr>
          <p:cNvSpPr>
            <a:spLocks noGrp="1"/>
          </p:cNvSpPr>
          <p:nvPr>
            <p:ph type="ctrTitle"/>
          </p:nvPr>
        </p:nvSpPr>
        <p:spPr>
          <a:xfrm>
            <a:off x="356259" y="2091263"/>
            <a:ext cx="11554691" cy="2461504"/>
          </a:xfrm>
        </p:spPr>
        <p:txBody>
          <a:bodyPr>
            <a:normAutofit/>
          </a:bodyPr>
          <a:lstStyle/>
          <a:p>
            <a:r>
              <a:rPr lang="en-US" sz="6600" dirty="0"/>
              <a:t>Capstone Project: Netflix Data</a:t>
            </a:r>
          </a:p>
        </p:txBody>
      </p:sp>
      <p:sp>
        <p:nvSpPr>
          <p:cNvPr id="3" name="Subtitle 2">
            <a:extLst>
              <a:ext uri="{FF2B5EF4-FFF2-40B4-BE49-F238E27FC236}">
                <a16:creationId xmlns:a16="http://schemas.microsoft.com/office/drawing/2014/main" id="{1AA81CBC-5EC8-B14C-8F58-B78C2BEDDBC6}"/>
              </a:ext>
            </a:extLst>
          </p:cNvPr>
          <p:cNvSpPr>
            <a:spLocks noGrp="1"/>
          </p:cNvSpPr>
          <p:nvPr>
            <p:ph type="subTitle" idx="1"/>
          </p:nvPr>
        </p:nvSpPr>
        <p:spPr>
          <a:xfrm>
            <a:off x="1767268" y="4401420"/>
            <a:ext cx="8655200" cy="457201"/>
          </a:xfrm>
        </p:spPr>
        <p:txBody>
          <a:bodyPr>
            <a:noAutofit/>
          </a:bodyPr>
          <a:lstStyle/>
          <a:p>
            <a:r>
              <a:rPr lang="en-US" sz="2400" dirty="0">
                <a:solidFill>
                  <a:schemeClr val="tx1"/>
                </a:solidFill>
              </a:rPr>
              <a:t>Visualize Netflix Data using Python </a:t>
            </a: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
        <p:nvSpPr>
          <p:cNvPr id="10" name="Subtitle 2">
            <a:extLst>
              <a:ext uri="{FF2B5EF4-FFF2-40B4-BE49-F238E27FC236}">
                <a16:creationId xmlns:a16="http://schemas.microsoft.com/office/drawing/2014/main" id="{1656D144-34D5-064D-AF07-C2702FD8423A}"/>
              </a:ext>
            </a:extLst>
          </p:cNvPr>
          <p:cNvSpPr txBox="1">
            <a:spLocks/>
          </p:cNvSpPr>
          <p:nvPr/>
        </p:nvSpPr>
        <p:spPr>
          <a:xfrm>
            <a:off x="1767268" y="4943612"/>
            <a:ext cx="8655200" cy="457201"/>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1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a:solidFill>
                  <a:schemeClr val="tx1"/>
                </a:solidFill>
              </a:rPr>
              <a:t>Completed By: Nicholas Budd</a:t>
            </a:r>
            <a:endParaRPr lang="en-US" dirty="0">
              <a:solidFill>
                <a:schemeClr val="tx1"/>
              </a:solidFill>
            </a:endParaRPr>
          </a:p>
        </p:txBody>
      </p:sp>
    </p:spTree>
    <p:extLst>
      <p:ext uri="{BB962C8B-B14F-4D97-AF65-F5344CB8AC3E}">
        <p14:creationId xmlns:p14="http://schemas.microsoft.com/office/powerpoint/2010/main" val="4134562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6C00EAE-E556-F94F-ABCD-C0DA3A64614B}"/>
              </a:ext>
            </a:extLst>
          </p:cNvPr>
          <p:cNvSpPr>
            <a:spLocks noGrp="1"/>
          </p:cNvSpPr>
          <p:nvPr>
            <p:ph type="title"/>
          </p:nvPr>
        </p:nvSpPr>
        <p:spPr>
          <a:xfrm>
            <a:off x="-74894" y="383720"/>
            <a:ext cx="5806209" cy="1527078"/>
          </a:xfrm>
        </p:spPr>
        <p:txBody>
          <a:bodyPr>
            <a:noAutofit/>
          </a:bodyPr>
          <a:lstStyle/>
          <a:p>
            <a:pPr algn="ctr"/>
            <a:r>
              <a:rPr lang="en-US" sz="4400" dirty="0"/>
              <a:t>Earnings vs. </a:t>
            </a:r>
            <a:br>
              <a:rPr lang="en-US" sz="4400" dirty="0"/>
            </a:br>
            <a:r>
              <a:rPr lang="en-US" sz="4400" dirty="0"/>
              <a:t>Revenue - Code Review</a:t>
            </a:r>
          </a:p>
        </p:txBody>
      </p:sp>
      <p:sp>
        <p:nvSpPr>
          <p:cNvPr id="3" name="Content Placeholder 2">
            <a:extLst>
              <a:ext uri="{FF2B5EF4-FFF2-40B4-BE49-F238E27FC236}">
                <a16:creationId xmlns:a16="http://schemas.microsoft.com/office/drawing/2014/main" id="{3356BA5A-FF07-8A40-B8B1-04AAD165439D}"/>
              </a:ext>
            </a:extLst>
          </p:cNvPr>
          <p:cNvSpPr>
            <a:spLocks noGrp="1"/>
          </p:cNvSpPr>
          <p:nvPr>
            <p:ph idx="1"/>
          </p:nvPr>
        </p:nvSpPr>
        <p:spPr>
          <a:xfrm>
            <a:off x="536447" y="2067853"/>
            <a:ext cx="4049841" cy="2005383"/>
          </a:xfrm>
        </p:spPr>
        <p:txBody>
          <a:bodyPr>
            <a:normAutofit/>
          </a:bodyPr>
          <a:lstStyle/>
          <a:p>
            <a:r>
              <a:rPr lang="en-US" sz="1600" dirty="0"/>
              <a:t>Main changes that were made...</a:t>
            </a:r>
          </a:p>
          <a:p>
            <a:pPr lvl="1"/>
            <a:r>
              <a:rPr lang="en-US" sz="1400" dirty="0"/>
              <a:t>Retained the ”whitegrid” look from previous graph. </a:t>
            </a:r>
          </a:p>
          <a:p>
            <a:pPr lvl="1"/>
            <a:r>
              <a:rPr lang="en-US" sz="1400" dirty="0"/>
              <a:t>Changed color for earnings bar to green to represent profits.</a:t>
            </a:r>
            <a:endParaRPr lang="en-US" sz="1600" dirty="0"/>
          </a:p>
          <a:p>
            <a:endParaRPr lang="en-US" sz="1600" dirty="0"/>
          </a:p>
          <a:p>
            <a:pPr marL="0" indent="0">
              <a:buNone/>
            </a:pPr>
            <a:endParaRPr lang="en-US" sz="1600" dirty="0"/>
          </a:p>
        </p:txBody>
      </p:sp>
      <p:pic>
        <p:nvPicPr>
          <p:cNvPr id="4" name="Picture 3">
            <a:extLst>
              <a:ext uri="{FF2B5EF4-FFF2-40B4-BE49-F238E27FC236}">
                <a16:creationId xmlns:a16="http://schemas.microsoft.com/office/drawing/2014/main" id="{21075CD7-1004-6243-A193-2B2B52F4C04A}"/>
              </a:ext>
            </a:extLst>
          </p:cNvPr>
          <p:cNvPicPr>
            <a:picLocks noChangeAspect="1"/>
          </p:cNvPicPr>
          <p:nvPr/>
        </p:nvPicPr>
        <p:blipFill>
          <a:blip r:embed="rId2"/>
          <a:stretch>
            <a:fillRect/>
          </a:stretch>
        </p:blipFill>
        <p:spPr>
          <a:xfrm>
            <a:off x="5446110" y="586323"/>
            <a:ext cx="6209443" cy="873688"/>
          </a:xfrm>
          <a:prstGeom prst="rect">
            <a:avLst/>
          </a:prstGeom>
        </p:spPr>
      </p:pic>
      <p:pic>
        <p:nvPicPr>
          <p:cNvPr id="6" name="Picture 5">
            <a:extLst>
              <a:ext uri="{FF2B5EF4-FFF2-40B4-BE49-F238E27FC236}">
                <a16:creationId xmlns:a16="http://schemas.microsoft.com/office/drawing/2014/main" id="{318F8D38-6683-D343-8C5C-FDAB143E68C0}"/>
              </a:ext>
            </a:extLst>
          </p:cNvPr>
          <p:cNvPicPr>
            <a:picLocks noChangeAspect="1"/>
          </p:cNvPicPr>
          <p:nvPr/>
        </p:nvPicPr>
        <p:blipFill>
          <a:blip r:embed="rId3"/>
          <a:stretch>
            <a:fillRect/>
          </a:stretch>
        </p:blipFill>
        <p:spPr>
          <a:xfrm>
            <a:off x="5446109" y="1611946"/>
            <a:ext cx="6209444" cy="3289300"/>
          </a:xfrm>
          <a:prstGeom prst="rect">
            <a:avLst/>
          </a:prstGeom>
        </p:spPr>
      </p:pic>
      <p:pic>
        <p:nvPicPr>
          <p:cNvPr id="11" name="Picture 10">
            <a:extLst>
              <a:ext uri="{FF2B5EF4-FFF2-40B4-BE49-F238E27FC236}">
                <a16:creationId xmlns:a16="http://schemas.microsoft.com/office/drawing/2014/main" id="{B370E55B-9BCC-3144-923F-1EAF2E2EBE1F}"/>
              </a:ext>
            </a:extLst>
          </p:cNvPr>
          <p:cNvPicPr>
            <a:picLocks noChangeAspect="1"/>
          </p:cNvPicPr>
          <p:nvPr/>
        </p:nvPicPr>
        <p:blipFill>
          <a:blip r:embed="rId4"/>
          <a:stretch>
            <a:fillRect/>
          </a:stretch>
        </p:blipFill>
        <p:spPr>
          <a:xfrm>
            <a:off x="5446109" y="5314215"/>
            <a:ext cx="6209444" cy="1168400"/>
          </a:xfrm>
          <a:prstGeom prst="rect">
            <a:avLst/>
          </a:prstGeom>
        </p:spPr>
      </p:pic>
      <p:sp>
        <p:nvSpPr>
          <p:cNvPr id="12" name="Content Placeholder 2">
            <a:extLst>
              <a:ext uri="{FF2B5EF4-FFF2-40B4-BE49-F238E27FC236}">
                <a16:creationId xmlns:a16="http://schemas.microsoft.com/office/drawing/2014/main" id="{8CE4C9BC-9532-5247-8B15-C9B538A79C1C}"/>
              </a:ext>
            </a:extLst>
          </p:cNvPr>
          <p:cNvSpPr txBox="1">
            <a:spLocks/>
          </p:cNvSpPr>
          <p:nvPr/>
        </p:nvSpPr>
        <p:spPr>
          <a:xfrm>
            <a:off x="536446" y="5249408"/>
            <a:ext cx="4049841" cy="116840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800" dirty="0"/>
              <a:t>Code to the left was used to find the ratio for Earnings against Revenue for each Quarter.</a:t>
            </a:r>
          </a:p>
          <a:p>
            <a:pPr lvl="1"/>
            <a:endParaRPr lang="en-US" sz="1400" dirty="0"/>
          </a:p>
          <a:p>
            <a:endParaRPr lang="en-US" sz="1600" dirty="0"/>
          </a:p>
          <a:p>
            <a:endParaRPr lang="en-US" sz="1600" dirty="0"/>
          </a:p>
          <a:p>
            <a:endParaRPr lang="en-US" sz="1600" dirty="0"/>
          </a:p>
          <a:p>
            <a:endParaRPr lang="en-US" sz="1600" dirty="0"/>
          </a:p>
          <a:p>
            <a:pPr marL="0" indent="0">
              <a:buFont typeface="Garamond" pitchFamily="18" charset="0"/>
              <a:buNone/>
            </a:pPr>
            <a:endParaRPr lang="en-US" sz="1600" dirty="0"/>
          </a:p>
        </p:txBody>
      </p:sp>
    </p:spTree>
    <p:extLst>
      <p:ext uri="{BB962C8B-B14F-4D97-AF65-F5344CB8AC3E}">
        <p14:creationId xmlns:p14="http://schemas.microsoft.com/office/powerpoint/2010/main" val="192217220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nd orange gradient with arrows">
            <a:extLst>
              <a:ext uri="{FF2B5EF4-FFF2-40B4-BE49-F238E27FC236}">
                <a16:creationId xmlns:a16="http://schemas.microsoft.com/office/drawing/2014/main" id="{4CAE8604-CAD6-4C34-8C8E-E078359B37B6}"/>
              </a:ext>
            </a:extLst>
          </p:cNvPr>
          <p:cNvPicPr>
            <a:picLocks noChangeAspect="1"/>
          </p:cNvPicPr>
          <p:nvPr/>
        </p:nvPicPr>
        <p:blipFill rotWithShape="1">
          <a:blip r:embed="rId2">
            <a:alphaModFix amt="45000"/>
          </a:blip>
          <a:srcRect b="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
        <p:nvSpPr>
          <p:cNvPr id="15" name="Title 1">
            <a:extLst>
              <a:ext uri="{FF2B5EF4-FFF2-40B4-BE49-F238E27FC236}">
                <a16:creationId xmlns:a16="http://schemas.microsoft.com/office/drawing/2014/main" id="{35232D21-AAFF-BC42-BE94-5E63DFAAE336}"/>
              </a:ext>
            </a:extLst>
          </p:cNvPr>
          <p:cNvSpPr txBox="1">
            <a:spLocks/>
          </p:cNvSpPr>
          <p:nvPr/>
        </p:nvSpPr>
        <p:spPr>
          <a:xfrm>
            <a:off x="1596042" y="2190953"/>
            <a:ext cx="8999915" cy="2461504"/>
          </a:xfrm>
          <a:prstGeom prst="rect">
            <a:avLst/>
          </a:prstGeom>
        </p:spPr>
        <p:txBody>
          <a:bodyPr vert="horz" lIns="91440" tIns="45720" rIns="91440" bIns="45720" rtlCol="0" anchor="ctr">
            <a:normAutofit/>
          </a:bodyPr>
          <a:lstStyle>
            <a:lvl1pPr algn="ctr" defTabSz="914400" rtl="0" eaLnBrk="1" latinLnBrk="0" hangingPunct="1">
              <a:lnSpc>
                <a:spcPct val="83000"/>
              </a:lnSpc>
              <a:spcBef>
                <a:spcPct val="0"/>
              </a:spcBef>
              <a:buNone/>
              <a:defRPr lang="en-US" sz="6800" b="0" i="1" kern="1200" cap="none" spc="-100" baseline="0" dirty="0">
                <a:solidFill>
                  <a:schemeClr val="tx1">
                    <a:lumMod val="85000"/>
                    <a:lumOff val="15000"/>
                  </a:schemeClr>
                </a:solidFill>
                <a:effectLst/>
                <a:latin typeface="+mj-lt"/>
                <a:ea typeface="+mn-ea"/>
                <a:cs typeface="+mn-cs"/>
              </a:defRPr>
            </a:lvl1pPr>
          </a:lstStyle>
          <a:p>
            <a:r>
              <a:rPr lang="en-US" sz="6600" dirty="0">
                <a:latin typeface="+mn-lt"/>
              </a:rPr>
              <a:t>EPS REVIEW</a:t>
            </a:r>
          </a:p>
        </p:txBody>
      </p:sp>
    </p:spTree>
    <p:extLst>
      <p:ext uri="{BB962C8B-B14F-4D97-AF65-F5344CB8AC3E}">
        <p14:creationId xmlns:p14="http://schemas.microsoft.com/office/powerpoint/2010/main" val="91664134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6C00EAE-E556-F94F-ABCD-C0DA3A64614B}"/>
              </a:ext>
            </a:extLst>
          </p:cNvPr>
          <p:cNvSpPr>
            <a:spLocks noGrp="1"/>
          </p:cNvSpPr>
          <p:nvPr>
            <p:ph type="title"/>
          </p:nvPr>
        </p:nvSpPr>
        <p:spPr>
          <a:xfrm>
            <a:off x="-275964" y="540776"/>
            <a:ext cx="6003346" cy="1527078"/>
          </a:xfrm>
        </p:spPr>
        <p:txBody>
          <a:bodyPr>
            <a:normAutofit/>
          </a:bodyPr>
          <a:lstStyle/>
          <a:p>
            <a:pPr algn="ctr"/>
            <a:r>
              <a:rPr lang="en-US" dirty="0"/>
              <a:t>EPS REVIEW</a:t>
            </a:r>
          </a:p>
        </p:txBody>
      </p:sp>
      <p:sp>
        <p:nvSpPr>
          <p:cNvPr id="3" name="Content Placeholder 2">
            <a:extLst>
              <a:ext uri="{FF2B5EF4-FFF2-40B4-BE49-F238E27FC236}">
                <a16:creationId xmlns:a16="http://schemas.microsoft.com/office/drawing/2014/main" id="{3356BA5A-FF07-8A40-B8B1-04AAD165439D}"/>
              </a:ext>
            </a:extLst>
          </p:cNvPr>
          <p:cNvSpPr>
            <a:spLocks noGrp="1"/>
          </p:cNvSpPr>
          <p:nvPr>
            <p:ph idx="1"/>
          </p:nvPr>
        </p:nvSpPr>
        <p:spPr>
          <a:xfrm>
            <a:off x="314945" y="1799330"/>
            <a:ext cx="4821527" cy="4136038"/>
          </a:xfrm>
        </p:spPr>
        <p:txBody>
          <a:bodyPr>
            <a:normAutofit/>
          </a:bodyPr>
          <a:lstStyle/>
          <a:p>
            <a:r>
              <a:rPr lang="en-US" sz="1600" dirty="0"/>
              <a:t>Yahoo was accurate in estimating EPS for Netflix hitting on 2/4 Quarters plotted to the right (purple dots)</a:t>
            </a:r>
          </a:p>
          <a:p>
            <a:pPr lvl="1"/>
            <a:r>
              <a:rPr lang="en-US" sz="1400" dirty="0"/>
              <a:t>Q2</a:t>
            </a:r>
          </a:p>
          <a:p>
            <a:pPr lvl="1"/>
            <a:r>
              <a:rPr lang="en-US" sz="1400" dirty="0"/>
              <a:t>Q4</a:t>
            </a:r>
          </a:p>
          <a:p>
            <a:pPr lvl="1"/>
            <a:endParaRPr lang="en-US" sz="1400" dirty="0"/>
          </a:p>
          <a:p>
            <a:r>
              <a:rPr lang="en-US" sz="1600" dirty="0"/>
              <a:t>Netflix outperformed the estimate in Q1 but underperformed in Q3. </a:t>
            </a:r>
          </a:p>
          <a:p>
            <a:endParaRPr lang="en-US" sz="1400" dirty="0"/>
          </a:p>
          <a:p>
            <a:pPr lvl="1"/>
            <a:endParaRPr lang="en-US" sz="1400" dirty="0"/>
          </a:p>
        </p:txBody>
      </p:sp>
      <p:pic>
        <p:nvPicPr>
          <p:cNvPr id="9" name="Picture 8" descr="Chart, scatter chart&#10;&#10;Description automatically generated">
            <a:extLst>
              <a:ext uri="{FF2B5EF4-FFF2-40B4-BE49-F238E27FC236}">
                <a16:creationId xmlns:a16="http://schemas.microsoft.com/office/drawing/2014/main" id="{5C3D39FD-6B9F-374B-BE8D-9D403FDE0F1E}"/>
              </a:ext>
            </a:extLst>
          </p:cNvPr>
          <p:cNvPicPr>
            <a:picLocks noChangeAspect="1"/>
          </p:cNvPicPr>
          <p:nvPr/>
        </p:nvPicPr>
        <p:blipFill>
          <a:blip r:embed="rId2"/>
          <a:stretch>
            <a:fillRect/>
          </a:stretch>
        </p:blipFill>
        <p:spPr>
          <a:xfrm>
            <a:off x="5229226" y="1191156"/>
            <a:ext cx="6300038" cy="4475688"/>
          </a:xfrm>
          <a:prstGeom prst="rect">
            <a:avLst/>
          </a:prstGeom>
        </p:spPr>
      </p:pic>
    </p:spTree>
    <p:extLst>
      <p:ext uri="{BB962C8B-B14F-4D97-AF65-F5344CB8AC3E}">
        <p14:creationId xmlns:p14="http://schemas.microsoft.com/office/powerpoint/2010/main" val="258204536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6C00EAE-E556-F94F-ABCD-C0DA3A64614B}"/>
              </a:ext>
            </a:extLst>
          </p:cNvPr>
          <p:cNvSpPr>
            <a:spLocks noGrp="1"/>
          </p:cNvSpPr>
          <p:nvPr>
            <p:ph type="title"/>
          </p:nvPr>
        </p:nvSpPr>
        <p:spPr>
          <a:xfrm>
            <a:off x="1365663" y="383720"/>
            <a:ext cx="9120250" cy="1527078"/>
          </a:xfrm>
        </p:spPr>
        <p:txBody>
          <a:bodyPr>
            <a:noAutofit/>
          </a:bodyPr>
          <a:lstStyle/>
          <a:p>
            <a:pPr algn="ctr"/>
            <a:r>
              <a:rPr lang="en-US" sz="5400" dirty="0"/>
              <a:t>Earnings vs. Revenue - Code Review</a:t>
            </a:r>
          </a:p>
        </p:txBody>
      </p:sp>
      <p:sp>
        <p:nvSpPr>
          <p:cNvPr id="3" name="Content Placeholder 2">
            <a:extLst>
              <a:ext uri="{FF2B5EF4-FFF2-40B4-BE49-F238E27FC236}">
                <a16:creationId xmlns:a16="http://schemas.microsoft.com/office/drawing/2014/main" id="{3356BA5A-FF07-8A40-B8B1-04AAD165439D}"/>
              </a:ext>
            </a:extLst>
          </p:cNvPr>
          <p:cNvSpPr>
            <a:spLocks noGrp="1"/>
          </p:cNvSpPr>
          <p:nvPr>
            <p:ph idx="1"/>
          </p:nvPr>
        </p:nvSpPr>
        <p:spPr>
          <a:xfrm>
            <a:off x="536447" y="2067853"/>
            <a:ext cx="4049841" cy="2005383"/>
          </a:xfrm>
        </p:spPr>
        <p:txBody>
          <a:bodyPr>
            <a:normAutofit/>
          </a:bodyPr>
          <a:lstStyle/>
          <a:p>
            <a:r>
              <a:rPr lang="en-US" sz="1600" dirty="0"/>
              <a:t>Main changes that were made...</a:t>
            </a:r>
          </a:p>
          <a:p>
            <a:pPr lvl="1"/>
            <a:r>
              <a:rPr lang="en-US" sz="1400" dirty="0"/>
              <a:t>Retained the ”whitegrid” look from previous graph. </a:t>
            </a:r>
          </a:p>
          <a:p>
            <a:pPr lvl="1"/>
            <a:r>
              <a:rPr lang="en-US" sz="1400" dirty="0"/>
              <a:t>Changed color and transparency for actual earnings and earnings estimate in case there was overlap. </a:t>
            </a:r>
            <a:endParaRPr lang="en-US" sz="1600" dirty="0"/>
          </a:p>
          <a:p>
            <a:endParaRPr lang="en-US" sz="1600" dirty="0"/>
          </a:p>
          <a:p>
            <a:pPr marL="0" indent="0">
              <a:buNone/>
            </a:pPr>
            <a:endParaRPr lang="en-US" sz="1600" dirty="0"/>
          </a:p>
        </p:txBody>
      </p:sp>
      <p:sp>
        <p:nvSpPr>
          <p:cNvPr id="12" name="Content Placeholder 2">
            <a:extLst>
              <a:ext uri="{FF2B5EF4-FFF2-40B4-BE49-F238E27FC236}">
                <a16:creationId xmlns:a16="http://schemas.microsoft.com/office/drawing/2014/main" id="{8CE4C9BC-9532-5247-8B15-C9B538A79C1C}"/>
              </a:ext>
            </a:extLst>
          </p:cNvPr>
          <p:cNvSpPr txBox="1">
            <a:spLocks/>
          </p:cNvSpPr>
          <p:nvPr/>
        </p:nvSpPr>
        <p:spPr>
          <a:xfrm>
            <a:off x="536446" y="5249408"/>
            <a:ext cx="4049841" cy="116840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endParaRPr lang="en-US" sz="1400" dirty="0"/>
          </a:p>
          <a:p>
            <a:endParaRPr lang="en-US" sz="1600" dirty="0"/>
          </a:p>
          <a:p>
            <a:endParaRPr lang="en-US" sz="1600" dirty="0"/>
          </a:p>
          <a:p>
            <a:endParaRPr lang="en-US" sz="1600" dirty="0"/>
          </a:p>
          <a:p>
            <a:endParaRPr lang="en-US" sz="1600" dirty="0"/>
          </a:p>
          <a:p>
            <a:pPr marL="0" indent="0">
              <a:buFont typeface="Garamond" pitchFamily="18" charset="0"/>
              <a:buNone/>
            </a:pPr>
            <a:endParaRPr lang="en-US" sz="1600" dirty="0"/>
          </a:p>
        </p:txBody>
      </p:sp>
      <p:pic>
        <p:nvPicPr>
          <p:cNvPr id="5" name="Picture 4">
            <a:extLst>
              <a:ext uri="{FF2B5EF4-FFF2-40B4-BE49-F238E27FC236}">
                <a16:creationId xmlns:a16="http://schemas.microsoft.com/office/drawing/2014/main" id="{065EB746-89C1-5643-8988-2F2D504C121D}"/>
              </a:ext>
            </a:extLst>
          </p:cNvPr>
          <p:cNvPicPr>
            <a:picLocks noChangeAspect="1"/>
          </p:cNvPicPr>
          <p:nvPr/>
        </p:nvPicPr>
        <p:blipFill>
          <a:blip r:embed="rId2"/>
          <a:stretch>
            <a:fillRect/>
          </a:stretch>
        </p:blipFill>
        <p:spPr>
          <a:xfrm>
            <a:off x="5731315" y="2188358"/>
            <a:ext cx="5638800" cy="3769756"/>
          </a:xfrm>
          <a:prstGeom prst="rect">
            <a:avLst/>
          </a:prstGeom>
        </p:spPr>
      </p:pic>
    </p:spTree>
    <p:extLst>
      <p:ext uri="{BB962C8B-B14F-4D97-AF65-F5344CB8AC3E}">
        <p14:creationId xmlns:p14="http://schemas.microsoft.com/office/powerpoint/2010/main" val="327525741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nd orange gradient with arrows">
            <a:extLst>
              <a:ext uri="{FF2B5EF4-FFF2-40B4-BE49-F238E27FC236}">
                <a16:creationId xmlns:a16="http://schemas.microsoft.com/office/drawing/2014/main" id="{4CAE8604-CAD6-4C34-8C8E-E078359B37B6}"/>
              </a:ext>
            </a:extLst>
          </p:cNvPr>
          <p:cNvPicPr>
            <a:picLocks noChangeAspect="1"/>
          </p:cNvPicPr>
          <p:nvPr/>
        </p:nvPicPr>
        <p:blipFill rotWithShape="1">
          <a:blip r:embed="rId2">
            <a:alphaModFix amt="45000"/>
          </a:blip>
          <a:srcRect b="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
        <p:nvSpPr>
          <p:cNvPr id="15" name="Title 1">
            <a:extLst>
              <a:ext uri="{FF2B5EF4-FFF2-40B4-BE49-F238E27FC236}">
                <a16:creationId xmlns:a16="http://schemas.microsoft.com/office/drawing/2014/main" id="{35232D21-AAFF-BC42-BE94-5E63DFAAE336}"/>
              </a:ext>
            </a:extLst>
          </p:cNvPr>
          <p:cNvSpPr txBox="1">
            <a:spLocks/>
          </p:cNvSpPr>
          <p:nvPr/>
        </p:nvSpPr>
        <p:spPr>
          <a:xfrm>
            <a:off x="1596042" y="2190953"/>
            <a:ext cx="8999915" cy="2461504"/>
          </a:xfrm>
          <a:prstGeom prst="rect">
            <a:avLst/>
          </a:prstGeom>
        </p:spPr>
        <p:txBody>
          <a:bodyPr vert="horz" lIns="91440" tIns="45720" rIns="91440" bIns="45720" rtlCol="0" anchor="ctr">
            <a:normAutofit/>
          </a:bodyPr>
          <a:lstStyle>
            <a:lvl1pPr algn="ctr" defTabSz="914400" rtl="0" eaLnBrk="1" latinLnBrk="0" hangingPunct="1">
              <a:lnSpc>
                <a:spcPct val="83000"/>
              </a:lnSpc>
              <a:spcBef>
                <a:spcPct val="0"/>
              </a:spcBef>
              <a:buNone/>
              <a:defRPr lang="en-US" sz="6800" b="0" i="1" kern="1200" cap="none" spc="-100" baseline="0" dirty="0">
                <a:solidFill>
                  <a:schemeClr val="tx1">
                    <a:lumMod val="85000"/>
                    <a:lumOff val="15000"/>
                  </a:schemeClr>
                </a:solidFill>
                <a:effectLst/>
                <a:latin typeface="+mj-lt"/>
                <a:ea typeface="+mn-ea"/>
                <a:cs typeface="+mn-cs"/>
              </a:defRPr>
            </a:lvl1pPr>
          </a:lstStyle>
          <a:p>
            <a:r>
              <a:rPr lang="en-US" sz="6600" dirty="0">
                <a:latin typeface="+mn-lt"/>
              </a:rPr>
              <a:t>EPS REVIEW</a:t>
            </a:r>
          </a:p>
        </p:txBody>
      </p:sp>
    </p:spTree>
    <p:extLst>
      <p:ext uri="{BB962C8B-B14F-4D97-AF65-F5344CB8AC3E}">
        <p14:creationId xmlns:p14="http://schemas.microsoft.com/office/powerpoint/2010/main" val="322664707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pic>
        <p:nvPicPr>
          <p:cNvPr id="7" name="Picture 6" descr="Chart, line chart&#10;&#10;Description automatically generated">
            <a:extLst>
              <a:ext uri="{FF2B5EF4-FFF2-40B4-BE49-F238E27FC236}">
                <a16:creationId xmlns:a16="http://schemas.microsoft.com/office/drawing/2014/main" id="{FF0895B0-B66D-3842-B815-53CBBEA2BAE9}"/>
              </a:ext>
            </a:extLst>
          </p:cNvPr>
          <p:cNvPicPr>
            <a:picLocks noChangeAspect="1"/>
          </p:cNvPicPr>
          <p:nvPr/>
        </p:nvPicPr>
        <p:blipFill>
          <a:blip r:embed="rId2"/>
          <a:stretch>
            <a:fillRect/>
          </a:stretch>
        </p:blipFill>
        <p:spPr>
          <a:xfrm>
            <a:off x="259080" y="1042989"/>
            <a:ext cx="11633401" cy="5509608"/>
          </a:xfrm>
          <a:prstGeom prst="rect">
            <a:avLst/>
          </a:prstGeom>
        </p:spPr>
      </p:pic>
      <p:sp>
        <p:nvSpPr>
          <p:cNvPr id="11" name="Title 1">
            <a:extLst>
              <a:ext uri="{FF2B5EF4-FFF2-40B4-BE49-F238E27FC236}">
                <a16:creationId xmlns:a16="http://schemas.microsoft.com/office/drawing/2014/main" id="{4629BEEC-013F-F141-9232-0E4676A6F318}"/>
              </a:ext>
            </a:extLst>
          </p:cNvPr>
          <p:cNvSpPr>
            <a:spLocks noGrp="1"/>
          </p:cNvSpPr>
          <p:nvPr>
            <p:ph type="title"/>
          </p:nvPr>
        </p:nvSpPr>
        <p:spPr>
          <a:xfrm>
            <a:off x="2776438" y="-22158"/>
            <a:ext cx="6003346" cy="1527078"/>
          </a:xfrm>
        </p:spPr>
        <p:txBody>
          <a:bodyPr>
            <a:normAutofit/>
          </a:bodyPr>
          <a:lstStyle/>
          <a:p>
            <a:pPr algn="ctr"/>
            <a:r>
              <a:rPr lang="en-US" dirty="0"/>
              <a:t>NFLX vs. DJI</a:t>
            </a:r>
          </a:p>
        </p:txBody>
      </p:sp>
    </p:spTree>
    <p:extLst>
      <p:ext uri="{BB962C8B-B14F-4D97-AF65-F5344CB8AC3E}">
        <p14:creationId xmlns:p14="http://schemas.microsoft.com/office/powerpoint/2010/main" val="64619666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6C00EAE-E556-F94F-ABCD-C0DA3A64614B}"/>
              </a:ext>
            </a:extLst>
          </p:cNvPr>
          <p:cNvSpPr>
            <a:spLocks noGrp="1"/>
          </p:cNvSpPr>
          <p:nvPr>
            <p:ph type="title"/>
          </p:nvPr>
        </p:nvSpPr>
        <p:spPr>
          <a:xfrm>
            <a:off x="-866874" y="361982"/>
            <a:ext cx="6003346" cy="1527078"/>
          </a:xfrm>
        </p:spPr>
        <p:txBody>
          <a:bodyPr>
            <a:normAutofit/>
          </a:bodyPr>
          <a:lstStyle/>
          <a:p>
            <a:pPr algn="ctr"/>
            <a:r>
              <a:rPr lang="en-US" dirty="0"/>
              <a:t>NFLX vs. DJI</a:t>
            </a:r>
          </a:p>
        </p:txBody>
      </p:sp>
      <p:sp>
        <p:nvSpPr>
          <p:cNvPr id="3" name="Content Placeholder 2">
            <a:extLst>
              <a:ext uri="{FF2B5EF4-FFF2-40B4-BE49-F238E27FC236}">
                <a16:creationId xmlns:a16="http://schemas.microsoft.com/office/drawing/2014/main" id="{3356BA5A-FF07-8A40-B8B1-04AAD165439D}"/>
              </a:ext>
            </a:extLst>
          </p:cNvPr>
          <p:cNvSpPr>
            <a:spLocks noGrp="1"/>
          </p:cNvSpPr>
          <p:nvPr>
            <p:ph idx="1"/>
          </p:nvPr>
        </p:nvSpPr>
        <p:spPr>
          <a:xfrm>
            <a:off x="484461" y="1889060"/>
            <a:ext cx="3162071" cy="4136038"/>
          </a:xfrm>
        </p:spPr>
        <p:txBody>
          <a:bodyPr>
            <a:normAutofit/>
          </a:bodyPr>
          <a:lstStyle/>
          <a:p>
            <a:r>
              <a:rPr lang="en-US" sz="1600" dirty="0"/>
              <a:t>Netflix and Dow Jones both saw significant increases in Stock Price over the year 2017. </a:t>
            </a:r>
          </a:p>
          <a:p>
            <a:r>
              <a:rPr lang="en-US" sz="1600" dirty="0"/>
              <a:t>Netflix saw a lot more volatility in stock price compared to that of Dow Jones.</a:t>
            </a:r>
          </a:p>
          <a:p>
            <a:r>
              <a:rPr lang="en-US" sz="1600" dirty="0"/>
              <a:t>The percent increase from January to December are…</a:t>
            </a:r>
          </a:p>
          <a:p>
            <a:pPr lvl="1"/>
            <a:r>
              <a:rPr lang="en-US" sz="1400" dirty="0"/>
              <a:t>Netflix – 42.53% increase</a:t>
            </a:r>
          </a:p>
          <a:p>
            <a:pPr lvl="1"/>
            <a:r>
              <a:rPr lang="en-US" sz="1400" dirty="0"/>
              <a:t>Dow Jones – 23.60% increase</a:t>
            </a:r>
          </a:p>
          <a:p>
            <a:pPr lvl="1"/>
            <a:endParaRPr lang="en-US" sz="1400" dirty="0"/>
          </a:p>
          <a:p>
            <a:endParaRPr lang="en-US" sz="1400" dirty="0"/>
          </a:p>
          <a:p>
            <a:pPr lvl="1"/>
            <a:endParaRPr lang="en-US" sz="1400" dirty="0"/>
          </a:p>
        </p:txBody>
      </p:sp>
      <p:pic>
        <p:nvPicPr>
          <p:cNvPr id="7" name="Picture 6" descr="Chart, line chart&#10;&#10;Description automatically generated">
            <a:extLst>
              <a:ext uri="{FF2B5EF4-FFF2-40B4-BE49-F238E27FC236}">
                <a16:creationId xmlns:a16="http://schemas.microsoft.com/office/drawing/2014/main" id="{FF0895B0-B66D-3842-B815-53CBBEA2BAE9}"/>
              </a:ext>
            </a:extLst>
          </p:cNvPr>
          <p:cNvPicPr>
            <a:picLocks noChangeAspect="1"/>
          </p:cNvPicPr>
          <p:nvPr/>
        </p:nvPicPr>
        <p:blipFill>
          <a:blip r:embed="rId2"/>
          <a:stretch>
            <a:fillRect/>
          </a:stretch>
        </p:blipFill>
        <p:spPr>
          <a:xfrm>
            <a:off x="3856844" y="305402"/>
            <a:ext cx="8035637" cy="6247195"/>
          </a:xfrm>
          <a:prstGeom prst="rect">
            <a:avLst/>
          </a:prstGeom>
        </p:spPr>
      </p:pic>
    </p:spTree>
    <p:extLst>
      <p:ext uri="{BB962C8B-B14F-4D97-AF65-F5344CB8AC3E}">
        <p14:creationId xmlns:p14="http://schemas.microsoft.com/office/powerpoint/2010/main" val="160098920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3" name="Content Placeholder 2">
            <a:extLst>
              <a:ext uri="{FF2B5EF4-FFF2-40B4-BE49-F238E27FC236}">
                <a16:creationId xmlns:a16="http://schemas.microsoft.com/office/drawing/2014/main" id="{3356BA5A-FF07-8A40-B8B1-04AAD165439D}"/>
              </a:ext>
            </a:extLst>
          </p:cNvPr>
          <p:cNvSpPr>
            <a:spLocks noGrp="1"/>
          </p:cNvSpPr>
          <p:nvPr>
            <p:ph idx="1"/>
          </p:nvPr>
        </p:nvSpPr>
        <p:spPr>
          <a:xfrm>
            <a:off x="536447" y="2067853"/>
            <a:ext cx="4049841" cy="2005383"/>
          </a:xfrm>
        </p:spPr>
        <p:txBody>
          <a:bodyPr>
            <a:normAutofit/>
          </a:bodyPr>
          <a:lstStyle/>
          <a:p>
            <a:r>
              <a:rPr lang="en-US" sz="1600" dirty="0"/>
              <a:t>Main changes that were made...</a:t>
            </a:r>
          </a:p>
          <a:p>
            <a:pPr lvl="1"/>
            <a:r>
              <a:rPr lang="en-US" sz="1400" dirty="0"/>
              <a:t>Retained the ”whitegrid” look from previous graph. </a:t>
            </a:r>
          </a:p>
          <a:p>
            <a:pPr lvl="1"/>
            <a:r>
              <a:rPr lang="en-US" sz="1400" dirty="0"/>
              <a:t>Created more y-tick marks to show more of a range.</a:t>
            </a:r>
          </a:p>
          <a:p>
            <a:pPr lvl="1"/>
            <a:r>
              <a:rPr lang="en-US" sz="1400" dirty="0"/>
              <a:t>Created a list of months to create the x-tick marks. </a:t>
            </a:r>
            <a:endParaRPr lang="en-US" sz="1600" dirty="0"/>
          </a:p>
          <a:p>
            <a:pPr marL="0" indent="0">
              <a:buNone/>
            </a:pPr>
            <a:endParaRPr lang="en-US" sz="1600" dirty="0"/>
          </a:p>
        </p:txBody>
      </p:sp>
      <p:sp>
        <p:nvSpPr>
          <p:cNvPr id="12" name="Content Placeholder 2">
            <a:extLst>
              <a:ext uri="{FF2B5EF4-FFF2-40B4-BE49-F238E27FC236}">
                <a16:creationId xmlns:a16="http://schemas.microsoft.com/office/drawing/2014/main" id="{8CE4C9BC-9532-5247-8B15-C9B538A79C1C}"/>
              </a:ext>
            </a:extLst>
          </p:cNvPr>
          <p:cNvSpPr txBox="1">
            <a:spLocks/>
          </p:cNvSpPr>
          <p:nvPr/>
        </p:nvSpPr>
        <p:spPr>
          <a:xfrm>
            <a:off x="536446" y="5249408"/>
            <a:ext cx="4049841" cy="116840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endParaRPr lang="en-US" sz="1400" dirty="0"/>
          </a:p>
          <a:p>
            <a:endParaRPr lang="en-US" sz="1600" dirty="0"/>
          </a:p>
          <a:p>
            <a:endParaRPr lang="en-US" sz="1600" dirty="0"/>
          </a:p>
          <a:p>
            <a:endParaRPr lang="en-US" sz="1600" dirty="0"/>
          </a:p>
          <a:p>
            <a:endParaRPr lang="en-US" sz="1600" dirty="0"/>
          </a:p>
          <a:p>
            <a:pPr marL="0" indent="0">
              <a:buFont typeface="Garamond" pitchFamily="18" charset="0"/>
              <a:buNone/>
            </a:pPr>
            <a:endParaRPr lang="en-US" sz="1600" dirty="0"/>
          </a:p>
        </p:txBody>
      </p:sp>
      <p:sp>
        <p:nvSpPr>
          <p:cNvPr id="11" name="Title 1">
            <a:extLst>
              <a:ext uri="{FF2B5EF4-FFF2-40B4-BE49-F238E27FC236}">
                <a16:creationId xmlns:a16="http://schemas.microsoft.com/office/drawing/2014/main" id="{F8ACB11D-9294-1E4A-ABB5-44D3BDF56F5D}"/>
              </a:ext>
            </a:extLst>
          </p:cNvPr>
          <p:cNvSpPr>
            <a:spLocks noGrp="1"/>
          </p:cNvSpPr>
          <p:nvPr>
            <p:ph type="title"/>
          </p:nvPr>
        </p:nvSpPr>
        <p:spPr>
          <a:xfrm>
            <a:off x="542259" y="347218"/>
            <a:ext cx="4044028" cy="1527175"/>
          </a:xfrm>
        </p:spPr>
        <p:txBody>
          <a:bodyPr>
            <a:normAutofit/>
          </a:bodyPr>
          <a:lstStyle/>
          <a:p>
            <a:pPr algn="ctr"/>
            <a:r>
              <a:rPr lang="en-US" dirty="0"/>
              <a:t>NFLX vs. DJI – Code Review</a:t>
            </a:r>
          </a:p>
        </p:txBody>
      </p:sp>
      <p:pic>
        <p:nvPicPr>
          <p:cNvPr id="4" name="Picture 3">
            <a:extLst>
              <a:ext uri="{FF2B5EF4-FFF2-40B4-BE49-F238E27FC236}">
                <a16:creationId xmlns:a16="http://schemas.microsoft.com/office/drawing/2014/main" id="{3C8E2D3A-0AA3-9346-ABB8-8541E75FDE44}"/>
              </a:ext>
            </a:extLst>
          </p:cNvPr>
          <p:cNvPicPr>
            <a:picLocks noChangeAspect="1"/>
          </p:cNvPicPr>
          <p:nvPr/>
        </p:nvPicPr>
        <p:blipFill>
          <a:blip r:embed="rId2"/>
          <a:stretch>
            <a:fillRect/>
          </a:stretch>
        </p:blipFill>
        <p:spPr>
          <a:xfrm>
            <a:off x="5244178" y="444848"/>
            <a:ext cx="6553200" cy="6164329"/>
          </a:xfrm>
          <a:prstGeom prst="rect">
            <a:avLst/>
          </a:prstGeom>
        </p:spPr>
      </p:pic>
    </p:spTree>
    <p:extLst>
      <p:ext uri="{BB962C8B-B14F-4D97-AF65-F5344CB8AC3E}">
        <p14:creationId xmlns:p14="http://schemas.microsoft.com/office/powerpoint/2010/main" val="30635041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nd orange gradient with arrows">
            <a:extLst>
              <a:ext uri="{FF2B5EF4-FFF2-40B4-BE49-F238E27FC236}">
                <a16:creationId xmlns:a16="http://schemas.microsoft.com/office/drawing/2014/main" id="{4CAE8604-CAD6-4C34-8C8E-E078359B37B6}"/>
              </a:ext>
            </a:extLst>
          </p:cNvPr>
          <p:cNvPicPr>
            <a:picLocks noChangeAspect="1"/>
          </p:cNvPicPr>
          <p:nvPr/>
        </p:nvPicPr>
        <p:blipFill rotWithShape="1">
          <a:blip r:embed="rId2">
            <a:alphaModFix amt="45000"/>
          </a:blip>
          <a:srcRect b="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
        <p:nvSpPr>
          <p:cNvPr id="15" name="Title 1">
            <a:extLst>
              <a:ext uri="{FF2B5EF4-FFF2-40B4-BE49-F238E27FC236}">
                <a16:creationId xmlns:a16="http://schemas.microsoft.com/office/drawing/2014/main" id="{35232D21-AAFF-BC42-BE94-5E63DFAAE336}"/>
              </a:ext>
            </a:extLst>
          </p:cNvPr>
          <p:cNvSpPr txBox="1">
            <a:spLocks/>
          </p:cNvSpPr>
          <p:nvPr/>
        </p:nvSpPr>
        <p:spPr>
          <a:xfrm>
            <a:off x="1769532" y="2091263"/>
            <a:ext cx="8652938" cy="2461504"/>
          </a:xfrm>
          <a:prstGeom prst="rect">
            <a:avLst/>
          </a:prstGeom>
        </p:spPr>
        <p:txBody>
          <a:bodyPr vert="horz" lIns="91440" tIns="45720" rIns="91440" bIns="45720" rtlCol="0" anchor="ctr">
            <a:normAutofit/>
          </a:bodyPr>
          <a:lstStyle>
            <a:lvl1pPr algn="ctr" defTabSz="914400" rtl="0" eaLnBrk="1" latinLnBrk="0" hangingPunct="1">
              <a:lnSpc>
                <a:spcPct val="83000"/>
              </a:lnSpc>
              <a:spcBef>
                <a:spcPct val="0"/>
              </a:spcBef>
              <a:buNone/>
              <a:defRPr lang="en-US" sz="6800" b="0" i="1" kern="1200" cap="none" spc="-100" baseline="0" dirty="0">
                <a:solidFill>
                  <a:schemeClr val="tx1">
                    <a:lumMod val="85000"/>
                    <a:lumOff val="15000"/>
                  </a:schemeClr>
                </a:solidFill>
                <a:effectLst/>
                <a:latin typeface="+mj-lt"/>
                <a:ea typeface="+mn-ea"/>
                <a:cs typeface="+mn-cs"/>
              </a:defRPr>
            </a:lvl1pPr>
          </a:lstStyle>
          <a:p>
            <a:r>
              <a:rPr lang="en-US" dirty="0">
                <a:latin typeface="+mn-lt"/>
              </a:rPr>
              <a:t>INTRODUCTION</a:t>
            </a:r>
          </a:p>
        </p:txBody>
      </p:sp>
    </p:spTree>
    <p:extLst>
      <p:ext uri="{BB962C8B-B14F-4D97-AF65-F5344CB8AC3E}">
        <p14:creationId xmlns:p14="http://schemas.microsoft.com/office/powerpoint/2010/main" val="28736471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6C00EAE-E556-F94F-ABCD-C0DA3A64614B}"/>
              </a:ext>
            </a:extLst>
          </p:cNvPr>
          <p:cNvSpPr>
            <a:spLocks noGrp="1"/>
          </p:cNvSpPr>
          <p:nvPr>
            <p:ph type="title"/>
          </p:nvPr>
        </p:nvSpPr>
        <p:spPr>
          <a:xfrm>
            <a:off x="1175512" y="870132"/>
            <a:ext cx="9792208" cy="1527078"/>
          </a:xfrm>
        </p:spPr>
        <p:txBody>
          <a:bodyPr>
            <a:normAutofit/>
          </a:bodyPr>
          <a:lstStyle/>
          <a:p>
            <a:pPr algn="ctr"/>
            <a:r>
              <a:rPr lang="en-US" sz="6000" dirty="0"/>
              <a:t>Netflix Stock Profile</a:t>
            </a:r>
          </a:p>
        </p:txBody>
      </p:sp>
      <p:sp>
        <p:nvSpPr>
          <p:cNvPr id="3" name="Content Placeholder 2">
            <a:extLst>
              <a:ext uri="{FF2B5EF4-FFF2-40B4-BE49-F238E27FC236}">
                <a16:creationId xmlns:a16="http://schemas.microsoft.com/office/drawing/2014/main" id="{3356BA5A-FF07-8A40-B8B1-04AAD165439D}"/>
              </a:ext>
            </a:extLst>
          </p:cNvPr>
          <p:cNvSpPr>
            <a:spLocks noGrp="1"/>
          </p:cNvSpPr>
          <p:nvPr>
            <p:ph idx="1"/>
          </p:nvPr>
        </p:nvSpPr>
        <p:spPr>
          <a:xfrm>
            <a:off x="1175512" y="2557849"/>
            <a:ext cx="9792208" cy="3407862"/>
          </a:xfrm>
        </p:spPr>
        <p:txBody>
          <a:bodyPr>
            <a:normAutofit lnSpcReduction="10000"/>
          </a:bodyPr>
          <a:lstStyle/>
          <a:p>
            <a:r>
              <a:rPr lang="en-US" sz="2400" dirty="0"/>
              <a:t>In this project, we will act as a data visualization developer at Yahoo Finance and will be helping the "Netflix Stock Profile" team visualize the Netflix stock data. In finance, a </a:t>
            </a:r>
            <a:r>
              <a:rPr lang="en-US" sz="2400" i="1" dirty="0"/>
              <a:t>stock profile</a:t>
            </a:r>
            <a:r>
              <a:rPr lang="en-US" sz="2400" dirty="0"/>
              <a:t> is a series of studies, visualizations, and analyses that dive into different aspects a publicly traded company's data. We will create visuals to show…</a:t>
            </a:r>
          </a:p>
          <a:p>
            <a:pPr lvl="1"/>
            <a:r>
              <a:rPr lang="en-US" sz="2000" dirty="0"/>
              <a:t>The distribution of the stock prices for the past year (2017)</a:t>
            </a:r>
          </a:p>
          <a:p>
            <a:pPr lvl="1"/>
            <a:r>
              <a:rPr lang="en-US" sz="2000" dirty="0"/>
              <a:t>Netflix's earnings and revenue in the last four quarters (2017)</a:t>
            </a:r>
          </a:p>
          <a:p>
            <a:pPr lvl="1"/>
            <a:r>
              <a:rPr lang="en-US" sz="2000" dirty="0"/>
              <a:t>The Actual vs. Estimated earnings per share for the four quarters in 2017</a:t>
            </a:r>
          </a:p>
          <a:p>
            <a:pPr lvl="1"/>
            <a:r>
              <a:rPr lang="en-US" sz="2000" dirty="0"/>
              <a:t>A comparison of the Netflix Stock price vs the Dow Jones Industrial Average price in 2017</a:t>
            </a:r>
          </a:p>
          <a:p>
            <a:endParaRPr lang="en-US" sz="2400" dirty="0"/>
          </a:p>
        </p:txBody>
      </p:sp>
    </p:spTree>
    <p:extLst>
      <p:ext uri="{BB962C8B-B14F-4D97-AF65-F5344CB8AC3E}">
        <p14:creationId xmlns:p14="http://schemas.microsoft.com/office/powerpoint/2010/main" val="202696552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5" name="Title 4">
            <a:extLst>
              <a:ext uri="{FF2B5EF4-FFF2-40B4-BE49-F238E27FC236}">
                <a16:creationId xmlns:a16="http://schemas.microsoft.com/office/drawing/2014/main" id="{F7F83874-5E42-7F45-B957-E037C0BCF7EA}"/>
              </a:ext>
            </a:extLst>
          </p:cNvPr>
          <p:cNvSpPr>
            <a:spLocks noGrp="1"/>
          </p:cNvSpPr>
          <p:nvPr>
            <p:ph type="title"/>
          </p:nvPr>
        </p:nvSpPr>
        <p:spPr>
          <a:xfrm>
            <a:off x="356259" y="443839"/>
            <a:ext cx="10058400" cy="1371600"/>
          </a:xfrm>
        </p:spPr>
        <p:txBody>
          <a:bodyPr/>
          <a:lstStyle/>
          <a:p>
            <a:r>
              <a:rPr lang="en-US" sz="7200" dirty="0"/>
              <a:t>  </a:t>
            </a:r>
            <a:r>
              <a:rPr lang="en-US" dirty="0"/>
              <a:t>FORMAT </a:t>
            </a:r>
          </a:p>
        </p:txBody>
      </p:sp>
      <p:graphicFrame>
        <p:nvGraphicFramePr>
          <p:cNvPr id="17" name="Diagram 16">
            <a:extLst>
              <a:ext uri="{FF2B5EF4-FFF2-40B4-BE49-F238E27FC236}">
                <a16:creationId xmlns:a16="http://schemas.microsoft.com/office/drawing/2014/main" id="{625B0E01-E4E2-144C-9397-BB1523968E91}"/>
              </a:ext>
            </a:extLst>
          </p:cNvPr>
          <p:cNvGraphicFramePr/>
          <p:nvPr>
            <p:extLst>
              <p:ext uri="{D42A27DB-BD31-4B8C-83A1-F6EECF244321}">
                <p14:modId xmlns:p14="http://schemas.microsoft.com/office/powerpoint/2010/main" val="1713966202"/>
              </p:ext>
            </p:extLst>
          </p:nvPr>
        </p:nvGraphicFramePr>
        <p:xfrm>
          <a:off x="989232" y="1815440"/>
          <a:ext cx="3116322" cy="92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Diagram 17">
            <a:extLst>
              <a:ext uri="{FF2B5EF4-FFF2-40B4-BE49-F238E27FC236}">
                <a16:creationId xmlns:a16="http://schemas.microsoft.com/office/drawing/2014/main" id="{B1F9AD65-BF0E-3843-8682-6A1286F20171}"/>
              </a:ext>
            </a:extLst>
          </p:cNvPr>
          <p:cNvGraphicFramePr/>
          <p:nvPr>
            <p:extLst>
              <p:ext uri="{D42A27DB-BD31-4B8C-83A1-F6EECF244321}">
                <p14:modId xmlns:p14="http://schemas.microsoft.com/office/powerpoint/2010/main" val="3716051392"/>
              </p:ext>
            </p:extLst>
          </p:nvPr>
        </p:nvGraphicFramePr>
        <p:xfrm>
          <a:off x="4597215" y="1815439"/>
          <a:ext cx="2997569" cy="9249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Diagram 18">
            <a:extLst>
              <a:ext uri="{FF2B5EF4-FFF2-40B4-BE49-F238E27FC236}">
                <a16:creationId xmlns:a16="http://schemas.microsoft.com/office/drawing/2014/main" id="{78E314BF-0E7C-034B-A7DF-1E4E76EAC2D1}"/>
              </a:ext>
            </a:extLst>
          </p:cNvPr>
          <p:cNvGraphicFramePr/>
          <p:nvPr>
            <p:extLst>
              <p:ext uri="{D42A27DB-BD31-4B8C-83A1-F6EECF244321}">
                <p14:modId xmlns:p14="http://schemas.microsoft.com/office/powerpoint/2010/main" val="3633811798"/>
              </p:ext>
            </p:extLst>
          </p:nvPr>
        </p:nvGraphicFramePr>
        <p:xfrm>
          <a:off x="8086445" y="1815440"/>
          <a:ext cx="2997570" cy="92494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a:extLst>
              <a:ext uri="{FF2B5EF4-FFF2-40B4-BE49-F238E27FC236}">
                <a16:creationId xmlns:a16="http://schemas.microsoft.com/office/drawing/2014/main" id="{4ACCB46A-D4A1-C04A-8709-E18D5A20D850}"/>
              </a:ext>
            </a:extLst>
          </p:cNvPr>
          <p:cNvSpPr txBox="1"/>
          <p:nvPr/>
        </p:nvSpPr>
        <p:spPr>
          <a:xfrm>
            <a:off x="1116416" y="2994114"/>
            <a:ext cx="2861953" cy="313932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Visualization of the data into different charts.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are presented in tandem with the findings.</a:t>
            </a:r>
          </a:p>
        </p:txBody>
      </p:sp>
      <p:sp>
        <p:nvSpPr>
          <p:cNvPr id="15" name="TextBox 14">
            <a:extLst>
              <a:ext uri="{FF2B5EF4-FFF2-40B4-BE49-F238E27FC236}">
                <a16:creationId xmlns:a16="http://schemas.microsoft.com/office/drawing/2014/main" id="{2E4927C9-EF1D-594B-8B3D-B59CF2EDCFED}"/>
              </a:ext>
            </a:extLst>
          </p:cNvPr>
          <p:cNvSpPr txBox="1"/>
          <p:nvPr/>
        </p:nvSpPr>
        <p:spPr>
          <a:xfrm>
            <a:off x="4597215" y="2987551"/>
            <a:ext cx="2861953" cy="313932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Draw conclusions from the visualizations and data that was been given to 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These are presented in tandem with the visualizations. </a:t>
            </a:r>
          </a:p>
        </p:txBody>
      </p:sp>
      <p:sp>
        <p:nvSpPr>
          <p:cNvPr id="16" name="TextBox 15">
            <a:extLst>
              <a:ext uri="{FF2B5EF4-FFF2-40B4-BE49-F238E27FC236}">
                <a16:creationId xmlns:a16="http://schemas.microsoft.com/office/drawing/2014/main" id="{3C03F726-DBED-B74F-8C22-FCC0C5C96051}"/>
              </a:ext>
            </a:extLst>
          </p:cNvPr>
          <p:cNvSpPr txBox="1"/>
          <p:nvPr/>
        </p:nvSpPr>
        <p:spPr>
          <a:xfrm>
            <a:off x="8154253" y="2987551"/>
            <a:ext cx="2861953" cy="313932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This section would not be included when given to a company to determine financial health but for the purpose of this presentation, we will include it for the purpose of fact checking.</a:t>
            </a:r>
          </a:p>
          <a:p>
            <a:endParaRPr lang="en-US" dirty="0"/>
          </a:p>
          <a:p>
            <a:endParaRPr lang="en-US" dirty="0"/>
          </a:p>
          <a:p>
            <a:endParaRPr lang="en-US" dirty="0"/>
          </a:p>
        </p:txBody>
      </p:sp>
    </p:spTree>
    <p:extLst>
      <p:ext uri="{BB962C8B-B14F-4D97-AF65-F5344CB8AC3E}">
        <p14:creationId xmlns:p14="http://schemas.microsoft.com/office/powerpoint/2010/main" val="97227270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nd orange gradient with arrows">
            <a:extLst>
              <a:ext uri="{FF2B5EF4-FFF2-40B4-BE49-F238E27FC236}">
                <a16:creationId xmlns:a16="http://schemas.microsoft.com/office/drawing/2014/main" id="{4CAE8604-CAD6-4C34-8C8E-E078359B37B6}"/>
              </a:ext>
            </a:extLst>
          </p:cNvPr>
          <p:cNvPicPr>
            <a:picLocks noChangeAspect="1"/>
          </p:cNvPicPr>
          <p:nvPr/>
        </p:nvPicPr>
        <p:blipFill rotWithShape="1">
          <a:blip r:embed="rId2">
            <a:alphaModFix amt="45000"/>
          </a:blip>
          <a:srcRect b="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
        <p:nvSpPr>
          <p:cNvPr id="15" name="Title 1">
            <a:extLst>
              <a:ext uri="{FF2B5EF4-FFF2-40B4-BE49-F238E27FC236}">
                <a16:creationId xmlns:a16="http://schemas.microsoft.com/office/drawing/2014/main" id="{35232D21-AAFF-BC42-BE94-5E63DFAAE336}"/>
              </a:ext>
            </a:extLst>
          </p:cNvPr>
          <p:cNvSpPr txBox="1">
            <a:spLocks/>
          </p:cNvSpPr>
          <p:nvPr/>
        </p:nvSpPr>
        <p:spPr>
          <a:xfrm>
            <a:off x="1769532" y="2091263"/>
            <a:ext cx="8652938" cy="2461504"/>
          </a:xfrm>
          <a:prstGeom prst="rect">
            <a:avLst/>
          </a:prstGeom>
        </p:spPr>
        <p:txBody>
          <a:bodyPr vert="horz" lIns="91440" tIns="45720" rIns="91440" bIns="45720" rtlCol="0" anchor="ctr">
            <a:normAutofit/>
          </a:bodyPr>
          <a:lstStyle>
            <a:lvl1pPr algn="ctr" defTabSz="914400" rtl="0" eaLnBrk="1" latinLnBrk="0" hangingPunct="1">
              <a:lnSpc>
                <a:spcPct val="83000"/>
              </a:lnSpc>
              <a:spcBef>
                <a:spcPct val="0"/>
              </a:spcBef>
              <a:buNone/>
              <a:defRPr lang="en-US" sz="6800" b="0" i="1" kern="1200" cap="none" spc="-100" baseline="0" dirty="0">
                <a:solidFill>
                  <a:schemeClr val="tx1">
                    <a:lumMod val="85000"/>
                    <a:lumOff val="15000"/>
                  </a:schemeClr>
                </a:solidFill>
                <a:effectLst/>
                <a:latin typeface="+mj-lt"/>
                <a:ea typeface="+mn-ea"/>
                <a:cs typeface="+mn-cs"/>
              </a:defRPr>
            </a:lvl1pPr>
          </a:lstStyle>
          <a:p>
            <a:r>
              <a:rPr lang="en-US" dirty="0">
                <a:latin typeface="+mn-lt"/>
              </a:rPr>
              <a:t>STOCK PROFILE</a:t>
            </a:r>
          </a:p>
        </p:txBody>
      </p:sp>
    </p:spTree>
    <p:extLst>
      <p:ext uri="{BB962C8B-B14F-4D97-AF65-F5344CB8AC3E}">
        <p14:creationId xmlns:p14="http://schemas.microsoft.com/office/powerpoint/2010/main" val="375846547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6C00EAE-E556-F94F-ABCD-C0DA3A64614B}"/>
              </a:ext>
            </a:extLst>
          </p:cNvPr>
          <p:cNvSpPr>
            <a:spLocks noGrp="1"/>
          </p:cNvSpPr>
          <p:nvPr>
            <p:ph type="title"/>
          </p:nvPr>
        </p:nvSpPr>
        <p:spPr>
          <a:xfrm>
            <a:off x="1175512" y="654108"/>
            <a:ext cx="9792208" cy="1527078"/>
          </a:xfrm>
        </p:spPr>
        <p:txBody>
          <a:bodyPr>
            <a:normAutofit/>
          </a:bodyPr>
          <a:lstStyle/>
          <a:p>
            <a:pPr algn="ctr"/>
            <a:r>
              <a:rPr lang="en-US" sz="6000" dirty="0"/>
              <a:t>Stock Health</a:t>
            </a:r>
          </a:p>
        </p:txBody>
      </p:sp>
      <p:sp>
        <p:nvSpPr>
          <p:cNvPr id="3" name="Content Placeholder 2">
            <a:extLst>
              <a:ext uri="{FF2B5EF4-FFF2-40B4-BE49-F238E27FC236}">
                <a16:creationId xmlns:a16="http://schemas.microsoft.com/office/drawing/2014/main" id="{3356BA5A-FF07-8A40-B8B1-04AAD165439D}"/>
              </a:ext>
            </a:extLst>
          </p:cNvPr>
          <p:cNvSpPr>
            <a:spLocks noGrp="1"/>
          </p:cNvSpPr>
          <p:nvPr>
            <p:ph idx="1"/>
          </p:nvPr>
        </p:nvSpPr>
        <p:spPr>
          <a:xfrm>
            <a:off x="560832" y="2181186"/>
            <a:ext cx="4821527" cy="3407862"/>
          </a:xfrm>
        </p:spPr>
        <p:txBody>
          <a:bodyPr>
            <a:normAutofit/>
          </a:bodyPr>
          <a:lstStyle/>
          <a:p>
            <a:r>
              <a:rPr lang="en-US" sz="1600" dirty="0"/>
              <a:t>The Netflix stock saw a steady increase throughout the entire year.</a:t>
            </a:r>
          </a:p>
          <a:p>
            <a:pPr lvl="1"/>
            <a:r>
              <a:rPr lang="en-US" sz="1400" dirty="0"/>
              <a:t>Each Quarter occupying a higher and higher position (relative to the CSP)</a:t>
            </a:r>
          </a:p>
          <a:p>
            <a:r>
              <a:rPr lang="en-US" sz="1600" dirty="0"/>
              <a:t>Stock’s closing price saw between $130 -$200 for most of the year. </a:t>
            </a:r>
          </a:p>
          <a:p>
            <a:pPr lvl="1"/>
            <a:r>
              <a:rPr lang="en-US" sz="1400" dirty="0"/>
              <a:t>Low - $124.31</a:t>
            </a:r>
          </a:p>
          <a:p>
            <a:pPr lvl="1"/>
            <a:r>
              <a:rPr lang="en-US" sz="1400" dirty="0"/>
              <a:t>High - $204.38</a:t>
            </a:r>
          </a:p>
          <a:p>
            <a:r>
              <a:rPr lang="en-US" sz="1600" dirty="0"/>
              <a:t>While most Quarters were relatively steady (ranging between $30 or so), Quarter 3 saw the most volatility indicated by Wide Ranging Distribution.</a:t>
            </a:r>
          </a:p>
          <a:p>
            <a:endParaRPr lang="en-US" sz="2400" dirty="0"/>
          </a:p>
        </p:txBody>
      </p:sp>
      <p:pic>
        <p:nvPicPr>
          <p:cNvPr id="11" name="Picture 10" descr="Icon&#10;&#10;Description automatically generated with medium confidence">
            <a:extLst>
              <a:ext uri="{FF2B5EF4-FFF2-40B4-BE49-F238E27FC236}">
                <a16:creationId xmlns:a16="http://schemas.microsoft.com/office/drawing/2014/main" id="{46A16534-E1DA-2045-9B8D-8E5EC9D2F776}"/>
              </a:ext>
            </a:extLst>
          </p:cNvPr>
          <p:cNvPicPr>
            <a:picLocks noChangeAspect="1"/>
          </p:cNvPicPr>
          <p:nvPr/>
        </p:nvPicPr>
        <p:blipFill>
          <a:blip r:embed="rId2"/>
          <a:stretch>
            <a:fillRect/>
          </a:stretch>
        </p:blipFill>
        <p:spPr>
          <a:xfrm>
            <a:off x="6096000" y="2181186"/>
            <a:ext cx="5486400" cy="3657600"/>
          </a:xfrm>
          <a:prstGeom prst="rect">
            <a:avLst/>
          </a:prstGeom>
          <a:solidFill>
            <a:schemeClr val="tx1"/>
          </a:solidFill>
        </p:spPr>
      </p:pic>
    </p:spTree>
    <p:extLst>
      <p:ext uri="{BB962C8B-B14F-4D97-AF65-F5344CB8AC3E}">
        <p14:creationId xmlns:p14="http://schemas.microsoft.com/office/powerpoint/2010/main" val="36730091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6C00EAE-E556-F94F-ABCD-C0DA3A64614B}"/>
              </a:ext>
            </a:extLst>
          </p:cNvPr>
          <p:cNvSpPr>
            <a:spLocks noGrp="1"/>
          </p:cNvSpPr>
          <p:nvPr>
            <p:ph type="title"/>
          </p:nvPr>
        </p:nvSpPr>
        <p:spPr>
          <a:xfrm>
            <a:off x="1175512" y="654108"/>
            <a:ext cx="9792208" cy="1527078"/>
          </a:xfrm>
        </p:spPr>
        <p:txBody>
          <a:bodyPr>
            <a:normAutofit/>
          </a:bodyPr>
          <a:lstStyle/>
          <a:p>
            <a:pPr algn="ctr"/>
            <a:r>
              <a:rPr lang="en-US" sz="6000" dirty="0"/>
              <a:t>Stock Health : Code Review</a:t>
            </a:r>
          </a:p>
        </p:txBody>
      </p:sp>
      <p:sp>
        <p:nvSpPr>
          <p:cNvPr id="3" name="Content Placeholder 2">
            <a:extLst>
              <a:ext uri="{FF2B5EF4-FFF2-40B4-BE49-F238E27FC236}">
                <a16:creationId xmlns:a16="http://schemas.microsoft.com/office/drawing/2014/main" id="{3356BA5A-FF07-8A40-B8B1-04AAD165439D}"/>
              </a:ext>
            </a:extLst>
          </p:cNvPr>
          <p:cNvSpPr>
            <a:spLocks noGrp="1"/>
          </p:cNvSpPr>
          <p:nvPr>
            <p:ph idx="1"/>
          </p:nvPr>
        </p:nvSpPr>
        <p:spPr>
          <a:xfrm>
            <a:off x="536447" y="2067854"/>
            <a:ext cx="4821527" cy="1247814"/>
          </a:xfrm>
        </p:spPr>
        <p:txBody>
          <a:bodyPr>
            <a:normAutofit fontScale="92500" lnSpcReduction="20000"/>
          </a:bodyPr>
          <a:lstStyle/>
          <a:p>
            <a:r>
              <a:rPr lang="en-US" sz="1600" dirty="0"/>
              <a:t>We chose a violin plot to show the distribution of Stock Price by Quarter. </a:t>
            </a:r>
          </a:p>
          <a:p>
            <a:r>
              <a:rPr lang="en-US" sz="1600" dirty="0"/>
              <a:t>Main changes were to upping the number of y ticks for more clarity and creating the background of the “whitegrid” to add more depth to the graph. </a:t>
            </a:r>
          </a:p>
        </p:txBody>
      </p:sp>
      <p:pic>
        <p:nvPicPr>
          <p:cNvPr id="5" name="Picture 4">
            <a:extLst>
              <a:ext uri="{FF2B5EF4-FFF2-40B4-BE49-F238E27FC236}">
                <a16:creationId xmlns:a16="http://schemas.microsoft.com/office/drawing/2014/main" id="{2C5E10FC-00FD-0849-ACA5-8B77811B0972}"/>
              </a:ext>
            </a:extLst>
          </p:cNvPr>
          <p:cNvPicPr>
            <a:picLocks noChangeAspect="1"/>
          </p:cNvPicPr>
          <p:nvPr/>
        </p:nvPicPr>
        <p:blipFill>
          <a:blip r:embed="rId2"/>
          <a:stretch>
            <a:fillRect/>
          </a:stretch>
        </p:blipFill>
        <p:spPr>
          <a:xfrm>
            <a:off x="388161" y="3429000"/>
            <a:ext cx="5118100" cy="2921000"/>
          </a:xfrm>
          <a:prstGeom prst="rect">
            <a:avLst/>
          </a:prstGeom>
        </p:spPr>
      </p:pic>
      <p:pic>
        <p:nvPicPr>
          <p:cNvPr id="7" name="Picture 6" descr="Chart&#10;&#10;Description automatically generated">
            <a:extLst>
              <a:ext uri="{FF2B5EF4-FFF2-40B4-BE49-F238E27FC236}">
                <a16:creationId xmlns:a16="http://schemas.microsoft.com/office/drawing/2014/main" id="{02B6E8A9-0B40-9747-8C47-4585901536A4}"/>
              </a:ext>
            </a:extLst>
          </p:cNvPr>
          <p:cNvPicPr>
            <a:picLocks noChangeAspect="1"/>
          </p:cNvPicPr>
          <p:nvPr/>
        </p:nvPicPr>
        <p:blipFill>
          <a:blip r:embed="rId3"/>
          <a:stretch>
            <a:fillRect/>
          </a:stretch>
        </p:blipFill>
        <p:spPr>
          <a:xfrm>
            <a:off x="5832396" y="2067853"/>
            <a:ext cx="5676851" cy="3964811"/>
          </a:xfrm>
          <a:prstGeom prst="rect">
            <a:avLst/>
          </a:prstGeom>
        </p:spPr>
      </p:pic>
    </p:spTree>
    <p:extLst>
      <p:ext uri="{BB962C8B-B14F-4D97-AF65-F5344CB8AC3E}">
        <p14:creationId xmlns:p14="http://schemas.microsoft.com/office/powerpoint/2010/main" val="20697862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nd orange gradient with arrows">
            <a:extLst>
              <a:ext uri="{FF2B5EF4-FFF2-40B4-BE49-F238E27FC236}">
                <a16:creationId xmlns:a16="http://schemas.microsoft.com/office/drawing/2014/main" id="{4CAE8604-CAD6-4C34-8C8E-E078359B37B6}"/>
              </a:ext>
            </a:extLst>
          </p:cNvPr>
          <p:cNvPicPr>
            <a:picLocks noChangeAspect="1"/>
          </p:cNvPicPr>
          <p:nvPr/>
        </p:nvPicPr>
        <p:blipFill rotWithShape="1">
          <a:blip r:embed="rId2">
            <a:alphaModFix amt="45000"/>
          </a:blip>
          <a:srcRect b="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
        <p:nvSpPr>
          <p:cNvPr id="15" name="Title 1">
            <a:extLst>
              <a:ext uri="{FF2B5EF4-FFF2-40B4-BE49-F238E27FC236}">
                <a16:creationId xmlns:a16="http://schemas.microsoft.com/office/drawing/2014/main" id="{35232D21-AAFF-BC42-BE94-5E63DFAAE336}"/>
              </a:ext>
            </a:extLst>
          </p:cNvPr>
          <p:cNvSpPr txBox="1">
            <a:spLocks/>
          </p:cNvSpPr>
          <p:nvPr/>
        </p:nvSpPr>
        <p:spPr>
          <a:xfrm>
            <a:off x="1596042" y="2190953"/>
            <a:ext cx="8999915" cy="2461504"/>
          </a:xfrm>
          <a:prstGeom prst="rect">
            <a:avLst/>
          </a:prstGeom>
        </p:spPr>
        <p:txBody>
          <a:bodyPr vert="horz" lIns="91440" tIns="45720" rIns="91440" bIns="45720" rtlCol="0" anchor="ctr">
            <a:normAutofit/>
          </a:bodyPr>
          <a:lstStyle>
            <a:lvl1pPr algn="ctr" defTabSz="914400" rtl="0" eaLnBrk="1" latinLnBrk="0" hangingPunct="1">
              <a:lnSpc>
                <a:spcPct val="83000"/>
              </a:lnSpc>
              <a:spcBef>
                <a:spcPct val="0"/>
              </a:spcBef>
              <a:buNone/>
              <a:defRPr lang="en-US" sz="6800" b="0" i="1" kern="1200" cap="none" spc="-100" baseline="0" dirty="0">
                <a:solidFill>
                  <a:schemeClr val="tx1">
                    <a:lumMod val="85000"/>
                    <a:lumOff val="15000"/>
                  </a:schemeClr>
                </a:solidFill>
                <a:effectLst/>
                <a:latin typeface="+mj-lt"/>
                <a:ea typeface="+mn-ea"/>
                <a:cs typeface="+mn-cs"/>
              </a:defRPr>
            </a:lvl1pPr>
          </a:lstStyle>
          <a:p>
            <a:r>
              <a:rPr lang="en-US" sz="6600" dirty="0">
                <a:latin typeface="+mn-lt"/>
              </a:rPr>
              <a:t>EARNINGS VS. REVENUE</a:t>
            </a:r>
          </a:p>
        </p:txBody>
      </p:sp>
    </p:spTree>
    <p:extLst>
      <p:ext uri="{BB962C8B-B14F-4D97-AF65-F5344CB8AC3E}">
        <p14:creationId xmlns:p14="http://schemas.microsoft.com/office/powerpoint/2010/main" val="176848714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6C00EAE-E556-F94F-ABCD-C0DA3A64614B}"/>
              </a:ext>
            </a:extLst>
          </p:cNvPr>
          <p:cNvSpPr>
            <a:spLocks noGrp="1"/>
          </p:cNvSpPr>
          <p:nvPr>
            <p:ph type="title"/>
          </p:nvPr>
        </p:nvSpPr>
        <p:spPr>
          <a:xfrm>
            <a:off x="-275964" y="540776"/>
            <a:ext cx="6003346" cy="1527078"/>
          </a:xfrm>
        </p:spPr>
        <p:txBody>
          <a:bodyPr>
            <a:normAutofit fontScale="90000"/>
          </a:bodyPr>
          <a:lstStyle/>
          <a:p>
            <a:pPr algn="ctr"/>
            <a:r>
              <a:rPr lang="en-US" sz="6000" dirty="0"/>
              <a:t>Earnings vs. </a:t>
            </a:r>
            <a:br>
              <a:rPr lang="en-US" sz="6000" dirty="0"/>
            </a:br>
            <a:r>
              <a:rPr lang="en-US" sz="6000" dirty="0"/>
              <a:t>Revenue</a:t>
            </a:r>
          </a:p>
        </p:txBody>
      </p:sp>
      <p:sp>
        <p:nvSpPr>
          <p:cNvPr id="3" name="Content Placeholder 2">
            <a:extLst>
              <a:ext uri="{FF2B5EF4-FFF2-40B4-BE49-F238E27FC236}">
                <a16:creationId xmlns:a16="http://schemas.microsoft.com/office/drawing/2014/main" id="{3356BA5A-FF07-8A40-B8B1-04AAD165439D}"/>
              </a:ext>
            </a:extLst>
          </p:cNvPr>
          <p:cNvSpPr>
            <a:spLocks noGrp="1"/>
          </p:cNvSpPr>
          <p:nvPr>
            <p:ph idx="1"/>
          </p:nvPr>
        </p:nvSpPr>
        <p:spPr>
          <a:xfrm>
            <a:off x="560831" y="2181186"/>
            <a:ext cx="4821527" cy="4136038"/>
          </a:xfrm>
        </p:spPr>
        <p:txBody>
          <a:bodyPr>
            <a:normAutofit fontScale="92500" lnSpcReduction="10000"/>
          </a:bodyPr>
          <a:lstStyle/>
          <a:p>
            <a:r>
              <a:rPr lang="en-US" sz="1600" dirty="0"/>
              <a:t>Each Quarter has seen great growth into the next quarter for both Earnings and Revenue. Based on the numbers below Netflix has not only gained great traction in growing Revenue but also became leaner in increasing profits.</a:t>
            </a:r>
          </a:p>
          <a:p>
            <a:r>
              <a:rPr lang="en-US" sz="1600" dirty="0"/>
              <a:t>The ratio for Earnings against Revenue is…</a:t>
            </a:r>
          </a:p>
          <a:p>
            <a:pPr lvl="1"/>
            <a:r>
              <a:rPr lang="en-US" sz="1400" dirty="0"/>
              <a:t>Q1 – 2.35%</a:t>
            </a:r>
          </a:p>
          <a:p>
            <a:pPr lvl="1"/>
            <a:r>
              <a:rPr lang="en-US" sz="1400" dirty="0"/>
              <a:t>Q2 – 4.35% </a:t>
            </a:r>
          </a:p>
          <a:p>
            <a:pPr lvl="1"/>
            <a:r>
              <a:rPr lang="en-US" sz="1400" dirty="0"/>
              <a:t>Q3 – 5.63%</a:t>
            </a:r>
          </a:p>
          <a:p>
            <a:pPr lvl="1"/>
            <a:r>
              <a:rPr lang="en-US" sz="1400" dirty="0"/>
              <a:t>Q4 – 7.84%</a:t>
            </a:r>
            <a:endParaRPr lang="en-US" sz="1600" dirty="0"/>
          </a:p>
          <a:p>
            <a:endParaRPr lang="en-US" sz="1600" dirty="0"/>
          </a:p>
          <a:p>
            <a:r>
              <a:rPr lang="en-US" sz="1600" dirty="0"/>
              <a:t>Revenue (in Billions) by Quarters…</a:t>
            </a:r>
          </a:p>
          <a:p>
            <a:pPr lvl="1"/>
            <a:r>
              <a:rPr lang="en-US" sz="1400" dirty="0"/>
              <a:t>Q1: 2.79 - Q2: 2.98 – Q3: 3.29 – Q4: 3.7</a:t>
            </a:r>
            <a:endParaRPr lang="en-US" sz="1200" dirty="0"/>
          </a:p>
          <a:p>
            <a:r>
              <a:rPr lang="en-US" sz="1600" dirty="0"/>
              <a:t>Earnings (in Billions) by Quarters…</a:t>
            </a:r>
          </a:p>
          <a:p>
            <a:pPr lvl="1"/>
            <a:r>
              <a:rPr lang="en-US" sz="1400" dirty="0"/>
              <a:t>Q1: 0.0656 - Q2: 0.1296 – Q3: 0.1855 – Q4: 0.2901</a:t>
            </a:r>
          </a:p>
          <a:p>
            <a:pPr marL="274320" lvl="1" indent="0">
              <a:buNone/>
            </a:pPr>
            <a:endParaRPr lang="en-US" sz="1400" dirty="0"/>
          </a:p>
          <a:p>
            <a:pPr lvl="1"/>
            <a:endParaRPr lang="en-US" sz="1400" dirty="0"/>
          </a:p>
          <a:p>
            <a:pPr lvl="1"/>
            <a:endParaRPr lang="en-US" sz="1400" dirty="0"/>
          </a:p>
        </p:txBody>
      </p:sp>
      <p:pic>
        <p:nvPicPr>
          <p:cNvPr id="7" name="Picture 6" descr="Chart, bar chart&#10;&#10;Description automatically generated">
            <a:extLst>
              <a:ext uri="{FF2B5EF4-FFF2-40B4-BE49-F238E27FC236}">
                <a16:creationId xmlns:a16="http://schemas.microsoft.com/office/drawing/2014/main" id="{DDD8064A-BE4C-E54D-BE06-83D3B8461588}"/>
              </a:ext>
            </a:extLst>
          </p:cNvPr>
          <p:cNvPicPr>
            <a:picLocks noChangeAspect="1"/>
          </p:cNvPicPr>
          <p:nvPr/>
        </p:nvPicPr>
        <p:blipFill>
          <a:blip r:embed="rId2"/>
          <a:stretch>
            <a:fillRect/>
          </a:stretch>
        </p:blipFill>
        <p:spPr>
          <a:xfrm>
            <a:off x="5986463" y="576079"/>
            <a:ext cx="5644706" cy="5792223"/>
          </a:xfrm>
          <a:prstGeom prst="rect">
            <a:avLst/>
          </a:prstGeom>
        </p:spPr>
      </p:pic>
    </p:spTree>
    <p:extLst>
      <p:ext uri="{BB962C8B-B14F-4D97-AF65-F5344CB8AC3E}">
        <p14:creationId xmlns:p14="http://schemas.microsoft.com/office/powerpoint/2010/main" val="22513742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_2SEEDS">
      <a:dk1>
        <a:srgbClr val="000000"/>
      </a:dk1>
      <a:lt1>
        <a:srgbClr val="FFFFFF"/>
      </a:lt1>
      <a:dk2>
        <a:srgbClr val="202638"/>
      </a:dk2>
      <a:lt2>
        <a:srgbClr val="E2E6E8"/>
      </a:lt2>
      <a:accent1>
        <a:srgbClr val="C55327"/>
      </a:accent1>
      <a:accent2>
        <a:srgbClr val="D7394F"/>
      </a:accent2>
      <a:accent3>
        <a:srgbClr val="C99B35"/>
      </a:accent3>
      <a:accent4>
        <a:srgbClr val="24B5B0"/>
      </a:accent4>
      <a:accent5>
        <a:srgbClr val="399AD7"/>
      </a:accent5>
      <a:accent6>
        <a:srgbClr val="2747C5"/>
      </a:accent6>
      <a:hlink>
        <a:srgbClr val="398CAC"/>
      </a:hlink>
      <a:folHlink>
        <a:srgbClr val="7F7F7F"/>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1457</TotalTime>
  <Words>703</Words>
  <Application>Microsoft Macintosh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Garamond</vt:lpstr>
      <vt:lpstr>Goudy Old Style</vt:lpstr>
      <vt:lpstr>SavonVTI</vt:lpstr>
      <vt:lpstr>Capstone Project: Netflix Data</vt:lpstr>
      <vt:lpstr>PowerPoint Presentation</vt:lpstr>
      <vt:lpstr>Netflix Stock Profile</vt:lpstr>
      <vt:lpstr>  FORMAT </vt:lpstr>
      <vt:lpstr>PowerPoint Presentation</vt:lpstr>
      <vt:lpstr>Stock Health</vt:lpstr>
      <vt:lpstr>Stock Health : Code Review</vt:lpstr>
      <vt:lpstr>PowerPoint Presentation</vt:lpstr>
      <vt:lpstr>Earnings vs.  Revenue</vt:lpstr>
      <vt:lpstr>Earnings vs.  Revenue - Code Review</vt:lpstr>
      <vt:lpstr>PowerPoint Presentation</vt:lpstr>
      <vt:lpstr>EPS REVIEW</vt:lpstr>
      <vt:lpstr>Earnings vs. Revenue - Code Review</vt:lpstr>
      <vt:lpstr>PowerPoint Presentation</vt:lpstr>
      <vt:lpstr>NFLX vs. DJI</vt:lpstr>
      <vt:lpstr>NFLX vs. DJI</vt:lpstr>
      <vt:lpstr>NFLX vs. DJI – Code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Netflix Data</dc:title>
  <dc:creator>Nick Budd</dc:creator>
  <cp:lastModifiedBy>Nick Budd</cp:lastModifiedBy>
  <cp:revision>21</cp:revision>
  <dcterms:created xsi:type="dcterms:W3CDTF">2022-02-28T14:44:23Z</dcterms:created>
  <dcterms:modified xsi:type="dcterms:W3CDTF">2022-03-01T15:02:03Z</dcterms:modified>
</cp:coreProperties>
</file>