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18" r:id="rId2"/>
    <p:sldId id="620" r:id="rId3"/>
    <p:sldId id="602" r:id="rId4"/>
    <p:sldId id="606" r:id="rId5"/>
    <p:sldId id="615" r:id="rId6"/>
    <p:sldId id="600" r:id="rId7"/>
    <p:sldId id="622" r:id="rId8"/>
    <p:sldId id="614" r:id="rId9"/>
    <p:sldId id="616" r:id="rId10"/>
    <p:sldId id="643" r:id="rId11"/>
    <p:sldId id="653" r:id="rId12"/>
    <p:sldId id="654" r:id="rId13"/>
    <p:sldId id="649" r:id="rId14"/>
    <p:sldId id="651" r:id="rId15"/>
    <p:sldId id="652" r:id="rId16"/>
    <p:sldId id="646" r:id="rId17"/>
    <p:sldId id="645" r:id="rId18"/>
    <p:sldId id="6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F1F"/>
    <a:srgbClr val="FF202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27FF-55DB-440E-8C6E-890F583BEF6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0A189-3DB2-42A8-955D-1EAC0FBD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presentation, point out the use of wide metal wires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FFFB-EAEF-D24E-888D-BA123CA7F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have used the rotated version here – moved the CA annotation to the ALIGN layout since it comes first. Please explain </a:t>
            </a:r>
            <a:br>
              <a:rPr lang="en-US"/>
            </a:br>
            <a:r>
              <a:rPr lang="en-US"/>
              <a:t>You could talk about the constraint orally during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95FFFB-EAEF-D24E-888D-BA123CA7F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28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presentation, point out the use of wide metal wires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FFFB-EAEF-D24E-888D-BA123CA7F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presentation, point out the use of wide metal wires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FFFB-EAEF-D24E-888D-BA123CA7F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4BDB-62DB-43D9-873F-8716FF7DC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7CFC9-D028-4E41-9120-9D3DDB4D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8EB0-A5FC-4CE7-A6C0-08C90DD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2C7F-08F4-4673-899A-FAC0A8B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FE91-952B-4587-B590-0A55ACBB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2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8780-6CBA-4DAC-B632-29F78147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2C8A5-1B93-421C-AF49-9FF2E3431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8313-BCCE-467C-9CF9-970BC229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AA24C-534A-4848-80E5-2D8DD499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1171-2A23-4810-9FA8-9B996FDB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35A4D-33C3-45A2-BD1B-F7C77101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CE6D4-65B8-467A-BCB0-E8FFA655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E356-EE27-42F2-87F7-2511E08B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6124-2EF0-4724-9D62-E770B8A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F199-15CC-4A48-9499-709D4DAD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0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Fundamental Research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99EBE7-0927-734F-B437-DA783C2643B1}"/>
              </a:ext>
            </a:extLst>
          </p:cNvPr>
          <p:cNvSpPr txBox="1">
            <a:spLocks/>
          </p:cNvSpPr>
          <p:nvPr userDrawn="1"/>
        </p:nvSpPr>
        <p:spPr>
          <a:xfrm>
            <a:off x="9448800" y="65957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BA2E7E-EDB7-3046-B80E-7B463881CD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51" y="3792"/>
            <a:ext cx="1129259" cy="7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F472-C6B0-4DCD-9A3D-767FA310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1CBB-748A-40D3-8220-C9363D07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9971-128C-4417-9A70-123106A0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EE41-2410-474B-81EF-F08D3AB5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98CD-DBD9-448B-A064-CC78CA5D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B6CE-AC9E-447D-9F1A-1DC27FC5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55E-0D3A-4EF1-A22B-5E01E3D5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F2AD-7AF8-417B-ABF0-5F27C883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A5C1-1BF5-4EBB-A5C6-B77D756D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8AD0-F5F7-4FE0-819C-9921D566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5910-B851-4241-95D6-0F55070C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1F27-A4D3-461D-9E21-24009E0D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BF25-7FEB-4DD6-8E83-3C6ADA4F7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2C555-9523-436E-81BA-8030B5C0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E975-C718-4735-9D6C-DB4F8C02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4A6AC-0DA3-4024-A635-DC90F905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4975-78BA-4ADF-9B1B-A08537E8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E616-2FF0-4AB9-A465-2BF377B43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240A-8B30-40BE-9943-859F574A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3883A-D987-4B3E-A6A0-EF8629BA9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89C23-EE5A-4862-9900-29536B6BD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09042-84F3-4347-941E-31F21B96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DD6B4-12C6-4BF3-8839-D36FD04C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1161D-CA72-4DCF-9360-6855D031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2113-9C81-44CE-B784-FBE0D707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CF247-C3FC-4D23-985C-19A48267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B87E5-FFC5-44EE-B2F0-B6A3649A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46CD3-0BBE-42EC-BCAD-42A5277E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2704C-2300-439B-803F-9EDEF530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0F91C-FD82-4DA4-95CA-6E98ACFE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7CE5-D563-415A-A94B-E773C27D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FE02-AEAD-47CF-964E-1653C8D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38CB-49DA-46AF-B2E1-1B834FAE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6A41E-A9E1-4CCC-8F2F-BB33B93FB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D4FD4-8605-4063-A984-D55FB51A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998CB-A051-470C-97E5-62EF6430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F1D1-31BC-4C18-AE6D-DF4AE6C8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439-5761-4C37-B2B3-6494D622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F31BE-ABDA-40FD-A6E3-C7901E65B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231AB-8B97-4A4B-867D-172254F6D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F3D8-1E77-4469-9BCF-B66A5F94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C53A4-326D-4D2C-B5F9-20B83DE7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4449B-FFBA-4284-B01B-814816D9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6920-190C-43DC-9D6D-B6E58D42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66EDE-2E9B-4895-8E4D-4A0B8B38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53A6-09DF-4945-BCC9-9E93CB0F7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758B-765C-46B9-AC34-ECE229839E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1EF3-E304-41AE-BF87-E15A66E40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1EA7-2D94-48CE-8857-C46884D5D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8DB3F9B-82A2-4C62-AD81-CE6C31A8E2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19" y="1092972"/>
            <a:ext cx="6643609" cy="543980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33C52D-38AB-40C2-894C-476AEE120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Receiver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7C0CE-2640-40F4-A94F-6682EED6F0D3}"/>
              </a:ext>
            </a:extLst>
          </p:cNvPr>
          <p:cNvSpPr txBox="1"/>
          <p:nvPr/>
        </p:nvSpPr>
        <p:spPr>
          <a:xfrm>
            <a:off x="377072" y="1366887"/>
            <a:ext cx="438197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 testcase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Resistors, capacitors, transistors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No inductors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1-3 GHz operating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Clock distribution network as digital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0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2E4BA-E772-41B6-B8F5-D3EA2FABF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Filter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76348-E8D2-482A-83BE-CCC5418A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724" y="1272870"/>
            <a:ext cx="2459291" cy="4749505"/>
          </a:xfrm>
          <a:prstGeom prst="rect">
            <a:avLst/>
          </a:prstGeom>
        </p:spPr>
      </p:pic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78FC1C3-EDA1-43DC-8B37-05249EE2FF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03" t="2395" b="28660"/>
          <a:stretch/>
        </p:blipFill>
        <p:spPr>
          <a:xfrm>
            <a:off x="1337489" y="1272871"/>
            <a:ext cx="2252509" cy="4967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7FF22-2070-46C5-929F-A41A9C306A4C}"/>
              </a:ext>
            </a:extLst>
          </p:cNvPr>
          <p:cNvSpPr txBox="1"/>
          <p:nvPr/>
        </p:nvSpPr>
        <p:spPr>
          <a:xfrm>
            <a:off x="1828800" y="903538"/>
            <a:ext cx="11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Schematic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CA07A-A17E-47A5-8198-D9D105C75754}"/>
              </a:ext>
            </a:extLst>
          </p:cNvPr>
          <p:cNvSpPr txBox="1"/>
          <p:nvPr/>
        </p:nvSpPr>
        <p:spPr>
          <a:xfrm>
            <a:off x="9209478" y="903538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9E0CE-8B3C-4A29-A4CD-12B791AB3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94" y="1272870"/>
            <a:ext cx="2526111" cy="4749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E3D26E-20BF-4082-A89F-AF8C26BECA48}"/>
              </a:ext>
            </a:extLst>
          </p:cNvPr>
          <p:cNvSpPr txBox="1"/>
          <p:nvPr/>
        </p:nvSpPr>
        <p:spPr>
          <a:xfrm>
            <a:off x="5437008" y="903538"/>
            <a:ext cx="147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ALIGN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0B746-773A-452B-9370-99DF0B8DB35A}"/>
              </a:ext>
            </a:extLst>
          </p:cNvPr>
          <p:cNvSpPr txBox="1"/>
          <p:nvPr/>
        </p:nvSpPr>
        <p:spPr>
          <a:xfrm>
            <a:off x="4498323" y="6191652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145.6μm × 284μm = 41350.4μm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041B6-40CB-4009-B70C-76D46F680B70}"/>
              </a:ext>
            </a:extLst>
          </p:cNvPr>
          <p:cNvSpPr txBox="1"/>
          <p:nvPr/>
        </p:nvSpPr>
        <p:spPr>
          <a:xfrm>
            <a:off x="8260647" y="6186349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156.94μm × 309.47μm = 48568.22μm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30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4A9C3-C67F-45D0-8A9C-84BF13A76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74F16-EC92-4753-BE0A-AFE3920D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37" y="1595006"/>
            <a:ext cx="6210427" cy="4178038"/>
          </a:xfrm>
          <a:prstGeom prst="rect">
            <a:avLst/>
          </a:prstGeom>
        </p:spPr>
      </p:pic>
      <p:pic>
        <p:nvPicPr>
          <p:cNvPr id="6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7325860-EABD-42C7-9683-052388F69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4" y="1704561"/>
            <a:ext cx="4968823" cy="4068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2C9D73-A451-407B-9EA6-9291F98B6791}"/>
              </a:ext>
            </a:extLst>
          </p:cNvPr>
          <p:cNvSpPr txBox="1"/>
          <p:nvPr/>
        </p:nvSpPr>
        <p:spPr>
          <a:xfrm>
            <a:off x="2075047" y="1130399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Schematic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63915-EED3-4A19-8E8C-E3313EEBCE9C}"/>
              </a:ext>
            </a:extLst>
          </p:cNvPr>
          <p:cNvSpPr txBox="1"/>
          <p:nvPr/>
        </p:nvSpPr>
        <p:spPr>
          <a:xfrm>
            <a:off x="7958479" y="1130399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</p:spTree>
    <p:extLst>
      <p:ext uri="{BB962C8B-B14F-4D97-AF65-F5344CB8AC3E}">
        <p14:creationId xmlns:p14="http://schemas.microsoft.com/office/powerpoint/2010/main" val="403308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4A9C3-C67F-45D0-8A9C-84BF13A76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74F16-EC92-4753-BE0A-AFE3920D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37" y="1595006"/>
            <a:ext cx="6210427" cy="417803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635857-5837-4B09-B0EE-ECF9F1483F57}"/>
              </a:ext>
            </a:extLst>
          </p:cNvPr>
          <p:cNvSpPr/>
          <p:nvPr/>
        </p:nvSpPr>
        <p:spPr>
          <a:xfrm>
            <a:off x="5901179" y="1696825"/>
            <a:ext cx="5882326" cy="182880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63915-EED3-4A19-8E8C-E3313EEBCE9C}"/>
              </a:ext>
            </a:extLst>
          </p:cNvPr>
          <p:cNvSpPr txBox="1"/>
          <p:nvPr/>
        </p:nvSpPr>
        <p:spPr>
          <a:xfrm>
            <a:off x="7958479" y="1130399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C44AF6-E329-47CA-B1AB-BD6BDA9E09E1}"/>
              </a:ext>
            </a:extLst>
          </p:cNvPr>
          <p:cNvCxnSpPr>
            <a:cxnSpLocks/>
          </p:cNvCxnSpPr>
          <p:nvPr/>
        </p:nvCxnSpPr>
        <p:spPr>
          <a:xfrm flipH="1">
            <a:off x="4637987" y="2526383"/>
            <a:ext cx="1263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00C8E3-9DAB-4704-88A7-C3EB93902F60}"/>
              </a:ext>
            </a:extLst>
          </p:cNvPr>
          <p:cNvSpPr/>
          <p:nvPr/>
        </p:nvSpPr>
        <p:spPr>
          <a:xfrm>
            <a:off x="5901179" y="3648173"/>
            <a:ext cx="5882326" cy="207939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3770B0-B204-436F-B4D6-A362D6754E0C}"/>
              </a:ext>
            </a:extLst>
          </p:cNvPr>
          <p:cNvCxnSpPr>
            <a:cxnSpLocks/>
          </p:cNvCxnSpPr>
          <p:nvPr/>
        </p:nvCxnSpPr>
        <p:spPr>
          <a:xfrm flipH="1">
            <a:off x="4637987" y="4601851"/>
            <a:ext cx="126319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B306F7-D2AF-4819-A8E8-B932902357A7}"/>
              </a:ext>
            </a:extLst>
          </p:cNvPr>
          <p:cNvSpPr txBox="1"/>
          <p:nvPr/>
        </p:nvSpPr>
        <p:spPr>
          <a:xfrm>
            <a:off x="2508661" y="2288059"/>
            <a:ext cx="152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Spectral filter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hierarchy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00DAC-8C92-406D-AD9D-1A2519F1EC99}"/>
              </a:ext>
            </a:extLst>
          </p:cNvPr>
          <p:cNvSpPr txBox="1"/>
          <p:nvPr/>
        </p:nvSpPr>
        <p:spPr>
          <a:xfrm>
            <a:off x="2225988" y="4364706"/>
            <a:ext cx="208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Spatial beamformer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hierarchy</a:t>
            </a:r>
          </a:p>
        </p:txBody>
      </p:sp>
    </p:spTree>
    <p:extLst>
      <p:ext uri="{BB962C8B-B14F-4D97-AF65-F5344CB8AC3E}">
        <p14:creationId xmlns:p14="http://schemas.microsoft.com/office/powerpoint/2010/main" val="84904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58810-2C09-44B5-AF92-111EC43185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264" y="1115260"/>
            <a:ext cx="8531934" cy="1387136"/>
          </a:xfrm>
        </p:spPr>
        <p:txBody>
          <a:bodyPr>
            <a:normAutofit/>
          </a:bodyPr>
          <a:lstStyle/>
          <a:p>
            <a:r>
              <a:rPr lang="en-US" dirty="0"/>
              <a:t>Spatial beamformer block contains</a:t>
            </a:r>
          </a:p>
          <a:p>
            <a:pPr lvl="1"/>
            <a:r>
              <a:rPr lang="en-US" dirty="0"/>
              <a:t>8 Spatial filters</a:t>
            </a:r>
          </a:p>
          <a:p>
            <a:pPr lvl="1"/>
            <a:r>
              <a:rPr lang="en-US" dirty="0"/>
              <a:t>2 CLK driver buffers (used as black box input)</a:t>
            </a:r>
          </a:p>
          <a:p>
            <a:pPr lvl="1"/>
            <a:r>
              <a:rPr lang="en-US" dirty="0"/>
              <a:t>1 I/O CLK distribution block (used as black box input)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EAFE0-55EE-478A-A107-56876F8D2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Sub-Hierarchy: Spatial Beamformers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37035-356D-488B-8D5C-9345D4FC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71" y="2698816"/>
            <a:ext cx="8084457" cy="325809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FD71C-4759-4C70-B890-0B846ED588B9}"/>
              </a:ext>
            </a:extLst>
          </p:cNvPr>
          <p:cNvSpPr/>
          <p:nvPr/>
        </p:nvSpPr>
        <p:spPr>
          <a:xfrm>
            <a:off x="9090733" y="3844031"/>
            <a:ext cx="887767" cy="201944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2D635-7280-4C67-A9CE-13F36C768110}"/>
              </a:ext>
            </a:extLst>
          </p:cNvPr>
          <p:cNvSpPr txBox="1"/>
          <p:nvPr/>
        </p:nvSpPr>
        <p:spPr>
          <a:xfrm>
            <a:off x="10661813" y="4640346"/>
            <a:ext cx="13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Spatial filter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DAF112-FD01-4A49-9FB8-A92E7EA8D466}"/>
              </a:ext>
            </a:extLst>
          </p:cNvPr>
          <p:cNvSpPr/>
          <p:nvPr/>
        </p:nvSpPr>
        <p:spPr>
          <a:xfrm>
            <a:off x="5825231" y="3693111"/>
            <a:ext cx="639080" cy="2263802"/>
          </a:xfrm>
          <a:prstGeom prst="roundRect">
            <a:avLst/>
          </a:prstGeom>
          <a:noFill/>
          <a:ln w="38100">
            <a:solidFill>
              <a:srgbClr val="C8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A8A255-4E06-4FE4-836F-5FBDB388E805}"/>
              </a:ext>
            </a:extLst>
          </p:cNvPr>
          <p:cNvSpPr txBox="1"/>
          <p:nvPr/>
        </p:nvSpPr>
        <p:spPr>
          <a:xfrm>
            <a:off x="8001468" y="2058725"/>
            <a:ext cx="266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I/O CLK Distribution Block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542AB1-7F39-4337-8AA8-421693692357}"/>
              </a:ext>
            </a:extLst>
          </p:cNvPr>
          <p:cNvSpPr/>
          <p:nvPr/>
        </p:nvSpPr>
        <p:spPr>
          <a:xfrm>
            <a:off x="4998128" y="2991775"/>
            <a:ext cx="729562" cy="645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BC4A51-A457-489D-8C99-3846C5CCCBC0}"/>
              </a:ext>
            </a:extLst>
          </p:cNvPr>
          <p:cNvSpPr/>
          <p:nvPr/>
        </p:nvSpPr>
        <p:spPr>
          <a:xfrm>
            <a:off x="6471751" y="2892510"/>
            <a:ext cx="729562" cy="645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8086AF-BBEC-4FC8-B136-17198F3BB657}"/>
              </a:ext>
            </a:extLst>
          </p:cNvPr>
          <p:cNvCxnSpPr/>
          <p:nvPr/>
        </p:nvCxnSpPr>
        <p:spPr>
          <a:xfrm flipH="1">
            <a:off x="5513033" y="2428057"/>
            <a:ext cx="426128" cy="563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83470E-DBE8-498B-A89E-3EEA1A92D979}"/>
              </a:ext>
            </a:extLst>
          </p:cNvPr>
          <p:cNvCxnSpPr>
            <a:endCxn id="26" idx="0"/>
          </p:cNvCxnSpPr>
          <p:nvPr/>
        </p:nvCxnSpPr>
        <p:spPr>
          <a:xfrm>
            <a:off x="6464311" y="2343705"/>
            <a:ext cx="372221" cy="548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6BF028-C3CA-440F-ADED-43D65BB1B197}"/>
              </a:ext>
            </a:extLst>
          </p:cNvPr>
          <p:cNvSpPr txBox="1"/>
          <p:nvPr/>
        </p:nvSpPr>
        <p:spPr>
          <a:xfrm>
            <a:off x="5622861" y="1892861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2020"/>
                </a:solidFill>
              </a:rPr>
              <a:t>CLK Drivers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2F5016-1A8B-45EE-8AF3-4A83AD368469}"/>
              </a:ext>
            </a:extLst>
          </p:cNvPr>
          <p:cNvCxnSpPr>
            <a:cxnSpLocks/>
          </p:cNvCxnSpPr>
          <p:nvPr/>
        </p:nvCxnSpPr>
        <p:spPr>
          <a:xfrm flipH="1">
            <a:off x="9978500" y="4853752"/>
            <a:ext cx="63608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7B70C1-1713-405F-B72E-819C0A5E4EAC}"/>
              </a:ext>
            </a:extLst>
          </p:cNvPr>
          <p:cNvCxnSpPr>
            <a:stCxn id="23" idx="2"/>
          </p:cNvCxnSpPr>
          <p:nvPr/>
        </p:nvCxnSpPr>
        <p:spPr>
          <a:xfrm flipH="1">
            <a:off x="6471751" y="2428057"/>
            <a:ext cx="2859890" cy="2125089"/>
          </a:xfrm>
          <a:prstGeom prst="straightConnector1">
            <a:avLst/>
          </a:prstGeom>
          <a:ln w="57150">
            <a:solidFill>
              <a:srgbClr val="C81F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0ABFDA-42F1-4F12-AD9E-7DA1EA4C22A4}"/>
              </a:ext>
            </a:extLst>
          </p:cNvPr>
          <p:cNvSpPr txBox="1"/>
          <p:nvPr/>
        </p:nvSpPr>
        <p:spPr>
          <a:xfrm>
            <a:off x="5362909" y="6200865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Manual Layout</a:t>
            </a:r>
          </a:p>
        </p:txBody>
      </p:sp>
    </p:spTree>
    <p:extLst>
      <p:ext uri="{BB962C8B-B14F-4D97-AF65-F5344CB8AC3E}">
        <p14:creationId xmlns:p14="http://schemas.microsoft.com/office/powerpoint/2010/main" val="108898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FB6E59-D70A-4116-A50B-525D95482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Sub-Hierarchy: Spatial Beamformers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479A6-9A33-4393-BF55-9FCAE16D2723}"/>
              </a:ext>
            </a:extLst>
          </p:cNvPr>
          <p:cNvSpPr txBox="1"/>
          <p:nvPr/>
        </p:nvSpPr>
        <p:spPr>
          <a:xfrm>
            <a:off x="2197984" y="1485091"/>
            <a:ext cx="164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ALIGN Layout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DE79A-A79B-48F2-B55F-F1FF3F7A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17" y="1960155"/>
            <a:ext cx="6249583" cy="2518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015678-1D83-45C0-8B3B-6E316E1CA582}"/>
              </a:ext>
            </a:extLst>
          </p:cNvPr>
          <p:cNvSpPr txBox="1"/>
          <p:nvPr/>
        </p:nvSpPr>
        <p:spPr>
          <a:xfrm>
            <a:off x="8415314" y="1485091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Manual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7C054-7A0A-4CC6-B19C-B701990F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6" y="2575449"/>
            <a:ext cx="5657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FB6E59-D70A-4116-A50B-525D95482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Sub-Hierarchy: Spatial Beamformers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479A6-9A33-4393-BF55-9FCAE16D2723}"/>
              </a:ext>
            </a:extLst>
          </p:cNvPr>
          <p:cNvSpPr txBox="1"/>
          <p:nvPr/>
        </p:nvSpPr>
        <p:spPr>
          <a:xfrm>
            <a:off x="2121254" y="1484293"/>
            <a:ext cx="164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ALIGN Layout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DE79A-A79B-48F2-B55F-F1FF3F7A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17" y="1960155"/>
            <a:ext cx="6249583" cy="2518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015678-1D83-45C0-8B3B-6E316E1CA582}"/>
              </a:ext>
            </a:extLst>
          </p:cNvPr>
          <p:cNvSpPr txBox="1"/>
          <p:nvPr/>
        </p:nvSpPr>
        <p:spPr>
          <a:xfrm>
            <a:off x="8277857" y="1484293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Manual 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2A171-7056-458D-8DCB-A913AF07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8" y="2346849"/>
            <a:ext cx="5715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1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F8E2B-1697-4AF7-A79D-6C7B10E9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47" y="1507957"/>
            <a:ext cx="4118602" cy="41318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D09C98-4D45-4B48-8092-9F5E258B2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TIA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BFA20-FB62-485C-B48C-91ED4F3FC258}"/>
              </a:ext>
            </a:extLst>
          </p:cNvPr>
          <p:cNvSpPr txBox="1"/>
          <p:nvPr/>
        </p:nvSpPr>
        <p:spPr>
          <a:xfrm>
            <a:off x="9084316" y="1055834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42610-4D2A-42C1-905E-7D839C63892B}"/>
              </a:ext>
            </a:extLst>
          </p:cNvPr>
          <p:cNvSpPr txBox="1"/>
          <p:nvPr/>
        </p:nvSpPr>
        <p:spPr>
          <a:xfrm>
            <a:off x="5042099" y="1055834"/>
            <a:ext cx="162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ALIGN 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C2A2A-5E82-4C35-96B0-1A3DF4BB1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12" y="1507957"/>
            <a:ext cx="3587571" cy="4148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800282-1E5F-4783-BD77-DD71A8696B96}"/>
              </a:ext>
            </a:extLst>
          </p:cNvPr>
          <p:cNvSpPr txBox="1"/>
          <p:nvPr/>
        </p:nvSpPr>
        <p:spPr>
          <a:xfrm>
            <a:off x="4033327" y="5720682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41.68μm × 48.585μm = 2025.02μm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CE121-4158-4F6D-A702-67C2FD27DA3D}"/>
              </a:ext>
            </a:extLst>
          </p:cNvPr>
          <p:cNvSpPr txBox="1"/>
          <p:nvPr/>
        </p:nvSpPr>
        <p:spPr>
          <a:xfrm>
            <a:off x="8093178" y="5720682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46.355μm × 48.18μm = 2233.38μm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32814-69AE-AA47-8B10-8A7F624C7C26}"/>
              </a:ext>
            </a:extLst>
          </p:cNvPr>
          <p:cNvSpPr txBox="1"/>
          <p:nvPr/>
        </p:nvSpPr>
        <p:spPr>
          <a:xfrm>
            <a:off x="1289573" y="1913322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Schematic</a:t>
            </a:r>
          </a:p>
        </p:txBody>
      </p:sp>
      <p:pic>
        <p:nvPicPr>
          <p:cNvPr id="18" name="Content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183A35EF-13E6-4FFC-8017-E94DD83D92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" y="2313432"/>
            <a:ext cx="3715987" cy="2595344"/>
          </a:xfr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2900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F8E2B-1697-4AF7-A79D-6C7B10E9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47" y="1507957"/>
            <a:ext cx="4118602" cy="41318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D09C98-4D45-4B48-8092-9F5E258B2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TIA Layout with new P&amp;R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BFA20-FB62-485C-B48C-91ED4F3FC258}"/>
              </a:ext>
            </a:extLst>
          </p:cNvPr>
          <p:cNvSpPr txBox="1"/>
          <p:nvPr/>
        </p:nvSpPr>
        <p:spPr>
          <a:xfrm>
            <a:off x="9084316" y="1055834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42610-4D2A-42C1-905E-7D839C63892B}"/>
              </a:ext>
            </a:extLst>
          </p:cNvPr>
          <p:cNvSpPr txBox="1"/>
          <p:nvPr/>
        </p:nvSpPr>
        <p:spPr>
          <a:xfrm>
            <a:off x="5042099" y="1055834"/>
            <a:ext cx="162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ALIGN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00282-1E5F-4783-BD77-DD71A8696B96}"/>
              </a:ext>
            </a:extLst>
          </p:cNvPr>
          <p:cNvSpPr txBox="1"/>
          <p:nvPr/>
        </p:nvSpPr>
        <p:spPr>
          <a:xfrm>
            <a:off x="4042945" y="5720682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39.98μm × 45.715μm = 1827.68μm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CE121-4158-4F6D-A702-67C2FD27DA3D}"/>
              </a:ext>
            </a:extLst>
          </p:cNvPr>
          <p:cNvSpPr txBox="1"/>
          <p:nvPr/>
        </p:nvSpPr>
        <p:spPr>
          <a:xfrm>
            <a:off x="8093178" y="5720682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46.355μm × 48.18μm = 2233.38μm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32814-69AE-AA47-8B10-8A7F624C7C26}"/>
              </a:ext>
            </a:extLst>
          </p:cNvPr>
          <p:cNvSpPr txBox="1"/>
          <p:nvPr/>
        </p:nvSpPr>
        <p:spPr>
          <a:xfrm>
            <a:off x="1289573" y="1913322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Schematic</a:t>
            </a:r>
          </a:p>
        </p:txBody>
      </p:sp>
      <p:pic>
        <p:nvPicPr>
          <p:cNvPr id="18" name="Content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183A35EF-13E6-4FFC-8017-E94DD83D92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" y="2313432"/>
            <a:ext cx="3715987" cy="2595344"/>
          </a:xfrm>
          <a:ln w="28575"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5321DF-109D-44DD-AAA0-0323897B1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946" y="1475512"/>
            <a:ext cx="3619902" cy="41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7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D2A2E-F3E7-4B9B-AAB3-27021E1E3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6417035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Mixer First RX</a:t>
            </a:r>
          </a:p>
          <a:p>
            <a:r>
              <a:rPr lang="en-US" dirty="0"/>
              <a:t>Placement looks symmetric and good for performance</a:t>
            </a:r>
          </a:p>
          <a:p>
            <a:r>
              <a:rPr lang="en-US" dirty="0"/>
              <a:t>Few wire shorts observed</a:t>
            </a:r>
          </a:p>
          <a:p>
            <a:r>
              <a:rPr lang="en-US" dirty="0"/>
              <a:t>LVS not clean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2B288-DD20-4629-B5E4-DC5F4A47C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02/07/2022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AD6B3-DC25-43DB-ADEF-9A94C661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55" y="1006813"/>
            <a:ext cx="2147657" cy="533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54398-548F-4AAE-A89D-D57F32E6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41" y="4274901"/>
            <a:ext cx="6943725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1C708-AF8F-4ECD-B164-78B6CC3203DB}"/>
              </a:ext>
            </a:extLst>
          </p:cNvPr>
          <p:cNvSpPr txBox="1"/>
          <p:nvPr/>
        </p:nvSpPr>
        <p:spPr>
          <a:xfrm>
            <a:off x="4033737" y="3678836"/>
            <a:ext cx="20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have shorted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23F3FD-A3C0-4AB0-A22A-1DC4F85CFE8B}"/>
              </a:ext>
            </a:extLst>
          </p:cNvPr>
          <p:cNvCxnSpPr>
            <a:cxnSpLocks/>
          </p:cNvCxnSpPr>
          <p:nvPr/>
        </p:nvCxnSpPr>
        <p:spPr>
          <a:xfrm>
            <a:off x="5967167" y="3977440"/>
            <a:ext cx="594658" cy="25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24F0CD6-B422-4767-8876-67ACF2F51EFA}"/>
              </a:ext>
            </a:extLst>
          </p:cNvPr>
          <p:cNvSpPr/>
          <p:nvPr/>
        </p:nvSpPr>
        <p:spPr>
          <a:xfrm>
            <a:off x="6583318" y="4231691"/>
            <a:ext cx="1099527" cy="3968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8DB3F9B-82A2-4C62-AD81-CE6C31A8E2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19" y="1092972"/>
            <a:ext cx="6643609" cy="543980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33C52D-38AB-40C2-894C-476AEE120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Receiver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7C0CE-2640-40F4-A94F-6682EED6F0D3}"/>
              </a:ext>
            </a:extLst>
          </p:cNvPr>
          <p:cNvSpPr txBox="1"/>
          <p:nvPr/>
        </p:nvSpPr>
        <p:spPr>
          <a:xfrm>
            <a:off x="377071" y="1366887"/>
            <a:ext cx="479424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 testcase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Resistors, capacitors, transistors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No inductors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1-3 GHz operating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Clock distribution network as digital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Main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Spectral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Spatial filter (shown in </a:t>
            </a:r>
            <a:r>
              <a:rPr lang="en-US" sz="16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green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Transimpedance amplifier (shown in </a:t>
            </a:r>
            <a:r>
              <a:rPr lang="en-US" sz="16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blue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 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Clock distribution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1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F8E2B-1697-4AF7-A79D-6C7B10E9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47" y="1507957"/>
            <a:ext cx="4118602" cy="41318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D09C98-4D45-4B48-8092-9F5E258B2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TIA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BFA20-FB62-485C-B48C-91ED4F3FC258}"/>
              </a:ext>
            </a:extLst>
          </p:cNvPr>
          <p:cNvSpPr txBox="1"/>
          <p:nvPr/>
        </p:nvSpPr>
        <p:spPr>
          <a:xfrm>
            <a:off x="9084316" y="1055834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42610-4D2A-42C1-905E-7D839C63892B}"/>
              </a:ext>
            </a:extLst>
          </p:cNvPr>
          <p:cNvSpPr txBox="1"/>
          <p:nvPr/>
        </p:nvSpPr>
        <p:spPr>
          <a:xfrm>
            <a:off x="5042099" y="1055834"/>
            <a:ext cx="162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ALIGN 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C2A2A-5E82-4C35-96B0-1A3DF4BB1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12" y="1507957"/>
            <a:ext cx="3587571" cy="4148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800282-1E5F-4783-BD77-DD71A8696B96}"/>
              </a:ext>
            </a:extLst>
          </p:cNvPr>
          <p:cNvSpPr txBox="1"/>
          <p:nvPr/>
        </p:nvSpPr>
        <p:spPr>
          <a:xfrm>
            <a:off x="4033327" y="5720682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41.68μm × 48.585μm = 2025.02μm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CE121-4158-4F6D-A702-67C2FD27DA3D}"/>
              </a:ext>
            </a:extLst>
          </p:cNvPr>
          <p:cNvSpPr txBox="1"/>
          <p:nvPr/>
        </p:nvSpPr>
        <p:spPr>
          <a:xfrm>
            <a:off x="8093178" y="5720682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46.355μm × 48.18μm = 2233.38μm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32814-69AE-AA47-8B10-8A7F624C7C26}"/>
              </a:ext>
            </a:extLst>
          </p:cNvPr>
          <p:cNvSpPr txBox="1"/>
          <p:nvPr/>
        </p:nvSpPr>
        <p:spPr>
          <a:xfrm>
            <a:off x="1289573" y="1913322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Schematic</a:t>
            </a:r>
          </a:p>
        </p:txBody>
      </p:sp>
      <p:pic>
        <p:nvPicPr>
          <p:cNvPr id="18" name="Content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183A35EF-13E6-4FFC-8017-E94DD83D92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" y="2313432"/>
            <a:ext cx="3715987" cy="2595344"/>
          </a:xfr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7013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4BEBAC-F14C-4E49-8D16-95D1412D8CF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632709" y="3695153"/>
          <a:ext cx="7088236" cy="230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87">
                  <a:extLst>
                    <a:ext uri="{9D8B030D-6E8A-4147-A177-3AD203B41FA5}">
                      <a16:colId xmlns:a16="http://schemas.microsoft.com/office/drawing/2014/main" val="4242770726"/>
                    </a:ext>
                  </a:extLst>
                </a:gridCol>
                <a:gridCol w="1230284">
                  <a:extLst>
                    <a:ext uri="{9D8B030D-6E8A-4147-A177-3AD203B41FA5}">
                      <a16:colId xmlns:a16="http://schemas.microsoft.com/office/drawing/2014/main" val="3495327596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579613028"/>
                    </a:ext>
                  </a:extLst>
                </a:gridCol>
                <a:gridCol w="1679170">
                  <a:extLst>
                    <a:ext uri="{9D8B030D-6E8A-4147-A177-3AD203B41FA5}">
                      <a16:colId xmlns:a16="http://schemas.microsoft.com/office/drawing/2014/main" val="173216226"/>
                    </a:ext>
                  </a:extLst>
                </a:gridCol>
              </a:tblGrid>
              <a:tr h="461573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Manual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ALIGN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23116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r>
                        <a:rPr lang="en-US" dirty="0"/>
                        <a:t>Open Loop Gain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35607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r>
                        <a:rPr lang="en-US" dirty="0"/>
                        <a:t>OL 3dB Frequency (MHz)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30131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r>
                        <a:rPr lang="en-US" dirty="0"/>
                        <a:t>Closed Loop Gain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1372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r>
                        <a:rPr lang="en-US" dirty="0"/>
                        <a:t>CL 3dB Frequency (MHz)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3886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8E9C8C6-595D-400C-ACDF-7F601915F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TIA Performance Verification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DC0AD1C-29E6-423D-A6EB-FCD43883F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8" y="920407"/>
            <a:ext cx="3449548" cy="2607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C3EBC-EDBF-4430-9249-72B581EFF7E0}"/>
              </a:ext>
            </a:extLst>
          </p:cNvPr>
          <p:cNvSpPr txBox="1"/>
          <p:nvPr/>
        </p:nvSpPr>
        <p:spPr>
          <a:xfrm>
            <a:off x="9378186" y="1903742"/>
            <a:ext cx="2623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Setup</a:t>
            </a:r>
          </a:p>
          <a:p>
            <a:pPr algn="ctr"/>
            <a:r>
              <a:rPr lang="en-US" dirty="0"/>
              <a:t>R</a:t>
            </a:r>
            <a:r>
              <a:rPr lang="en-US" baseline="-25000" dirty="0"/>
              <a:t>B</a:t>
            </a:r>
            <a:r>
              <a:rPr lang="en-US" dirty="0"/>
              <a:t> and R</a:t>
            </a:r>
            <a:r>
              <a:rPr lang="en-US" baseline="-25000" dirty="0"/>
              <a:t>F</a:t>
            </a:r>
            <a:r>
              <a:rPr lang="en-US" dirty="0"/>
              <a:t> were schematic </a:t>
            </a:r>
            <a:br>
              <a:rPr lang="en-US" dirty="0"/>
            </a:br>
            <a:r>
              <a:rPr lang="en-US" dirty="0"/>
              <a:t>models for simulation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CDDF04-5F0A-6645-BCB3-A20528B1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5" y="1504046"/>
            <a:ext cx="3587571" cy="41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9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D611FB7-A1B7-4A48-BBDF-EFDAC3298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7" y="2767722"/>
            <a:ext cx="4182092" cy="2203123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59D1A9-7350-5D45-9874-EDC28EDF1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853" y="1382503"/>
            <a:ext cx="2551919" cy="49567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96AE9DA-DD06-8D4D-A1C6-29DA157F0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555" y="1382503"/>
            <a:ext cx="3225444" cy="48912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4EED42-E52D-4E64-8E75-FA2685EA3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Spectral Filter Layout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78EB5-CF72-442E-A81B-FF753D109126}"/>
              </a:ext>
            </a:extLst>
          </p:cNvPr>
          <p:cNvSpPr/>
          <p:nvPr/>
        </p:nvSpPr>
        <p:spPr>
          <a:xfrm>
            <a:off x="6086414" y="5059017"/>
            <a:ext cx="979404" cy="1214728"/>
          </a:xfrm>
          <a:prstGeom prst="round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D98D7-E37F-46B9-820D-14CA0C5B8488}"/>
              </a:ext>
            </a:extLst>
          </p:cNvPr>
          <p:cNvCxnSpPr>
            <a:cxnSpLocks/>
          </p:cNvCxnSpPr>
          <p:nvPr/>
        </p:nvCxnSpPr>
        <p:spPr>
          <a:xfrm flipH="1" flipV="1">
            <a:off x="7065818" y="5475497"/>
            <a:ext cx="555218" cy="2439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2CF748-22F1-48FF-974B-A120C876016C}"/>
              </a:ext>
            </a:extLst>
          </p:cNvPr>
          <p:cNvSpPr txBox="1"/>
          <p:nvPr/>
        </p:nvSpPr>
        <p:spPr>
          <a:xfrm>
            <a:off x="7557611" y="571948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1FA61A-8071-BC41-A5E9-3ABA05677402}"/>
              </a:ext>
            </a:extLst>
          </p:cNvPr>
          <p:cNvGrpSpPr/>
          <p:nvPr/>
        </p:nvGrpSpPr>
        <p:grpSpPr>
          <a:xfrm>
            <a:off x="1122939" y="3240365"/>
            <a:ext cx="2611580" cy="1039216"/>
            <a:chOff x="1696622" y="2681265"/>
            <a:chExt cx="3561737" cy="1444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4650F7-6F9A-4A25-917F-BB078E3589CD}"/>
                </a:ext>
              </a:extLst>
            </p:cNvPr>
            <p:cNvSpPr txBox="1"/>
            <p:nvPr/>
          </p:nvSpPr>
          <p:spPr>
            <a:xfrm>
              <a:off x="1696622" y="3697842"/>
              <a:ext cx="479218" cy="4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696233-4511-476E-AB92-373F4F7439E2}"/>
                </a:ext>
              </a:extLst>
            </p:cNvPr>
            <p:cNvSpPr txBox="1"/>
            <p:nvPr/>
          </p:nvSpPr>
          <p:spPr>
            <a:xfrm>
              <a:off x="2694653" y="3696428"/>
              <a:ext cx="479218" cy="4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1A18EE-4863-4461-B9FC-433CEE839445}"/>
                </a:ext>
              </a:extLst>
            </p:cNvPr>
            <p:cNvSpPr txBox="1"/>
            <p:nvPr/>
          </p:nvSpPr>
          <p:spPr>
            <a:xfrm>
              <a:off x="3684991" y="3696428"/>
              <a:ext cx="479218" cy="4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8EA1F-7A7C-430E-A9C3-FC7BDB68452F}"/>
                </a:ext>
              </a:extLst>
            </p:cNvPr>
            <p:cNvSpPr txBox="1"/>
            <p:nvPr/>
          </p:nvSpPr>
          <p:spPr>
            <a:xfrm>
              <a:off x="4654527" y="3696428"/>
              <a:ext cx="603832" cy="4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E48CA1-53F8-4767-A372-B014523727C2}"/>
                </a:ext>
              </a:extLst>
            </p:cNvPr>
            <p:cNvSpPr txBox="1"/>
            <p:nvPr/>
          </p:nvSpPr>
          <p:spPr>
            <a:xfrm>
              <a:off x="1708459" y="2681265"/>
              <a:ext cx="479218" cy="42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DCE556-F745-4957-BBC7-68C1840E8E7C}"/>
                </a:ext>
              </a:extLst>
            </p:cNvPr>
            <p:cNvSpPr txBox="1"/>
            <p:nvPr/>
          </p:nvSpPr>
          <p:spPr>
            <a:xfrm>
              <a:off x="2694653" y="2681286"/>
              <a:ext cx="479218" cy="42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32A7B-4819-4A97-BAEF-C4B222FE96EE}"/>
                </a:ext>
              </a:extLst>
            </p:cNvPr>
            <p:cNvSpPr txBox="1"/>
            <p:nvPr/>
          </p:nvSpPr>
          <p:spPr>
            <a:xfrm>
              <a:off x="3686176" y="2681286"/>
              <a:ext cx="479218" cy="42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469E7-266C-43BE-A5CB-B0E3127A8CE9}"/>
                </a:ext>
              </a:extLst>
            </p:cNvPr>
            <p:cNvSpPr txBox="1"/>
            <p:nvPr/>
          </p:nvSpPr>
          <p:spPr>
            <a:xfrm>
              <a:off x="4668446" y="2699816"/>
              <a:ext cx="479218" cy="42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c6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B6E988B-CA0E-9043-B14A-24CA9EB4D5AD}"/>
              </a:ext>
            </a:extLst>
          </p:cNvPr>
          <p:cNvSpPr txBox="1"/>
          <p:nvPr/>
        </p:nvSpPr>
        <p:spPr>
          <a:xfrm>
            <a:off x="9163397" y="990823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B56C8-1257-2C4A-8B9D-D75CA70DC2D1}"/>
              </a:ext>
            </a:extLst>
          </p:cNvPr>
          <p:cNvSpPr txBox="1"/>
          <p:nvPr/>
        </p:nvSpPr>
        <p:spPr>
          <a:xfrm>
            <a:off x="5210013" y="990823"/>
            <a:ext cx="162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ALIGN Layout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BFCC9C-0291-974D-AFE2-18EC17FA5CD6}"/>
              </a:ext>
            </a:extLst>
          </p:cNvPr>
          <p:cNvSpPr txBox="1"/>
          <p:nvPr/>
        </p:nvSpPr>
        <p:spPr>
          <a:xfrm>
            <a:off x="1714458" y="2286781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Schematic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37C112-BF3D-554A-8B95-614DDC00BAD2}"/>
              </a:ext>
            </a:extLst>
          </p:cNvPr>
          <p:cNvSpPr txBox="1"/>
          <p:nvPr/>
        </p:nvSpPr>
        <p:spPr>
          <a:xfrm>
            <a:off x="8429641" y="6373470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273.6μm × 420μm = 114912μm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E855F-DD65-9B49-AE72-DB58C65AA3D0}"/>
              </a:ext>
            </a:extLst>
          </p:cNvPr>
          <p:cNvSpPr txBox="1"/>
          <p:nvPr/>
        </p:nvSpPr>
        <p:spPr>
          <a:xfrm>
            <a:off x="4084224" y="6377514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213.05μm × 441.56μm = 94074.36μm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62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27445-BC83-4301-8218-58C63E4A2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Mixer-First RX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780BEDC-4F0B-42C3-80EC-1E6B6288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7" y="1143000"/>
            <a:ext cx="7864686" cy="5334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C1DB0B-F951-42CF-AC72-EC5B0F9E54CE}"/>
              </a:ext>
            </a:extLst>
          </p:cNvPr>
          <p:cNvCxnSpPr/>
          <p:nvPr/>
        </p:nvCxnSpPr>
        <p:spPr>
          <a:xfrm flipH="1">
            <a:off x="8296275" y="4219575"/>
            <a:ext cx="1647825" cy="5619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B79D48-2D02-4BAD-B2E9-8436A531B006}"/>
              </a:ext>
            </a:extLst>
          </p:cNvPr>
          <p:cNvSpPr txBox="1"/>
          <p:nvPr/>
        </p:nvSpPr>
        <p:spPr>
          <a:xfrm>
            <a:off x="10028343" y="3915052"/>
            <a:ext cx="172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Transimpedance</a:t>
            </a:r>
          </a:p>
          <a:p>
            <a:r>
              <a:rPr lang="en-US" dirty="0">
                <a:solidFill>
                  <a:srgbClr val="7030A0"/>
                </a:solidFill>
              </a:rPr>
              <a:t>Amplifier (TIA)</a:t>
            </a:r>
          </a:p>
        </p:txBody>
      </p:sp>
    </p:spTree>
    <p:extLst>
      <p:ext uri="{BB962C8B-B14F-4D97-AF65-F5344CB8AC3E}">
        <p14:creationId xmlns:p14="http://schemas.microsoft.com/office/powerpoint/2010/main" val="303767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0ECDEB-71D5-4665-83DC-CE3C07597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v/s Mixer First</a:t>
            </a:r>
          </a:p>
        </p:txBody>
      </p:sp>
      <p:pic>
        <p:nvPicPr>
          <p:cNvPr id="4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F0D7E41A-4997-4B1A-B94A-AC60261FD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5" y="1463832"/>
            <a:ext cx="5944151" cy="48670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1B324-4195-432A-8E64-61F23883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96" y="1973161"/>
            <a:ext cx="5314103" cy="36041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A315B4-AAAB-4D6D-9EC8-DC98BE65EF81}"/>
              </a:ext>
            </a:extLst>
          </p:cNvPr>
          <p:cNvSpPr/>
          <p:nvPr/>
        </p:nvSpPr>
        <p:spPr>
          <a:xfrm>
            <a:off x="1118587" y="3577704"/>
            <a:ext cx="1313896" cy="88776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3F3B4-AD84-4ACC-9C1F-127176500498}"/>
              </a:ext>
            </a:extLst>
          </p:cNvPr>
          <p:cNvSpPr/>
          <p:nvPr/>
        </p:nvSpPr>
        <p:spPr>
          <a:xfrm>
            <a:off x="7467600" y="2948868"/>
            <a:ext cx="1995996" cy="151660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4F6C5C-0A60-4DBF-846B-3701B7B46BC1}"/>
              </a:ext>
            </a:extLst>
          </p:cNvPr>
          <p:cNvCxnSpPr>
            <a:cxnSpLocks/>
          </p:cNvCxnSpPr>
          <p:nvPr/>
        </p:nvCxnSpPr>
        <p:spPr>
          <a:xfrm flipH="1" flipV="1">
            <a:off x="2432482" y="4376694"/>
            <a:ext cx="2408315" cy="1935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20C95-117D-4F78-B08C-E5EFF4F686D3}"/>
              </a:ext>
            </a:extLst>
          </p:cNvPr>
          <p:cNvCxnSpPr>
            <a:cxnSpLocks/>
          </p:cNvCxnSpPr>
          <p:nvPr/>
        </p:nvCxnSpPr>
        <p:spPr>
          <a:xfrm flipV="1">
            <a:off x="6136630" y="4465470"/>
            <a:ext cx="1330970" cy="184655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F573A-A0DE-43F1-89DF-965345CB14A2}"/>
              </a:ext>
            </a:extLst>
          </p:cNvPr>
          <p:cNvSpPr/>
          <p:nvPr/>
        </p:nvSpPr>
        <p:spPr>
          <a:xfrm>
            <a:off x="5708342" y="3098309"/>
            <a:ext cx="275208" cy="3551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F33CF-3432-4FA4-A278-D74702F65226}"/>
              </a:ext>
            </a:extLst>
          </p:cNvPr>
          <p:cNvSpPr/>
          <p:nvPr/>
        </p:nvSpPr>
        <p:spPr>
          <a:xfrm>
            <a:off x="10725704" y="2610329"/>
            <a:ext cx="460159" cy="487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35637D-DA14-4E59-B712-56975A2CB1CB}"/>
              </a:ext>
            </a:extLst>
          </p:cNvPr>
          <p:cNvCxnSpPr>
            <a:cxnSpLocks/>
          </p:cNvCxnSpPr>
          <p:nvPr/>
        </p:nvCxnSpPr>
        <p:spPr>
          <a:xfrm flipH="1" flipV="1">
            <a:off x="5983551" y="3453416"/>
            <a:ext cx="2237171" cy="2477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B1816-1EEC-4395-A57B-DFB11533EED8}"/>
              </a:ext>
            </a:extLst>
          </p:cNvPr>
          <p:cNvCxnSpPr>
            <a:cxnSpLocks/>
          </p:cNvCxnSpPr>
          <p:nvPr/>
        </p:nvCxnSpPr>
        <p:spPr>
          <a:xfrm flipV="1">
            <a:off x="8708356" y="3098309"/>
            <a:ext cx="2017348" cy="28497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C5B565-07D1-41A3-A177-501B34EC9E1B}"/>
              </a:ext>
            </a:extLst>
          </p:cNvPr>
          <p:cNvSpPr txBox="1"/>
          <p:nvPr/>
        </p:nvSpPr>
        <p:spPr>
          <a:xfrm>
            <a:off x="4660777" y="6223248"/>
            <a:ext cx="14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Spectral Filter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37070-EA96-47BB-89FC-CDE1C78AC4E4}"/>
              </a:ext>
            </a:extLst>
          </p:cNvPr>
          <p:cNvSpPr txBox="1"/>
          <p:nvPr/>
        </p:nvSpPr>
        <p:spPr>
          <a:xfrm>
            <a:off x="8220722" y="594804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009068-4880-4C86-ADA9-BC9C28D46F9F}"/>
              </a:ext>
            </a:extLst>
          </p:cNvPr>
          <p:cNvCxnSpPr/>
          <p:nvPr/>
        </p:nvCxnSpPr>
        <p:spPr>
          <a:xfrm>
            <a:off x="6776296" y="1463832"/>
            <a:ext cx="0" cy="5327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6A2AF4-EBB7-4FED-993F-0FD300F2DCB0}"/>
              </a:ext>
            </a:extLst>
          </p:cNvPr>
          <p:cNvSpPr txBox="1"/>
          <p:nvPr/>
        </p:nvSpPr>
        <p:spPr>
          <a:xfrm>
            <a:off x="2982897" y="101205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MIMO RX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047D2-D20B-405A-8312-E16CC53EB13C}"/>
              </a:ext>
            </a:extLst>
          </p:cNvPr>
          <p:cNvSpPr txBox="1"/>
          <p:nvPr/>
        </p:nvSpPr>
        <p:spPr>
          <a:xfrm>
            <a:off x="8708356" y="1012054"/>
            <a:ext cx="152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Mixer-First RX</a:t>
            </a:r>
          </a:p>
        </p:txBody>
      </p:sp>
    </p:spTree>
    <p:extLst>
      <p:ext uri="{BB962C8B-B14F-4D97-AF65-F5344CB8AC3E}">
        <p14:creationId xmlns:p14="http://schemas.microsoft.com/office/powerpoint/2010/main" val="244177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76D86A-2C31-4CE3-BFA1-B31EE4D66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Top-Level Layout of Mixer-First RX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08643-3C52-4A3F-AB6A-BA6F45D5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684" y="1242822"/>
            <a:ext cx="2350549" cy="4920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4E6BE5-DF22-45B7-AAC1-1914809C0393}"/>
              </a:ext>
            </a:extLst>
          </p:cNvPr>
          <p:cNvSpPr txBox="1"/>
          <p:nvPr/>
        </p:nvSpPr>
        <p:spPr>
          <a:xfrm>
            <a:off x="9944491" y="62530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189,841 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7CFA3-9705-40BE-B532-9A43C7DCBEC9}"/>
              </a:ext>
            </a:extLst>
          </p:cNvPr>
          <p:cNvSpPr txBox="1"/>
          <p:nvPr/>
        </p:nvSpPr>
        <p:spPr>
          <a:xfrm>
            <a:off x="6316192" y="62530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132,901 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6DFF009F-A79E-7543-8652-68E985E495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" y="1685877"/>
            <a:ext cx="5864563" cy="397747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AB379C-91BD-0A40-87AD-D256911FD496}"/>
              </a:ext>
            </a:extLst>
          </p:cNvPr>
          <p:cNvSpPr txBox="1"/>
          <p:nvPr/>
        </p:nvSpPr>
        <p:spPr>
          <a:xfrm>
            <a:off x="9755818" y="873036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2D151-D4CF-4A4F-85A0-4EBB2C23B18F}"/>
              </a:ext>
            </a:extLst>
          </p:cNvPr>
          <p:cNvSpPr txBox="1"/>
          <p:nvPr/>
        </p:nvSpPr>
        <p:spPr>
          <a:xfrm>
            <a:off x="6200620" y="882954"/>
            <a:ext cx="162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ALIGN Layout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9761D-BA66-024F-B910-BB23C0642E4E}"/>
              </a:ext>
            </a:extLst>
          </p:cNvPr>
          <p:cNvSpPr txBox="1"/>
          <p:nvPr/>
        </p:nvSpPr>
        <p:spPr>
          <a:xfrm>
            <a:off x="2304941" y="1266352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Schematic</a:t>
            </a:r>
          </a:p>
        </p:txBody>
      </p:sp>
      <p:pic>
        <p:nvPicPr>
          <p:cNvPr id="5" name="Picture 4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2339FE6E-3942-4498-89EB-C8073C058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82" y="1306933"/>
            <a:ext cx="1806675" cy="47919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FF8C74-1D56-41EF-88DC-2BCAE9205771}"/>
              </a:ext>
            </a:extLst>
          </p:cNvPr>
          <p:cNvCxnSpPr>
            <a:cxnSpLocks/>
          </p:cNvCxnSpPr>
          <p:nvPr/>
        </p:nvCxnSpPr>
        <p:spPr>
          <a:xfrm>
            <a:off x="7711126" y="2524830"/>
            <a:ext cx="2044692" cy="1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61679E-D682-4F74-8E31-DA64A1F56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Level Performance Verification: Mixer-first RX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F41D2-C8EB-4A52-9939-7E7E57639000}"/>
              </a:ext>
            </a:extLst>
          </p:cNvPr>
          <p:cNvSpPr txBox="1"/>
          <p:nvPr/>
        </p:nvSpPr>
        <p:spPr>
          <a:xfrm>
            <a:off x="1534816" y="5298858"/>
            <a:ext cx="912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ALIGN Layout results consists PEX results using individual layout of bottom plate mixer and TIA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AAD01CA-039F-844E-BF25-44E9A439E517}"/>
              </a:ext>
            </a:extLst>
          </p:cNvPr>
          <p:cNvGraphicFramePr>
            <a:graphicFrameLocks/>
          </p:cNvGraphicFramePr>
          <p:nvPr/>
        </p:nvGraphicFramePr>
        <p:xfrm>
          <a:off x="1415934" y="2653011"/>
          <a:ext cx="936013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77">
                  <a:extLst>
                    <a:ext uri="{9D8B030D-6E8A-4147-A177-3AD203B41FA5}">
                      <a16:colId xmlns:a16="http://schemas.microsoft.com/office/drawing/2014/main" val="4242770726"/>
                    </a:ext>
                  </a:extLst>
                </a:gridCol>
                <a:gridCol w="2150882">
                  <a:extLst>
                    <a:ext uri="{9D8B030D-6E8A-4147-A177-3AD203B41FA5}">
                      <a16:colId xmlns:a16="http://schemas.microsoft.com/office/drawing/2014/main" val="349532759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579613028"/>
                    </a:ext>
                  </a:extLst>
                </a:gridCol>
                <a:gridCol w="2294312">
                  <a:extLst>
                    <a:ext uri="{9D8B030D-6E8A-4147-A177-3AD203B41FA5}">
                      <a16:colId xmlns:a16="http://schemas.microsoft.com/office/drawing/2014/main" val="173216226"/>
                    </a:ext>
                  </a:extLst>
                </a:gridCol>
              </a:tblGrid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Schematic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Manual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ALIGN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23116"/>
                  </a:ext>
                </a:extLst>
              </a:tr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Input Matching S</a:t>
                      </a:r>
                      <a:r>
                        <a:rPr lang="en-US" sz="2000" baseline="-25000" dirty="0"/>
                        <a:t>11</a:t>
                      </a:r>
                      <a:r>
                        <a:rPr lang="en-US" sz="2000" dirty="0"/>
                        <a:t>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-15.79 @ 960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-14.27 @ 960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-10.9 @ 960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35607"/>
                  </a:ext>
                </a:extLst>
              </a:tr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Best S</a:t>
                      </a:r>
                      <a:r>
                        <a:rPr lang="en-US" sz="2000" baseline="-25000" dirty="0"/>
                        <a:t>11 </a:t>
                      </a:r>
                      <a:r>
                        <a:rPr lang="en-US" sz="2000" baseline="0" dirty="0"/>
                        <a:t>(dB)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-15.79 @ 960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-19.17 @ 940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-17.35 @ 920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99093"/>
                  </a:ext>
                </a:extLst>
              </a:tr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IF Bandwidth (MHz)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114.45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30131"/>
                  </a:ext>
                </a:extLst>
              </a:tr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Power Gain S</a:t>
                      </a:r>
                      <a:r>
                        <a:rPr lang="en-US" sz="2000" baseline="-25000" dirty="0"/>
                        <a:t>21</a:t>
                      </a:r>
                      <a:r>
                        <a:rPr lang="en-US" sz="2000" dirty="0"/>
                        <a:t>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1372"/>
                  </a:ext>
                </a:extLst>
              </a:tr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NF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388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B361EA-066B-764B-8943-ED1E1D39F081}"/>
              </a:ext>
            </a:extLst>
          </p:cNvPr>
          <p:cNvSpPr txBox="1"/>
          <p:nvPr/>
        </p:nvSpPr>
        <p:spPr>
          <a:xfrm>
            <a:off x="4349432" y="2067665"/>
            <a:ext cx="356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Simulated at LO frequency of 1 GHz</a:t>
            </a:r>
          </a:p>
        </p:txBody>
      </p:sp>
    </p:spTree>
    <p:extLst>
      <p:ext uri="{BB962C8B-B14F-4D97-AF65-F5344CB8AC3E}">
        <p14:creationId xmlns:p14="http://schemas.microsoft.com/office/powerpoint/2010/main" val="210855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540</Words>
  <Application>Microsoft Office PowerPoint</Application>
  <PresentationFormat>Widescreen</PresentationFormat>
  <Paragraphs>159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Office Theme</vt:lpstr>
      <vt:lpstr>MIMO Receiver Architecture</vt:lpstr>
      <vt:lpstr>MIMO Receiver Architecture</vt:lpstr>
      <vt:lpstr>TIA Layout</vt:lpstr>
      <vt:lpstr>TIA Performance Verification</vt:lpstr>
      <vt:lpstr>Spectral Filter Layout</vt:lpstr>
      <vt:lpstr>Mixer-First RX</vt:lpstr>
      <vt:lpstr>MIMO v/s Mixer First</vt:lpstr>
      <vt:lpstr>Top-Level Layout of Mixer-First RX</vt:lpstr>
      <vt:lpstr>Top Level Performance Verification: Mixer-first RX</vt:lpstr>
      <vt:lpstr>Spatial Filter Layout</vt:lpstr>
      <vt:lpstr>MIMO Layout</vt:lpstr>
      <vt:lpstr>MIMO Layout</vt:lpstr>
      <vt:lpstr>MIMO Sub-Hierarchy: Spatial Beamformers</vt:lpstr>
      <vt:lpstr>MIMO Sub-Hierarchy: Spatial Beamformers</vt:lpstr>
      <vt:lpstr>MIMO Sub-Hierarchy: Spatial Beamformers</vt:lpstr>
      <vt:lpstr>TIA Layout</vt:lpstr>
      <vt:lpstr>TIA Layout with new P&amp;R</vt:lpstr>
      <vt:lpstr>Update 02/07/2022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Testcase</dc:title>
  <dc:creator>Jitesh Poojary</dc:creator>
  <cp:lastModifiedBy>Jitesh Poojary</cp:lastModifiedBy>
  <cp:revision>14</cp:revision>
  <dcterms:created xsi:type="dcterms:W3CDTF">2022-01-21T01:02:40Z</dcterms:created>
  <dcterms:modified xsi:type="dcterms:W3CDTF">2022-02-07T17:42:09Z</dcterms:modified>
</cp:coreProperties>
</file>