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sldIdLst>
    <p:sldId id="256" r:id="rId2"/>
    <p:sldId id="325" r:id="rId3"/>
    <p:sldId id="326" r:id="rId4"/>
    <p:sldId id="257" r:id="rId5"/>
    <p:sldId id="258" r:id="rId6"/>
    <p:sldId id="271" r:id="rId7"/>
    <p:sldId id="259" r:id="rId8"/>
    <p:sldId id="272" r:id="rId9"/>
    <p:sldId id="273" r:id="rId10"/>
    <p:sldId id="263" r:id="rId11"/>
    <p:sldId id="264" r:id="rId12"/>
    <p:sldId id="265" r:id="rId13"/>
    <p:sldId id="267" r:id="rId14"/>
    <p:sldId id="274" r:id="rId15"/>
    <p:sldId id="275" r:id="rId16"/>
    <p:sldId id="276" r:id="rId17"/>
    <p:sldId id="268" r:id="rId18"/>
    <p:sldId id="277" r:id="rId19"/>
    <p:sldId id="270" r:id="rId20"/>
    <p:sldId id="269" r:id="rId21"/>
    <p:sldId id="279" r:id="rId22"/>
    <p:sldId id="280" r:id="rId23"/>
    <p:sldId id="281" r:id="rId24"/>
    <p:sldId id="328" r:id="rId25"/>
    <p:sldId id="289" r:id="rId26"/>
    <p:sldId id="290" r:id="rId27"/>
    <p:sldId id="282" r:id="rId28"/>
    <p:sldId id="283" r:id="rId29"/>
    <p:sldId id="291" r:id="rId30"/>
    <p:sldId id="292" r:id="rId31"/>
    <p:sldId id="293" r:id="rId32"/>
    <p:sldId id="284" r:id="rId33"/>
    <p:sldId id="294" r:id="rId34"/>
    <p:sldId id="286" r:id="rId35"/>
    <p:sldId id="295" r:id="rId36"/>
    <p:sldId id="296" r:id="rId37"/>
    <p:sldId id="297" r:id="rId38"/>
    <p:sldId id="298" r:id="rId39"/>
    <p:sldId id="287" r:id="rId40"/>
    <p:sldId id="299" r:id="rId41"/>
    <p:sldId id="300" r:id="rId42"/>
    <p:sldId id="288" r:id="rId43"/>
    <p:sldId id="285" r:id="rId44"/>
    <p:sldId id="324" r:id="rId45"/>
    <p:sldId id="327" r:id="rId46"/>
    <p:sldId id="309" r:id="rId47"/>
    <p:sldId id="310" r:id="rId48"/>
    <p:sldId id="311" r:id="rId49"/>
    <p:sldId id="312" r:id="rId50"/>
    <p:sldId id="339" r:id="rId51"/>
    <p:sldId id="333" r:id="rId52"/>
    <p:sldId id="334" r:id="rId53"/>
    <p:sldId id="335" r:id="rId54"/>
    <p:sldId id="340" r:id="rId55"/>
    <p:sldId id="336" r:id="rId56"/>
    <p:sldId id="337" r:id="rId57"/>
    <p:sldId id="338" r:id="rId58"/>
    <p:sldId id="302" r:id="rId59"/>
    <p:sldId id="341" r:id="rId60"/>
    <p:sldId id="303" r:id="rId61"/>
    <p:sldId id="304" r:id="rId62"/>
    <p:sldId id="314" r:id="rId63"/>
    <p:sldId id="332" r:id="rId64"/>
    <p:sldId id="315" r:id="rId65"/>
    <p:sldId id="316" r:id="rId66"/>
    <p:sldId id="317" r:id="rId67"/>
    <p:sldId id="329" r:id="rId68"/>
    <p:sldId id="331" r:id="rId69"/>
    <p:sldId id="330" r:id="rId70"/>
    <p:sldId id="306" r:id="rId71"/>
    <p:sldId id="319" r:id="rId72"/>
    <p:sldId id="318" r:id="rId73"/>
    <p:sldId id="320" r:id="rId74"/>
    <p:sldId id="321" r:id="rId75"/>
    <p:sldId id="322" r:id="rId76"/>
    <p:sldId id="323"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28FE1-5D3E-46FF-A6F6-53AEB0DE7D20}"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CFC53E-623B-4D6B-A5C0-0BF4E06C81E0}" type="slidenum">
              <a:rPr lang="en-US" smtClean="0"/>
              <a:t>‹#›</a:t>
            </a:fld>
            <a:endParaRPr lang="en-US"/>
          </a:p>
        </p:txBody>
      </p:sp>
    </p:spTree>
    <p:extLst>
      <p:ext uri="{BB962C8B-B14F-4D97-AF65-F5344CB8AC3E}">
        <p14:creationId xmlns:p14="http://schemas.microsoft.com/office/powerpoint/2010/main" val="586070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a:t>
            </a:r>
          </a:p>
          <a:p>
            <a:r>
              <a:rPr lang="en-GB" dirty="0"/>
              <a:t>MCAR: Survey questions asked only to a random sample of original sample.</a:t>
            </a:r>
          </a:p>
          <a:p>
            <a:r>
              <a:rPr lang="en-GB" dirty="0"/>
              <a:t>MAR: Respondents in service occupations less likely to report income.</a:t>
            </a:r>
          </a:p>
          <a:p>
            <a:r>
              <a:rPr lang="en-GB" dirty="0"/>
              <a:t>NMAR: Respondents with high income less likely to report income.</a:t>
            </a:r>
          </a:p>
          <a:p>
            <a:endParaRPr lang="en-GB" dirty="0"/>
          </a:p>
          <a:p>
            <a:r>
              <a:rPr lang="en-GB" dirty="0"/>
              <a:t>NMAR is difficult to analyse / complex</a:t>
            </a:r>
          </a:p>
        </p:txBody>
      </p:sp>
      <p:sp>
        <p:nvSpPr>
          <p:cNvPr id="4" name="Slide Number Placeholder 3"/>
          <p:cNvSpPr>
            <a:spLocks noGrp="1"/>
          </p:cNvSpPr>
          <p:nvPr>
            <p:ph type="sldNum" sz="quarter" idx="10"/>
          </p:nvPr>
        </p:nvSpPr>
        <p:spPr/>
        <p:txBody>
          <a:bodyPr/>
          <a:lstStyle/>
          <a:p>
            <a:fld id="{2F86C87E-9E10-4602-BFEB-120D43B530E7}" type="slidenum">
              <a:rPr lang="en-GB" smtClean="0"/>
              <a:t>23</a:t>
            </a:fld>
            <a:endParaRPr lang="en-GB"/>
          </a:p>
        </p:txBody>
      </p:sp>
    </p:spTree>
    <p:extLst>
      <p:ext uri="{BB962C8B-B14F-4D97-AF65-F5344CB8AC3E}">
        <p14:creationId xmlns:p14="http://schemas.microsoft.com/office/powerpoint/2010/main" val="4202326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F86C87E-9E10-4602-BFEB-120D43B530E7}" type="slidenum">
              <a:rPr lang="en-GB" smtClean="0"/>
              <a:t>27</a:t>
            </a:fld>
            <a:endParaRPr lang="en-GB"/>
          </a:p>
        </p:txBody>
      </p:sp>
    </p:spTree>
    <p:extLst>
      <p:ext uri="{BB962C8B-B14F-4D97-AF65-F5344CB8AC3E}">
        <p14:creationId xmlns:p14="http://schemas.microsoft.com/office/powerpoint/2010/main" val="2113251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Draw 2 types of tables</a:t>
            </a:r>
            <a:r>
              <a:rPr lang="en-GB" baseline="0" dirty="0"/>
              <a:t> for example?</a:t>
            </a:r>
            <a:endParaRPr lang="en-GB" dirty="0"/>
          </a:p>
        </p:txBody>
      </p:sp>
      <p:sp>
        <p:nvSpPr>
          <p:cNvPr id="4" name="Slide Number Placeholder 3"/>
          <p:cNvSpPr>
            <a:spLocks noGrp="1"/>
          </p:cNvSpPr>
          <p:nvPr>
            <p:ph type="sldNum" sz="quarter" idx="10"/>
          </p:nvPr>
        </p:nvSpPr>
        <p:spPr/>
        <p:txBody>
          <a:bodyPr/>
          <a:lstStyle/>
          <a:p>
            <a:fld id="{2F86C87E-9E10-4602-BFEB-120D43B530E7}" type="slidenum">
              <a:rPr lang="en-GB" smtClean="0"/>
              <a:t>32</a:t>
            </a:fld>
            <a:endParaRPr lang="en-GB"/>
          </a:p>
        </p:txBody>
      </p:sp>
    </p:spTree>
    <p:extLst>
      <p:ext uri="{BB962C8B-B14F-4D97-AF65-F5344CB8AC3E}">
        <p14:creationId xmlns:p14="http://schemas.microsoft.com/office/powerpoint/2010/main" val="4225858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F86C87E-9E10-4602-BFEB-120D43B530E7}" type="slidenum">
              <a:rPr lang="en-GB" smtClean="0"/>
              <a:t>39</a:t>
            </a:fld>
            <a:endParaRPr lang="en-GB"/>
          </a:p>
        </p:txBody>
      </p:sp>
    </p:spTree>
    <p:extLst>
      <p:ext uri="{BB962C8B-B14F-4D97-AF65-F5344CB8AC3E}">
        <p14:creationId xmlns:p14="http://schemas.microsoft.com/office/powerpoint/2010/main" val="413642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F86C87E-9E10-4602-BFEB-120D43B530E7}" type="slidenum">
              <a:rPr lang="en-GB" smtClean="0"/>
              <a:t>43</a:t>
            </a:fld>
            <a:endParaRPr lang="en-GB"/>
          </a:p>
        </p:txBody>
      </p:sp>
    </p:spTree>
    <p:extLst>
      <p:ext uri="{BB962C8B-B14F-4D97-AF65-F5344CB8AC3E}">
        <p14:creationId xmlns:p14="http://schemas.microsoft.com/office/powerpoint/2010/main" val="515614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7E4F62-8A7E-48EE-BBF1-E9487C5D496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8DA94-C169-4393-ACF9-B7EAF6A44417}" type="slidenum">
              <a:rPr lang="en-US" smtClean="0"/>
              <a:t>‹#›</a:t>
            </a:fld>
            <a:endParaRPr lang="en-US"/>
          </a:p>
        </p:txBody>
      </p:sp>
    </p:spTree>
    <p:extLst>
      <p:ext uri="{BB962C8B-B14F-4D97-AF65-F5344CB8AC3E}">
        <p14:creationId xmlns:p14="http://schemas.microsoft.com/office/powerpoint/2010/main" val="423414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7E4F62-8A7E-48EE-BBF1-E9487C5D496B}"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8DA94-C169-4393-ACF9-B7EAF6A44417}" type="slidenum">
              <a:rPr lang="en-US" smtClean="0"/>
              <a:t>‹#›</a:t>
            </a:fld>
            <a:endParaRPr lang="en-US"/>
          </a:p>
        </p:txBody>
      </p:sp>
    </p:spTree>
    <p:extLst>
      <p:ext uri="{BB962C8B-B14F-4D97-AF65-F5344CB8AC3E}">
        <p14:creationId xmlns:p14="http://schemas.microsoft.com/office/powerpoint/2010/main" val="132403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7E4F62-8A7E-48EE-BBF1-E9487C5D496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8DA94-C169-4393-ACF9-B7EAF6A44417}" type="slidenum">
              <a:rPr lang="en-US" smtClean="0"/>
              <a:t>‹#›</a:t>
            </a:fld>
            <a:endParaRPr lang="en-US"/>
          </a:p>
        </p:txBody>
      </p:sp>
    </p:spTree>
    <p:extLst>
      <p:ext uri="{BB962C8B-B14F-4D97-AF65-F5344CB8AC3E}">
        <p14:creationId xmlns:p14="http://schemas.microsoft.com/office/powerpoint/2010/main" val="937890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7E4F62-8A7E-48EE-BBF1-E9487C5D496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8DA94-C169-4393-ACF9-B7EAF6A44417}"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54219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E4F62-8A7E-48EE-BBF1-E9487C5D496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8DA94-C169-4393-ACF9-B7EAF6A44417}" type="slidenum">
              <a:rPr lang="en-US" smtClean="0"/>
              <a:t>‹#›</a:t>
            </a:fld>
            <a:endParaRPr lang="en-US"/>
          </a:p>
        </p:txBody>
      </p:sp>
    </p:spTree>
    <p:extLst>
      <p:ext uri="{BB962C8B-B14F-4D97-AF65-F5344CB8AC3E}">
        <p14:creationId xmlns:p14="http://schemas.microsoft.com/office/powerpoint/2010/main" val="2354872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7E4F62-8A7E-48EE-BBF1-E9487C5D496B}" type="datetimeFigureOut">
              <a:rPr lang="en-US" smtClean="0"/>
              <a:t>1/18/2024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8DA94-C169-4393-ACF9-B7EAF6A44417}" type="slidenum">
              <a:rPr lang="en-US" smtClean="0"/>
              <a:t>‹#›</a:t>
            </a:fld>
            <a:endParaRPr lang="en-US"/>
          </a:p>
        </p:txBody>
      </p:sp>
    </p:spTree>
    <p:extLst>
      <p:ext uri="{BB962C8B-B14F-4D97-AF65-F5344CB8AC3E}">
        <p14:creationId xmlns:p14="http://schemas.microsoft.com/office/powerpoint/2010/main" val="2094234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7E4F62-8A7E-48EE-BBF1-E9487C5D496B}" type="datetimeFigureOut">
              <a:rPr lang="en-US" smtClean="0"/>
              <a:t>1/18/2024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8DA94-C169-4393-ACF9-B7EAF6A44417}" type="slidenum">
              <a:rPr lang="en-US" smtClean="0"/>
              <a:t>‹#›</a:t>
            </a:fld>
            <a:endParaRPr lang="en-US"/>
          </a:p>
        </p:txBody>
      </p:sp>
    </p:spTree>
    <p:extLst>
      <p:ext uri="{BB962C8B-B14F-4D97-AF65-F5344CB8AC3E}">
        <p14:creationId xmlns:p14="http://schemas.microsoft.com/office/powerpoint/2010/main" val="325887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E4F62-8A7E-48EE-BBF1-E9487C5D496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8DA94-C169-4393-ACF9-B7EAF6A44417}" type="slidenum">
              <a:rPr lang="en-US" smtClean="0"/>
              <a:t>‹#›</a:t>
            </a:fld>
            <a:endParaRPr lang="en-US"/>
          </a:p>
        </p:txBody>
      </p:sp>
    </p:spTree>
    <p:extLst>
      <p:ext uri="{BB962C8B-B14F-4D97-AF65-F5344CB8AC3E}">
        <p14:creationId xmlns:p14="http://schemas.microsoft.com/office/powerpoint/2010/main" val="3291393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E4F62-8A7E-48EE-BBF1-E9487C5D496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8DA94-C169-4393-ACF9-B7EAF6A44417}" type="slidenum">
              <a:rPr lang="en-US" smtClean="0"/>
              <a:t>‹#›</a:t>
            </a:fld>
            <a:endParaRPr lang="en-US"/>
          </a:p>
        </p:txBody>
      </p:sp>
    </p:spTree>
    <p:extLst>
      <p:ext uri="{BB962C8B-B14F-4D97-AF65-F5344CB8AC3E}">
        <p14:creationId xmlns:p14="http://schemas.microsoft.com/office/powerpoint/2010/main" val="2274205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E4F62-8A7E-48EE-BBF1-E9487C5D496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8DA94-C169-4393-ACF9-B7EAF6A44417}" type="slidenum">
              <a:rPr lang="en-US" smtClean="0"/>
              <a:t>‹#›</a:t>
            </a:fld>
            <a:endParaRPr lang="en-US"/>
          </a:p>
        </p:txBody>
      </p:sp>
    </p:spTree>
    <p:extLst>
      <p:ext uri="{BB962C8B-B14F-4D97-AF65-F5344CB8AC3E}">
        <p14:creationId xmlns:p14="http://schemas.microsoft.com/office/powerpoint/2010/main" val="365470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E4F62-8A7E-48EE-BBF1-E9487C5D496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8DA94-C169-4393-ACF9-B7EAF6A44417}" type="slidenum">
              <a:rPr lang="en-US" smtClean="0"/>
              <a:t>‹#›</a:t>
            </a:fld>
            <a:endParaRPr lang="en-US"/>
          </a:p>
        </p:txBody>
      </p:sp>
    </p:spTree>
    <p:extLst>
      <p:ext uri="{BB962C8B-B14F-4D97-AF65-F5344CB8AC3E}">
        <p14:creationId xmlns:p14="http://schemas.microsoft.com/office/powerpoint/2010/main" val="3837950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7E4F62-8A7E-48EE-BBF1-E9487C5D496B}"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8DA94-C169-4393-ACF9-B7EAF6A44417}" type="slidenum">
              <a:rPr lang="en-US" smtClean="0"/>
              <a:t>‹#›</a:t>
            </a:fld>
            <a:endParaRPr lang="en-US"/>
          </a:p>
        </p:txBody>
      </p:sp>
    </p:spTree>
    <p:extLst>
      <p:ext uri="{BB962C8B-B14F-4D97-AF65-F5344CB8AC3E}">
        <p14:creationId xmlns:p14="http://schemas.microsoft.com/office/powerpoint/2010/main" val="1153924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7E4F62-8A7E-48EE-BBF1-E9487C5D496B}"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28DA94-C169-4393-ACF9-B7EAF6A44417}" type="slidenum">
              <a:rPr lang="en-US" smtClean="0"/>
              <a:t>‹#›</a:t>
            </a:fld>
            <a:endParaRPr lang="en-US"/>
          </a:p>
        </p:txBody>
      </p:sp>
    </p:spTree>
    <p:extLst>
      <p:ext uri="{BB962C8B-B14F-4D97-AF65-F5344CB8AC3E}">
        <p14:creationId xmlns:p14="http://schemas.microsoft.com/office/powerpoint/2010/main" val="3509624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F7E4F62-8A7E-48EE-BBF1-E9487C5D496B}" type="datetimeFigureOut">
              <a:rPr lang="en-US" smtClean="0"/>
              <a:t>1/18/2024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428DA94-C169-4393-ACF9-B7EAF6A44417}" type="slidenum">
              <a:rPr lang="en-US" smtClean="0"/>
              <a:t>‹#›</a:t>
            </a:fld>
            <a:endParaRPr lang="en-US"/>
          </a:p>
        </p:txBody>
      </p:sp>
    </p:spTree>
    <p:extLst>
      <p:ext uri="{BB962C8B-B14F-4D97-AF65-F5344CB8AC3E}">
        <p14:creationId xmlns:p14="http://schemas.microsoft.com/office/powerpoint/2010/main" val="286067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F7E4F62-8A7E-48EE-BBF1-E9487C5D496B}" type="datetimeFigureOut">
              <a:rPr lang="en-US" smtClean="0"/>
              <a:t>1/18/2024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428DA94-C169-4393-ACF9-B7EAF6A44417}" type="slidenum">
              <a:rPr lang="en-US" smtClean="0"/>
              <a:t>‹#›</a:t>
            </a:fld>
            <a:endParaRPr lang="en-US"/>
          </a:p>
        </p:txBody>
      </p:sp>
    </p:spTree>
    <p:extLst>
      <p:ext uri="{BB962C8B-B14F-4D97-AF65-F5344CB8AC3E}">
        <p14:creationId xmlns:p14="http://schemas.microsoft.com/office/powerpoint/2010/main" val="692393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F7E4F62-8A7E-48EE-BBF1-E9487C5D496B}" type="datetimeFigureOut">
              <a:rPr lang="en-US" smtClean="0"/>
              <a:t>1/18/2024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428DA94-C169-4393-ACF9-B7EAF6A44417}" type="slidenum">
              <a:rPr lang="en-US" smtClean="0"/>
              <a:t>‹#›</a:t>
            </a:fld>
            <a:endParaRPr lang="en-US"/>
          </a:p>
        </p:txBody>
      </p:sp>
    </p:spTree>
    <p:extLst>
      <p:ext uri="{BB962C8B-B14F-4D97-AF65-F5344CB8AC3E}">
        <p14:creationId xmlns:p14="http://schemas.microsoft.com/office/powerpoint/2010/main" val="428632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7E4F62-8A7E-48EE-BBF1-E9487C5D496B}"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8DA94-C169-4393-ACF9-B7EAF6A44417}" type="slidenum">
              <a:rPr lang="en-US" smtClean="0"/>
              <a:t>‹#›</a:t>
            </a:fld>
            <a:endParaRPr lang="en-US"/>
          </a:p>
        </p:txBody>
      </p:sp>
    </p:spTree>
    <p:extLst>
      <p:ext uri="{BB962C8B-B14F-4D97-AF65-F5344CB8AC3E}">
        <p14:creationId xmlns:p14="http://schemas.microsoft.com/office/powerpoint/2010/main" val="3083801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F7E4F62-8A7E-48EE-BBF1-E9487C5D496B}" type="datetimeFigureOut">
              <a:rPr lang="en-US" smtClean="0"/>
              <a:t>1/18/2024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428DA94-C169-4393-ACF9-B7EAF6A44417}" type="slidenum">
              <a:rPr lang="en-US" smtClean="0"/>
              <a:t>‹#›</a:t>
            </a:fld>
            <a:endParaRPr lang="en-US"/>
          </a:p>
        </p:txBody>
      </p:sp>
    </p:spTree>
    <p:extLst>
      <p:ext uri="{BB962C8B-B14F-4D97-AF65-F5344CB8AC3E}">
        <p14:creationId xmlns:p14="http://schemas.microsoft.com/office/powerpoint/2010/main" val="273531410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en.wikipedia.org/wiki/Curse_of_dimensionality"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sz="6000" dirty="0">
                <a:solidFill>
                  <a:schemeClr val="accent1"/>
                </a:solidFill>
              </a:rPr>
              <a:t>EDA</a:t>
            </a:r>
            <a:br>
              <a:rPr lang="en-US" dirty="0"/>
            </a:br>
            <a:r>
              <a:rPr lang="en-US" sz="4400" dirty="0"/>
              <a:t>Exploratory Data Analysis</a:t>
            </a:r>
          </a:p>
        </p:txBody>
      </p:sp>
    </p:spTree>
    <p:extLst>
      <p:ext uri="{BB962C8B-B14F-4D97-AF65-F5344CB8AC3E}">
        <p14:creationId xmlns:p14="http://schemas.microsoft.com/office/powerpoint/2010/main" val="1840692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Most common causes of outliers on a data set</a:t>
            </a:r>
            <a:r>
              <a:rPr lang="en-US" b="1" dirty="0">
                <a:solidFill>
                  <a:schemeClr val="accent1"/>
                </a:solidFill>
              </a:rPr>
              <a:t>:</a:t>
            </a:r>
            <a:endParaRPr lang="en-US" dirty="0">
              <a:solidFill>
                <a:schemeClr val="accent1"/>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Data entry errors (human errors)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Measurement errors (instrument errors)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Experimental errors (data extraction or experiment planning/executing errors)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Intentional (dummy outliers made to test detection methods)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Data processing errors (data manipulation or data set unintended mutations)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Sampling errors (extracting or mixing data from wrong or various sources)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Natural (not an error, novelties in data)</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353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Popular methods for outlier detection are:</a:t>
            </a:r>
            <a:br>
              <a:rPr lang="en-US"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Z-Score or Extreme Value Analysis (parametric)</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Probabilistic and Statistical Modeling (parametric)</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Box Plot method</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Nonparametric</a:t>
            </a:r>
          </a:p>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DBSCAN</a:t>
            </a:r>
            <a:r>
              <a:rPr lang="en-US" b="1" dirty="0">
                <a:latin typeface="Times New Roman" panose="02020603050405020304" pitchFamily="18" charset="0"/>
                <a:cs typeface="Times New Roman" panose="02020603050405020304" pitchFamily="18" charset="0"/>
              </a:rPr>
              <a:t>(Density Based Spatial Clustering of Applications with Noise)</a:t>
            </a:r>
          </a:p>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Isolation Forest</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119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53088"/>
            <a:ext cx="5752117" cy="695459"/>
          </a:xfrm>
        </p:spPr>
        <p:txBody>
          <a:bodyPr>
            <a:normAutofit fontScale="90000"/>
          </a:bodyPr>
          <a:lstStyle/>
          <a:p>
            <a:r>
              <a:rPr lang="en-US" dirty="0">
                <a:solidFill>
                  <a:schemeClr val="accent1"/>
                </a:solidFill>
              </a:rPr>
              <a:t>Box Plot</a:t>
            </a:r>
            <a:br>
              <a:rPr lang="en-US" b="1" dirty="0"/>
            </a:br>
            <a:endParaRPr lang="en-US" dirty="0"/>
          </a:p>
        </p:txBody>
      </p:sp>
      <p:sp>
        <p:nvSpPr>
          <p:cNvPr id="3" name="Content Placeholder 2"/>
          <p:cNvSpPr>
            <a:spLocks noGrp="1"/>
          </p:cNvSpPr>
          <p:nvPr>
            <p:ph idx="1"/>
          </p:nvPr>
        </p:nvSpPr>
        <p:spPr>
          <a:xfrm>
            <a:off x="168498" y="1319842"/>
            <a:ext cx="5678510" cy="4857121"/>
          </a:xfrm>
        </p:spPr>
        <p:txBody>
          <a:bodyPr>
            <a:normAutofit/>
          </a:bodyPr>
          <a:lstStyle/>
          <a:p>
            <a:r>
              <a:rPr lang="en-US" dirty="0">
                <a:latin typeface="Times New Roman" panose="02020603050405020304" pitchFamily="18" charset="0"/>
                <a:cs typeface="Times New Roman" panose="02020603050405020304" pitchFamily="18" charset="0"/>
              </a:rPr>
              <a:t>A univariate outlier is a data point that consists of an extreme value on one variable</a:t>
            </a:r>
          </a:p>
          <a:p>
            <a:r>
              <a:rPr lang="en-US" b="1" dirty="0">
                <a:latin typeface="Times New Roman" panose="02020603050405020304" pitchFamily="18" charset="0"/>
                <a:cs typeface="Times New Roman" panose="02020603050405020304" pitchFamily="18" charset="0"/>
              </a:rPr>
              <a:t>The Box Plot Rule</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For a given continuous variable, outliers are those observations that lie outside 1.5 * IQR, where IQR, the ‘Inter Quartile Range’ is the difference between 75th and 25th quartiles. </a:t>
            </a:r>
          </a:p>
          <a:p>
            <a:pPr lvl="1" algn="just"/>
            <a:r>
              <a:rPr lang="en-US" dirty="0">
                <a:latin typeface="Times New Roman" panose="02020603050405020304" pitchFamily="18" charset="0"/>
                <a:cs typeface="Times New Roman" panose="02020603050405020304" pitchFamily="18" charset="0"/>
              </a:rPr>
              <a:t>This is also known as “The Box Plot Rule”.</a:t>
            </a:r>
          </a:p>
          <a:p>
            <a:pPr lvl="1" algn="just"/>
            <a:r>
              <a:rPr lang="en-US" dirty="0">
                <a:latin typeface="Times New Roman" panose="02020603050405020304" pitchFamily="18" charset="0"/>
                <a:cs typeface="Times New Roman" panose="02020603050405020304" pitchFamily="18" charset="0"/>
              </a:rPr>
              <a:t>Look at the points outside the whiskers in a box plot.</a:t>
            </a:r>
          </a:p>
          <a:p>
            <a:endParaRPr lang="en-US" dirty="0">
              <a:latin typeface="Times New Roman" panose="02020603050405020304" pitchFamily="18" charset="0"/>
              <a:cs typeface="Times New Roman" panose="02020603050405020304" pitchFamily="18" charset="0"/>
            </a:endParaRPr>
          </a:p>
        </p:txBody>
      </p:sp>
      <p:pic>
        <p:nvPicPr>
          <p:cNvPr id="1026" name="Picture 2" descr="https://miro.medium.com/max/350/0*EZexBdyhXoxMa-n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19842"/>
            <a:ext cx="5834129" cy="27323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iro.medium.com/max/8100/1*2c21SkzJMf3frPXPAR_gZ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5949" y="4121239"/>
            <a:ext cx="5834129" cy="2475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357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90" y="-621"/>
            <a:ext cx="7755754" cy="389788"/>
          </a:xfrm>
        </p:spPr>
        <p:txBody>
          <a:bodyPr>
            <a:normAutofit fontScale="90000"/>
          </a:bodyPr>
          <a:lstStyle/>
          <a:p>
            <a:r>
              <a:rPr lang="en-US" sz="2000" dirty="0"/>
              <a:t> </a:t>
            </a:r>
            <a:br>
              <a:rPr lang="en-US" sz="2000" dirty="0"/>
            </a:br>
            <a:r>
              <a:rPr lang="en-US" sz="2000" dirty="0">
                <a:solidFill>
                  <a:schemeClr val="accent1"/>
                </a:solidFill>
              </a:rPr>
              <a:t>Data </a:t>
            </a:r>
            <a:r>
              <a:rPr lang="en-US" sz="2000" dirty="0">
                <a:solidFill>
                  <a:schemeClr val="accent1"/>
                </a:solidFill>
                <a:sym typeface="Wingdings" panose="05000000000000000000" pitchFamily="2" charset="2"/>
              </a:rPr>
              <a:t></a:t>
            </a:r>
            <a:r>
              <a:rPr lang="en-US" sz="2000" dirty="0">
                <a:solidFill>
                  <a:schemeClr val="accent1"/>
                </a:solidFill>
              </a:rPr>
              <a:t>199, 201, 236, 269,271,278,283,291, 301, 303, 341</a:t>
            </a:r>
          </a:p>
        </p:txBody>
      </p:sp>
      <p:sp>
        <p:nvSpPr>
          <p:cNvPr id="3" name="Content Placeholder 2"/>
          <p:cNvSpPr>
            <a:spLocks noGrp="1"/>
          </p:cNvSpPr>
          <p:nvPr>
            <p:ph idx="1"/>
          </p:nvPr>
        </p:nvSpPr>
        <p:spPr>
          <a:xfrm>
            <a:off x="325473" y="389167"/>
            <a:ext cx="1072005" cy="389787"/>
          </a:xfrm>
        </p:spPr>
        <p:txBody>
          <a:bodyPr>
            <a:noAutofit/>
          </a:bodyPr>
          <a:lstStyle/>
          <a:p>
            <a:pPr marL="0" indent="0">
              <a:buNone/>
            </a:pPr>
            <a:endParaRPr lang="en-US" sz="2000" dirty="0"/>
          </a:p>
          <a:p>
            <a:pPr marL="0" indent="0">
              <a:buNone/>
            </a:pPr>
            <a:r>
              <a:rPr lang="en-US" sz="2000" dirty="0"/>
              <a:t>N=11</a:t>
            </a:r>
          </a:p>
        </p:txBody>
      </p:sp>
      <p:pic>
        <p:nvPicPr>
          <p:cNvPr id="4" name="Picture 3"/>
          <p:cNvPicPr>
            <a:picLocks noChangeAspect="1"/>
          </p:cNvPicPr>
          <p:nvPr/>
        </p:nvPicPr>
        <p:blipFill>
          <a:blip r:embed="rId2"/>
          <a:stretch>
            <a:fillRect/>
          </a:stretch>
        </p:blipFill>
        <p:spPr>
          <a:xfrm>
            <a:off x="5731096" y="1375921"/>
            <a:ext cx="5905937" cy="1489159"/>
          </a:xfrm>
          <a:prstGeom prst="rect">
            <a:avLst/>
          </a:prstGeom>
        </p:spPr>
      </p:pic>
      <p:pic>
        <p:nvPicPr>
          <p:cNvPr id="2050" name="Picture 2" descr="Box Plot Diagram to identify Outliers fig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1097" y="3036498"/>
            <a:ext cx="5905937" cy="21186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ox Plot Diagram to identify Outliers median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369" y="1289321"/>
            <a:ext cx="4590572" cy="86791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ox Plot Diagram to identify Outliers Lower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369" y="2120501"/>
            <a:ext cx="4590572" cy="31416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28789" y="5679993"/>
            <a:ext cx="11724067" cy="923330"/>
          </a:xfrm>
          <a:prstGeom prst="rect">
            <a:avLst/>
          </a:prstGeom>
        </p:spPr>
        <p:txBody>
          <a:bodyPr wrap="square">
            <a:spAutoFit/>
          </a:bodyPr>
          <a:lstStyle/>
          <a:p>
            <a:pPr algn="just"/>
            <a:r>
              <a:rPr lang="en-US" b="0" i="0" dirty="0">
                <a:solidFill>
                  <a:schemeClr val="accent1"/>
                </a:solidFill>
                <a:effectLst/>
                <a:latin typeface="Georgia" panose="02040502050405020303" pitchFamily="18" charset="0"/>
              </a:rPr>
              <a:t>Hence it is clear that any range above 333.5 or below 201.5 are outliers. Hence in the data series 199, 201, 236, 269,271,278,283,291, 301, 303, 341, </a:t>
            </a:r>
            <a:r>
              <a:rPr lang="en-US" b="1" i="0" dirty="0">
                <a:solidFill>
                  <a:schemeClr val="accent1"/>
                </a:solidFill>
                <a:effectLst/>
                <a:latin typeface="Georgia" panose="02040502050405020303" pitchFamily="18" charset="0"/>
              </a:rPr>
              <a:t>outliers are 199, 201 and 341. </a:t>
            </a:r>
            <a:r>
              <a:rPr lang="en-US" b="0" i="0" dirty="0">
                <a:solidFill>
                  <a:schemeClr val="accent1"/>
                </a:solidFill>
                <a:effectLst/>
                <a:latin typeface="Georgia" panose="02040502050405020303" pitchFamily="18" charset="0"/>
              </a:rPr>
              <a:t>These 3 values which lies on either of the </a:t>
            </a:r>
            <a:r>
              <a:rPr lang="en-US" b="1" i="0" dirty="0">
                <a:solidFill>
                  <a:schemeClr val="accent1"/>
                </a:solidFill>
                <a:effectLst/>
                <a:latin typeface="Georgia" panose="02040502050405020303" pitchFamily="18" charset="0"/>
              </a:rPr>
              <a:t>extremes</a:t>
            </a:r>
            <a:r>
              <a:rPr lang="en-US" b="0" i="0" dirty="0">
                <a:solidFill>
                  <a:schemeClr val="accent1"/>
                </a:solidFill>
                <a:effectLst/>
                <a:latin typeface="Georgia" panose="02040502050405020303" pitchFamily="18" charset="0"/>
              </a:rPr>
              <a:t> can be considered </a:t>
            </a:r>
            <a:r>
              <a:rPr lang="en-US" b="1" i="0" dirty="0">
                <a:solidFill>
                  <a:schemeClr val="accent1"/>
                </a:solidFill>
                <a:effectLst/>
                <a:latin typeface="Georgia" panose="02040502050405020303" pitchFamily="18" charset="0"/>
              </a:rPr>
              <a:t>abnormal</a:t>
            </a:r>
            <a:endParaRPr lang="en-US" dirty="0">
              <a:solidFill>
                <a:schemeClr val="accent1"/>
              </a:solidFill>
            </a:endParaRPr>
          </a:p>
        </p:txBody>
      </p:sp>
    </p:spTree>
    <p:extLst>
      <p:ext uri="{BB962C8B-B14F-4D97-AF65-F5344CB8AC3E}">
        <p14:creationId xmlns:p14="http://schemas.microsoft.com/office/powerpoint/2010/main" val="69488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62" y="370714"/>
            <a:ext cx="4583805" cy="626549"/>
          </a:xfrm>
        </p:spPr>
        <p:txBody>
          <a:bodyPr>
            <a:noAutofit/>
          </a:bodyPr>
          <a:lstStyle/>
          <a:p>
            <a:r>
              <a:rPr lang="en-US" sz="3200" dirty="0">
                <a:solidFill>
                  <a:schemeClr val="accent1"/>
                </a:solidFill>
              </a:rPr>
              <a:t>Summary Box Plot</a:t>
            </a:r>
          </a:p>
        </p:txBody>
      </p:sp>
      <p:sp>
        <p:nvSpPr>
          <p:cNvPr id="3" name="Content Placeholder 2"/>
          <p:cNvSpPr>
            <a:spLocks noGrp="1"/>
          </p:cNvSpPr>
          <p:nvPr>
            <p:ph idx="1"/>
          </p:nvPr>
        </p:nvSpPr>
        <p:spPr>
          <a:xfrm>
            <a:off x="129862" y="1394841"/>
            <a:ext cx="10118319" cy="5186264"/>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A box and whisker plot—also called a box plot—displays the five-number summary of a set of data. </a:t>
            </a:r>
          </a:p>
          <a:p>
            <a:pPr marL="0" indent="0" algn="just">
              <a:buNone/>
            </a:pPr>
            <a:r>
              <a:rPr lang="en-US" sz="1600" dirty="0">
                <a:latin typeface="Times New Roman" panose="02020603050405020304" pitchFamily="18" charset="0"/>
                <a:cs typeface="Times New Roman" panose="02020603050405020304" pitchFamily="18" charset="0"/>
              </a:rPr>
              <a:t>The five-number summary is the minimum, first quartile, median, third quartile, and maximum.	</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Step 1 : Order the data</a:t>
            </a:r>
          </a:p>
          <a:p>
            <a:pPr algn="just"/>
            <a:r>
              <a:rPr lang="en-US" sz="1600" dirty="0">
                <a:latin typeface="Times New Roman" panose="02020603050405020304" pitchFamily="18" charset="0"/>
                <a:cs typeface="Times New Roman" panose="02020603050405020304" pitchFamily="18" charset="0"/>
              </a:rPr>
              <a:t>Step 2:  Find the median</a:t>
            </a:r>
          </a:p>
          <a:p>
            <a:pPr algn="just"/>
            <a:r>
              <a:rPr lang="en-US" sz="1600" dirty="0">
                <a:latin typeface="Times New Roman" panose="02020603050405020304" pitchFamily="18" charset="0"/>
                <a:cs typeface="Times New Roman" panose="02020603050405020304" pitchFamily="18" charset="0"/>
              </a:rPr>
              <a:t>Step 3: Find the quartiles Q1, Q3</a:t>
            </a:r>
          </a:p>
          <a:p>
            <a:pPr algn="just"/>
            <a:r>
              <a:rPr lang="en-US" sz="1600" dirty="0">
                <a:latin typeface="Times New Roman" panose="02020603050405020304" pitchFamily="18" charset="0"/>
                <a:cs typeface="Times New Roman" panose="02020603050405020304" pitchFamily="18" charset="0"/>
              </a:rPr>
              <a:t>Step 4: Complete the five number summary </a:t>
            </a:r>
            <a:r>
              <a:rPr lang="en-US" sz="1600" dirty="0" err="1">
                <a:latin typeface="Times New Roman" panose="02020603050405020304" pitchFamily="18" charset="0"/>
                <a:cs typeface="Times New Roman" panose="02020603050405020304" pitchFamily="18" charset="0"/>
              </a:rPr>
              <a:t>min,max</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Step 5: Scale and label an axis that fits the five-number summary</a:t>
            </a:r>
          </a:p>
          <a:p>
            <a:pPr algn="just"/>
            <a:r>
              <a:rPr lang="en-US" sz="1600" dirty="0">
                <a:latin typeface="Times New Roman" panose="02020603050405020304" pitchFamily="18" charset="0"/>
                <a:cs typeface="Times New Roman" panose="02020603050405020304" pitchFamily="18" charset="0"/>
              </a:rPr>
              <a:t>Step 6: Draw a box from Q1 to </a:t>
            </a:r>
            <a:r>
              <a:rPr lang="en-US" sz="1600" i="1" dirty="0">
                <a:latin typeface="Times New Roman" panose="02020603050405020304" pitchFamily="18" charset="0"/>
                <a:cs typeface="Times New Roman" panose="02020603050405020304" pitchFamily="18" charset="0"/>
              </a:rPr>
              <a:t>Q</a:t>
            </a:r>
            <a:r>
              <a:rPr lang="en-US" sz="1600" dirty="0">
                <a:latin typeface="Times New Roman" panose="02020603050405020304" pitchFamily="18" charset="0"/>
                <a:cs typeface="Times New Roman" panose="02020603050405020304" pitchFamily="18" charset="0"/>
              </a:rPr>
              <a:t>3 with a vertical line through the median.</a:t>
            </a:r>
          </a:p>
          <a:p>
            <a:pPr algn="just"/>
            <a:r>
              <a:rPr lang="en-US" sz="1600" dirty="0">
                <a:latin typeface="Times New Roman" panose="02020603050405020304" pitchFamily="18" charset="0"/>
                <a:cs typeface="Times New Roman" panose="02020603050405020304" pitchFamily="18" charset="0"/>
              </a:rPr>
              <a:t>Step 7:  Draw a whisker from Q1 to the min and from Q3 to the max.</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IQR </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dirty="0">
                <a:latin typeface="Times New Roman" panose="02020603050405020304" pitchFamily="18" charset="0"/>
                <a:cs typeface="Times New Roman" panose="02020603050405020304" pitchFamily="18" charset="0"/>
              </a:rPr>
              <a:t>The "interquartile range", abbreviated "IQR", is just the width of the box in the box-and-whisker plot. That is, IQR = Q</a:t>
            </a:r>
            <a:r>
              <a:rPr lang="en-US" sz="1600" baseline="-25000" dirty="0">
                <a:latin typeface="Times New Roman" panose="02020603050405020304" pitchFamily="18" charset="0"/>
                <a:cs typeface="Times New Roman" panose="02020603050405020304" pitchFamily="18" charset="0"/>
              </a:rPr>
              <a:t>3</a:t>
            </a:r>
            <a:r>
              <a:rPr lang="en-US" sz="1600" dirty="0">
                <a:latin typeface="Times New Roman" panose="02020603050405020304" pitchFamily="18" charset="0"/>
                <a:cs typeface="Times New Roman" panose="02020603050405020304" pitchFamily="18" charset="0"/>
              </a:rPr>
              <a:t> – Q</a:t>
            </a:r>
            <a:r>
              <a:rPr lang="en-US" sz="1600" baseline="-25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 The IQR can be used as a measure of how spread-out the values are.</a:t>
            </a:r>
          </a:p>
          <a:p>
            <a:pPr marL="0" indent="0" algn="just">
              <a:buNone/>
            </a:pPr>
            <a:r>
              <a:rPr lang="en-US" sz="1600" dirty="0">
                <a:latin typeface="Times New Roman" panose="02020603050405020304" pitchFamily="18" charset="0"/>
                <a:cs typeface="Times New Roman" panose="02020603050405020304" pitchFamily="18" charset="0"/>
              </a:rPr>
              <a:t>Outlier </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dirty="0">
                <a:latin typeface="Times New Roman" panose="02020603050405020304" pitchFamily="18" charset="0"/>
                <a:cs typeface="Times New Roman" panose="02020603050405020304" pitchFamily="18" charset="0"/>
              </a:rPr>
              <a:t>A outlier is any value that lies more than one and a half times the length of the box from either end of the box.</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59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8213"/>
            <a:ext cx="9404723" cy="1400530"/>
          </a:xfrm>
        </p:spPr>
        <p:txBody>
          <a:bodyPr/>
          <a:lstStyle/>
          <a:p>
            <a:r>
              <a:rPr lang="en-US" dirty="0">
                <a:solidFill>
                  <a:schemeClr val="accent1"/>
                </a:solidFill>
              </a:rPr>
              <a:t>Find outliers in the dataset</a:t>
            </a:r>
          </a:p>
        </p:txBody>
      </p:sp>
      <p:sp>
        <p:nvSpPr>
          <p:cNvPr id="3" name="Content Placeholder 2"/>
          <p:cNvSpPr>
            <a:spLocks noGrp="1"/>
          </p:cNvSpPr>
          <p:nvPr>
            <p:ph idx="1"/>
          </p:nvPr>
        </p:nvSpPr>
        <p:spPr>
          <a:xfrm>
            <a:off x="793630" y="2052918"/>
            <a:ext cx="9256223" cy="4195481"/>
          </a:xfrm>
        </p:spPr>
        <p:txBody>
          <a:bodyPr/>
          <a:lstStyle/>
          <a:p>
            <a:r>
              <a:rPr lang="en-US" b="1" dirty="0"/>
              <a:t>Find the outliers, if any, for the following data set:</a:t>
            </a:r>
          </a:p>
          <a:p>
            <a:r>
              <a:rPr lang="en-US" b="1" dirty="0"/>
              <a:t>10.2,  14.1,  14.4.   14.4,  14.4,  14.5,  14.5,  14.6,  14.7,   14.7,  14.7,  14.9,  15.1,  15.9,   16.4</a:t>
            </a:r>
          </a:p>
          <a:p>
            <a:endParaRPr lang="en-US" dirty="0"/>
          </a:p>
        </p:txBody>
      </p:sp>
    </p:spTree>
    <p:extLst>
      <p:ext uri="{BB962C8B-B14F-4D97-AF65-F5344CB8AC3E}">
        <p14:creationId xmlns:p14="http://schemas.microsoft.com/office/powerpoint/2010/main" val="2226005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10.2, 15.9, and 16.4</a:t>
            </a:r>
            <a:endParaRPr lang="en-US" dirty="0"/>
          </a:p>
        </p:txBody>
      </p:sp>
    </p:spTree>
    <p:extLst>
      <p:ext uri="{BB962C8B-B14F-4D97-AF65-F5344CB8AC3E}">
        <p14:creationId xmlns:p14="http://schemas.microsoft.com/office/powerpoint/2010/main" val="2910345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3" y="249215"/>
            <a:ext cx="7470475" cy="785955"/>
          </a:xfrm>
        </p:spPr>
        <p:txBody>
          <a:bodyPr/>
          <a:lstStyle/>
          <a:p>
            <a:r>
              <a:rPr lang="en-US" dirty="0">
                <a:solidFill>
                  <a:schemeClr val="accent1"/>
                </a:solidFill>
              </a:rPr>
              <a:t>Z score Method</a:t>
            </a:r>
          </a:p>
        </p:txBody>
      </p:sp>
      <p:sp>
        <p:nvSpPr>
          <p:cNvPr id="3" name="Content Placeholder 2"/>
          <p:cNvSpPr>
            <a:spLocks noGrp="1"/>
          </p:cNvSpPr>
          <p:nvPr>
            <p:ph idx="1"/>
          </p:nvPr>
        </p:nvSpPr>
        <p:spPr>
          <a:xfrm>
            <a:off x="309782" y="1337888"/>
            <a:ext cx="10093675" cy="4890383"/>
          </a:xfrm>
        </p:spPr>
        <p:txBody>
          <a:bodyPr>
            <a:normAutofit lnSpcReduction="10000"/>
          </a:bodyPr>
          <a:lstStyle/>
          <a:p>
            <a:pPr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Z-score technique assumes a Gaussian distribution of the data. The outliers are the data points that are in the tails of the distribution and therefore far from the mean.</a:t>
            </a:r>
          </a:p>
          <a:p>
            <a:pPr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How far depends on a set threshold </a:t>
            </a:r>
            <a:r>
              <a:rPr lang="en-US" sz="1800" dirty="0" err="1">
                <a:latin typeface="Times New Roman" panose="02020603050405020304" pitchFamily="18" charset="0"/>
                <a:cs typeface="Times New Roman" panose="02020603050405020304" pitchFamily="18" charset="0"/>
              </a:rPr>
              <a:t>z</a:t>
            </a:r>
            <a:r>
              <a:rPr lang="en-US" sz="1800" baseline="-25000" dirty="0" err="1">
                <a:latin typeface="Times New Roman" panose="02020603050405020304" pitchFamily="18" charset="0"/>
                <a:cs typeface="Times New Roman" panose="02020603050405020304" pitchFamily="18" charset="0"/>
              </a:rPr>
              <a:t>thr</a:t>
            </a:r>
            <a:r>
              <a:rPr lang="en-US" sz="1800" dirty="0">
                <a:latin typeface="Times New Roman" panose="02020603050405020304" pitchFamily="18" charset="0"/>
                <a:cs typeface="Times New Roman" panose="02020603050405020304" pitchFamily="18" charset="0"/>
              </a:rPr>
              <a:t> for the normalized data points </a:t>
            </a:r>
            <a:r>
              <a:rPr lang="en-US" sz="1800" dirty="0" err="1">
                <a:latin typeface="Times New Roman" panose="02020603050405020304" pitchFamily="18" charset="0"/>
                <a:cs typeface="Times New Roman" panose="02020603050405020304" pitchFamily="18" charset="0"/>
              </a:rPr>
              <a:t>z</a:t>
            </a:r>
            <a:r>
              <a:rPr lang="en-US" sz="1800" baseline="-250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calculated with the formula:</a:t>
            </a:r>
          </a:p>
          <a:p>
            <a:pPr algn="just">
              <a:buFont typeface="Wingdings" panose="05000000000000000000" pitchFamily="2" charset="2"/>
              <a:buChar char="q"/>
            </a:pPr>
            <a:r>
              <a:rPr lang="en-US" sz="1800" b="0" i="0" dirty="0">
                <a:effectLst/>
                <a:latin typeface="Times New Roman" panose="02020603050405020304" pitchFamily="18" charset="0"/>
                <a:cs typeface="Times New Roman" panose="02020603050405020304" pitchFamily="18" charset="0"/>
              </a:rPr>
              <a:t>Though Z-Score is a highly efficient way of detecting and removing outliers, we cannot use it with every data type. When we said that, we mean that it only works with the data which is completely or close to </a:t>
            </a:r>
            <a:r>
              <a:rPr lang="en-US" sz="1800" b="1" i="0" dirty="0">
                <a:effectLst/>
                <a:latin typeface="Times New Roman" panose="02020603050405020304" pitchFamily="18" charset="0"/>
                <a:cs typeface="Times New Roman" panose="02020603050405020304" pitchFamily="18" charset="0"/>
              </a:rPr>
              <a:t>normally distributed,</a:t>
            </a:r>
            <a:r>
              <a:rPr lang="en-US" sz="1800" b="0" i="0" dirty="0">
                <a:effectLst/>
                <a:latin typeface="Times New Roman" panose="02020603050405020304" pitchFamily="18" charset="0"/>
                <a:cs typeface="Times New Roman" panose="02020603050405020304" pitchFamily="18" charset="0"/>
              </a:rPr>
              <a:t> which in turn stimulates that this method is not for </a:t>
            </a:r>
            <a:r>
              <a:rPr lang="en-US" sz="1800" b="1" i="0" dirty="0">
                <a:effectLst/>
                <a:latin typeface="Times New Roman" panose="02020603050405020304" pitchFamily="18" charset="0"/>
                <a:cs typeface="Times New Roman" panose="02020603050405020304" pitchFamily="18" charset="0"/>
              </a:rPr>
              <a:t>skewed</a:t>
            </a:r>
            <a:r>
              <a:rPr lang="en-US" sz="1800" b="0" i="0" dirty="0">
                <a:effectLst/>
                <a:latin typeface="Times New Roman" panose="02020603050405020304" pitchFamily="18" charset="0"/>
                <a:cs typeface="Times New Roman" panose="02020603050405020304" pitchFamily="18" charset="0"/>
              </a:rPr>
              <a:t> data, either </a:t>
            </a:r>
            <a:r>
              <a:rPr lang="en-US" sz="1800" b="1" i="0" dirty="0">
                <a:effectLst/>
                <a:latin typeface="Times New Roman" panose="02020603050405020304" pitchFamily="18" charset="0"/>
                <a:cs typeface="Times New Roman" panose="02020603050405020304" pitchFamily="18" charset="0"/>
              </a:rPr>
              <a:t>left skew</a:t>
            </a:r>
            <a:r>
              <a:rPr lang="en-US" sz="1800" b="0" i="0" dirty="0">
                <a:effectLst/>
                <a:latin typeface="Times New Roman" panose="02020603050405020304" pitchFamily="18" charset="0"/>
                <a:cs typeface="Times New Roman" panose="02020603050405020304" pitchFamily="18" charset="0"/>
              </a:rPr>
              <a:t> or </a:t>
            </a:r>
            <a:r>
              <a:rPr lang="en-US" sz="1800" b="1" i="0" dirty="0">
                <a:effectLst/>
                <a:latin typeface="Times New Roman" panose="02020603050405020304" pitchFamily="18" charset="0"/>
                <a:cs typeface="Times New Roman" panose="02020603050405020304" pitchFamily="18" charset="0"/>
              </a:rPr>
              <a:t>right skew. For</a:t>
            </a:r>
            <a:r>
              <a:rPr lang="en-US" sz="1800" b="0" i="0" dirty="0">
                <a:effectLst/>
                <a:latin typeface="Times New Roman" panose="02020603050405020304" pitchFamily="18" charset="0"/>
                <a:cs typeface="Times New Roman" panose="02020603050405020304" pitchFamily="18" charset="0"/>
              </a:rPr>
              <a:t> the other data, we have something known as </a:t>
            </a:r>
            <a:r>
              <a:rPr lang="en-US" sz="1800" b="1" i="0" dirty="0">
                <a:effectLst/>
                <a:latin typeface="Times New Roman" panose="02020603050405020304" pitchFamily="18" charset="0"/>
                <a:cs typeface="Times New Roman" panose="02020603050405020304" pitchFamily="18" charset="0"/>
              </a:rPr>
              <a:t>Inter quartile range (IQR)</a:t>
            </a:r>
            <a:r>
              <a:rPr lang="en-US" sz="1800" b="0" i="0" dirty="0">
                <a:effectLst/>
                <a:latin typeface="Times New Roman" panose="02020603050405020304" pitchFamily="18" charset="0"/>
                <a:cs typeface="Times New Roman" panose="02020603050405020304" pitchFamily="18" charset="0"/>
              </a:rPr>
              <a:t> method</a:t>
            </a:r>
            <a:r>
              <a:rPr lang="en-US" sz="18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kumimoji="0" lang="en-US" sz="1800" b="0" i="0" u="none" strike="noStrike" cap="none" normalizeH="0" baseline="0" dirty="0">
                <a:ln>
                  <a:noFill/>
                </a:ln>
                <a:solidFill>
                  <a:schemeClr val="tx1">
                    <a:lumMod val="95000"/>
                  </a:schemeClr>
                </a:solidFill>
                <a:effectLst/>
                <a:latin typeface="Open Sans"/>
              </a:rPr>
              <a:t>An outlier is then a normalized data point which has an absolute value greater than </a:t>
            </a:r>
            <a:r>
              <a:rPr kumimoji="0" lang="en-US" sz="1800" b="0" i="0" u="none" strike="noStrike" cap="none" normalizeH="0" baseline="0" dirty="0" err="1">
                <a:ln>
                  <a:noFill/>
                </a:ln>
                <a:solidFill>
                  <a:schemeClr val="tx1">
                    <a:lumMod val="95000"/>
                  </a:schemeClr>
                </a:solidFill>
                <a:effectLst/>
                <a:latin typeface="Open Sans"/>
              </a:rPr>
              <a:t>z</a:t>
            </a:r>
            <a:r>
              <a:rPr kumimoji="0" lang="en-US" sz="1800" b="0" i="0" u="none" strike="noStrike" cap="none" normalizeH="0" baseline="-30000" dirty="0" err="1">
                <a:ln>
                  <a:noFill/>
                </a:ln>
                <a:solidFill>
                  <a:schemeClr val="tx1">
                    <a:lumMod val="95000"/>
                  </a:schemeClr>
                </a:solidFill>
                <a:effectLst/>
                <a:latin typeface="Open Sans"/>
              </a:rPr>
              <a:t>thr</a:t>
            </a:r>
            <a:r>
              <a:rPr kumimoji="0" lang="en-US" sz="1800" b="0" i="0" u="none" strike="noStrike" cap="none" normalizeH="0" baseline="0" dirty="0">
                <a:ln>
                  <a:noFill/>
                </a:ln>
                <a:solidFill>
                  <a:schemeClr val="tx1">
                    <a:lumMod val="95000"/>
                  </a:schemeClr>
                </a:solidFill>
                <a:effectLst/>
                <a:latin typeface="Open Sans"/>
              </a:rPr>
              <a:t>. </a:t>
            </a:r>
            <a:endParaRPr kumimoji="0" lang="en-US" sz="1600" b="0" i="0" u="none" strike="noStrike" cap="none" normalizeH="0" baseline="0" dirty="0">
              <a:ln>
                <a:noFill/>
              </a:ln>
              <a:solidFill>
                <a:schemeClr val="tx1">
                  <a:lumMod val="95000"/>
                </a:schemeClr>
              </a:solidFill>
              <a:effectLst/>
            </a:endParaRPr>
          </a:p>
          <a:p>
            <a:pPr algn="just">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p:txBody>
      </p:sp>
      <p:pic>
        <p:nvPicPr>
          <p:cNvPr id="3074" name="Picture 2" descr="Equ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000" y="3950898"/>
            <a:ext cx="1949757" cy="514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12851" y="4539918"/>
            <a:ext cx="8564449" cy="307777"/>
          </a:xfrm>
          <a:prstGeom prst="rect">
            <a:avLst/>
          </a:prstGeom>
        </p:spPr>
        <p:txBody>
          <a:bodyPr wrap="square">
            <a:spAutoFit/>
          </a:bodyPr>
          <a:lstStyle/>
          <a:p>
            <a:r>
              <a:rPr lang="en-US" sz="1400" b="0" i="0" dirty="0">
                <a:effectLst/>
                <a:latin typeface="Open Sans"/>
              </a:rPr>
              <a:t>where x</a:t>
            </a:r>
            <a:r>
              <a:rPr lang="en-US" sz="1400" b="0" i="0" baseline="-25000" dirty="0">
                <a:effectLst/>
                <a:latin typeface="Open Sans"/>
              </a:rPr>
              <a:t>i</a:t>
            </a:r>
            <a:r>
              <a:rPr lang="en-US" sz="1400" b="0" i="0" dirty="0">
                <a:effectLst/>
                <a:latin typeface="Open Sans"/>
              </a:rPr>
              <a:t> is a data point, μ is the mean of all x</a:t>
            </a:r>
            <a:r>
              <a:rPr lang="en-US" sz="1400" b="0" i="0" baseline="-25000" dirty="0">
                <a:effectLst/>
                <a:latin typeface="Open Sans"/>
              </a:rPr>
              <a:t>i</a:t>
            </a:r>
            <a:r>
              <a:rPr lang="en-US" sz="1400" b="0" i="0" dirty="0">
                <a:effectLst/>
                <a:latin typeface="Open Sans"/>
              </a:rPr>
              <a:t> and is the standard deviation of all x</a:t>
            </a:r>
            <a:r>
              <a:rPr lang="en-US" sz="1400" b="0" i="0" baseline="-25000" dirty="0">
                <a:effectLst/>
                <a:latin typeface="Open Sans"/>
              </a:rPr>
              <a:t>i</a:t>
            </a:r>
            <a:r>
              <a:rPr lang="en-US" sz="1400" b="0" i="0" dirty="0">
                <a:effectLst/>
                <a:latin typeface="Open Sans"/>
              </a:rPr>
              <a:t>.</a:t>
            </a:r>
            <a:endParaRPr lang="en-US" sz="1400" dirty="0"/>
          </a:p>
        </p:txBody>
      </p:sp>
      <p:pic>
        <p:nvPicPr>
          <p:cNvPr id="3078" name="Picture 6" descr="Equ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000" y="5078566"/>
            <a:ext cx="1949757" cy="485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070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031" y="452718"/>
            <a:ext cx="9866804" cy="841244"/>
          </a:xfrm>
        </p:spPr>
        <p:txBody>
          <a:bodyPr/>
          <a:lstStyle/>
          <a:p>
            <a:r>
              <a:rPr lang="en-US" dirty="0">
                <a:solidFill>
                  <a:schemeClr val="accent1"/>
                </a:solidFill>
              </a:rPr>
              <a:t>Empirical Rule</a:t>
            </a:r>
          </a:p>
        </p:txBody>
      </p:sp>
      <p:pic>
        <p:nvPicPr>
          <p:cNvPr id="1026" name="Picture 2" descr="EmpiricalRu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71" y="1500997"/>
            <a:ext cx="8764437" cy="20962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Empirical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871" y="3716955"/>
            <a:ext cx="8764438" cy="2688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251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3463344" cy="4351338"/>
          </a:xfrm>
        </p:spPr>
        <p:txBody>
          <a:bodyPr/>
          <a:lstStyle/>
          <a:p>
            <a:endParaRPr lang="en-US" dirty="0"/>
          </a:p>
        </p:txBody>
      </p:sp>
      <p:pic>
        <p:nvPicPr>
          <p:cNvPr id="4100" name="Picture 4" descr="Image result for z score outlier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543" y="1078302"/>
            <a:ext cx="9040645" cy="502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18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05A8-1A5E-C543-12F9-B1E4BB889A95}"/>
              </a:ext>
            </a:extLst>
          </p:cNvPr>
          <p:cNvSpPr>
            <a:spLocks noGrp="1"/>
          </p:cNvSpPr>
          <p:nvPr>
            <p:ph type="title"/>
          </p:nvPr>
        </p:nvSpPr>
        <p:spPr/>
        <p:txBody>
          <a:bodyPr/>
          <a:lstStyle/>
          <a:p>
            <a:r>
              <a:rPr lang="en-GB" dirty="0">
                <a:solidFill>
                  <a:schemeClr val="accent1"/>
                </a:solidFill>
              </a:rPr>
              <a:t>EDA</a:t>
            </a:r>
          </a:p>
        </p:txBody>
      </p:sp>
      <p:sp>
        <p:nvSpPr>
          <p:cNvPr id="3" name="Content Placeholder 2">
            <a:extLst>
              <a:ext uri="{FF2B5EF4-FFF2-40B4-BE49-F238E27FC236}">
                <a16:creationId xmlns:a16="http://schemas.microsoft.com/office/drawing/2014/main" id="{6E08380A-E2B8-6E76-C1D7-9D9DE1FC2EEB}"/>
              </a:ext>
            </a:extLst>
          </p:cNvPr>
          <p:cNvSpPr>
            <a:spLocks noGrp="1"/>
          </p:cNvSpPr>
          <p:nvPr>
            <p:ph idx="1"/>
          </p:nvPr>
        </p:nvSpPr>
        <p:spPr>
          <a:xfrm>
            <a:off x="875201" y="1561212"/>
            <a:ext cx="8946541" cy="4195481"/>
          </a:xfrm>
        </p:spPr>
        <p:txBody>
          <a:bodyPr/>
          <a:lstStyle/>
          <a:p>
            <a:pPr marL="0" indent="0" algn="just">
              <a:buNone/>
            </a:pPr>
            <a:r>
              <a:rPr lang="en-US" b="0" i="0" dirty="0">
                <a:solidFill>
                  <a:schemeClr val="tx1">
                    <a:lumMod val="95000"/>
                  </a:schemeClr>
                </a:solidFill>
                <a:effectLst/>
                <a:latin typeface="IBM Plex Sans" panose="020B0503050203000203" pitchFamily="34" charset="0"/>
              </a:rPr>
              <a:t>Exploratory data analysis (EDA) is used by data scientists to analyze and investigate data sets and summarize their main characteristics, often employing data visualization methods. It helps determine how best to manipulate data sources to get the answers you need, making it easier for data scientists to discover patterns, spot anomalies, test a hypothesis, or check assumptions.</a:t>
            </a:r>
            <a:endParaRPr lang="en-GB" dirty="0">
              <a:solidFill>
                <a:schemeClr val="tx1">
                  <a:lumMod val="95000"/>
                </a:schemeClr>
              </a:solidFill>
            </a:endParaRPr>
          </a:p>
        </p:txBody>
      </p:sp>
    </p:spTree>
    <p:extLst>
      <p:ext uri="{BB962C8B-B14F-4D97-AF65-F5344CB8AC3E}">
        <p14:creationId xmlns:p14="http://schemas.microsoft.com/office/powerpoint/2010/main" val="3166766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Outlier Tests</a:t>
            </a:r>
          </a:p>
        </p:txBody>
      </p:sp>
      <p:sp>
        <p:nvSpPr>
          <p:cNvPr id="3" name="Content Placeholder 2"/>
          <p:cNvSpPr>
            <a:spLocks noGrp="1"/>
          </p:cNvSpPr>
          <p:nvPr>
            <p:ph idx="1"/>
          </p:nvPr>
        </p:nvSpPr>
        <p:spPr>
          <a:xfrm>
            <a:off x="758256" y="1492201"/>
            <a:ext cx="8946541" cy="4195481"/>
          </a:xfrm>
        </p:spPr>
        <p:txBody>
          <a:bodyPr/>
          <a:lstStyle/>
          <a:p>
            <a:pPr marL="0" indent="0">
              <a:buNone/>
            </a:pPr>
            <a:r>
              <a:rPr lang="en-US" dirty="0"/>
              <a:t> </a:t>
            </a:r>
          </a:p>
          <a:p>
            <a:r>
              <a:rPr lang="en-US" dirty="0"/>
              <a:t>DBSCAN</a:t>
            </a:r>
          </a:p>
          <a:p>
            <a:r>
              <a:rPr lang="en-US" dirty="0"/>
              <a:t>Isolation Forest</a:t>
            </a:r>
          </a:p>
          <a:p>
            <a:pPr marL="0" indent="0">
              <a:buNone/>
            </a:pPr>
            <a:endParaRPr lang="en-US" dirty="0"/>
          </a:p>
        </p:txBody>
      </p:sp>
    </p:spTree>
    <p:extLst>
      <p:ext uri="{BB962C8B-B14F-4D97-AF65-F5344CB8AC3E}">
        <p14:creationId xmlns:p14="http://schemas.microsoft.com/office/powerpoint/2010/main" val="3534910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09586"/>
            <a:ext cx="9404723" cy="1400530"/>
          </a:xfrm>
        </p:spPr>
        <p:txBody>
          <a:bodyPr/>
          <a:lstStyle/>
          <a:p>
            <a:r>
              <a:rPr lang="en-US" dirty="0">
                <a:solidFill>
                  <a:schemeClr val="accent1"/>
                </a:solidFill>
              </a:rPr>
              <a:t>Missing Value</a:t>
            </a:r>
          </a:p>
        </p:txBody>
      </p:sp>
      <p:sp>
        <p:nvSpPr>
          <p:cNvPr id="3" name="Content Placeholder 2"/>
          <p:cNvSpPr>
            <a:spLocks noGrp="1"/>
          </p:cNvSpPr>
          <p:nvPr>
            <p:ph idx="1"/>
          </p:nvPr>
        </p:nvSpPr>
        <p:spPr>
          <a:xfrm>
            <a:off x="733246" y="1647646"/>
            <a:ext cx="9316608" cy="4600754"/>
          </a:xfrm>
        </p:spPr>
        <p:txBody>
          <a:bodyPr/>
          <a:lstStyle/>
          <a:p>
            <a:pPr>
              <a:defRPr/>
            </a:pPr>
            <a:r>
              <a:rPr lang="en-US" dirty="0">
                <a:latin typeface="Times New Roman" panose="02020603050405020304" pitchFamily="18" charset="0"/>
                <a:cs typeface="Times New Roman" panose="02020603050405020304" pitchFamily="18" charset="0"/>
              </a:rPr>
              <a:t>Missing data are observations that we intend to make but couldn’t.</a:t>
            </a:r>
          </a:p>
          <a:p>
            <a:pPr>
              <a:defRPr/>
            </a:pPr>
            <a:r>
              <a:rPr lang="en-US" dirty="0">
                <a:latin typeface="Times New Roman" panose="02020603050405020304" pitchFamily="18" charset="0"/>
                <a:cs typeface="Times New Roman" panose="02020603050405020304" pitchFamily="18" charset="0"/>
              </a:rPr>
              <a:t>Missing data can occur for many reasons: </a:t>
            </a:r>
          </a:p>
          <a:p>
            <a:pPr lvl="1">
              <a:buFont typeface="Wingdings" panose="05000000000000000000" pitchFamily="2" charset="2"/>
              <a:buChar char="q"/>
              <a:defRPr/>
            </a:pPr>
            <a:r>
              <a:rPr lang="en-US" dirty="0">
                <a:latin typeface="Times New Roman" panose="02020603050405020304" pitchFamily="18" charset="0"/>
                <a:cs typeface="Times New Roman" panose="02020603050405020304" pitchFamily="18" charset="0"/>
              </a:rPr>
              <a:t>participants can fail to respond to questions (legitimately or illegitimately—more on that later), </a:t>
            </a:r>
          </a:p>
          <a:p>
            <a:pPr lvl="1">
              <a:buFont typeface="Wingdings" panose="05000000000000000000" pitchFamily="2" charset="2"/>
              <a:buChar char="q"/>
              <a:defRPr/>
            </a:pPr>
            <a:r>
              <a:rPr lang="en-US" dirty="0">
                <a:latin typeface="Times New Roman" panose="02020603050405020304" pitchFamily="18" charset="0"/>
                <a:cs typeface="Times New Roman" panose="02020603050405020304" pitchFamily="18" charset="0"/>
              </a:rPr>
              <a:t>equipment and data collecting or recording mechanisms can malfunction,</a:t>
            </a:r>
          </a:p>
          <a:p>
            <a:pPr lvl="1">
              <a:buFont typeface="Wingdings" panose="05000000000000000000" pitchFamily="2" charset="2"/>
              <a:buChar char="q"/>
              <a:defRPr/>
            </a:pPr>
            <a:r>
              <a:rPr lang="en-US" dirty="0">
                <a:latin typeface="Times New Roman" panose="02020603050405020304" pitchFamily="18" charset="0"/>
                <a:cs typeface="Times New Roman" panose="02020603050405020304" pitchFamily="18" charset="0"/>
              </a:rPr>
              <a:t>subjects can withdraw from studies before they are completed, and </a:t>
            </a:r>
          </a:p>
          <a:p>
            <a:pPr lvl="1">
              <a:buFont typeface="Wingdings" panose="05000000000000000000" pitchFamily="2" charset="2"/>
              <a:buChar char="q"/>
              <a:defRPr/>
            </a:pPr>
            <a:r>
              <a:rPr lang="en-US" dirty="0">
                <a:latin typeface="Times New Roman" panose="02020603050405020304" pitchFamily="18" charset="0"/>
                <a:cs typeface="Times New Roman" panose="02020603050405020304" pitchFamily="18" charset="0"/>
              </a:rPr>
              <a:t>data entry errors can occur. </a:t>
            </a:r>
          </a:p>
          <a:p>
            <a:pPr>
              <a:defRPr/>
            </a:pPr>
            <a:r>
              <a:rPr lang="en-US" dirty="0">
                <a:latin typeface="Times New Roman" panose="02020603050405020304" pitchFamily="18" charset="0"/>
                <a:cs typeface="Times New Roman" panose="02020603050405020304" pitchFamily="18" charset="0"/>
              </a:rPr>
              <a:t>When we have missing data, our goal remains the same with what it was if have the complete data. So, the analysis are now more complex.</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154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585" y="152718"/>
            <a:ext cx="9388415" cy="1371600"/>
          </a:xfrm>
        </p:spPr>
        <p:txBody>
          <a:bodyPr>
            <a:normAutofit/>
          </a:bodyPr>
          <a:lstStyle/>
          <a:p>
            <a:r>
              <a:rPr lang="en-GB" dirty="0">
                <a:solidFill>
                  <a:schemeClr val="accent1"/>
                </a:solidFill>
                <a:latin typeface="+mn-lt"/>
              </a:rPr>
              <a:t>Missing data</a:t>
            </a:r>
          </a:p>
        </p:txBody>
      </p:sp>
      <p:sp>
        <p:nvSpPr>
          <p:cNvPr id="3" name="Content Placeholder 2"/>
          <p:cNvSpPr>
            <a:spLocks noGrp="1"/>
          </p:cNvSpPr>
          <p:nvPr>
            <p:ph idx="1"/>
          </p:nvPr>
        </p:nvSpPr>
        <p:spPr>
          <a:xfrm>
            <a:off x="517585" y="1600200"/>
            <a:ext cx="9845615" cy="838200"/>
          </a:xfrm>
        </p:spPr>
        <p:txBody>
          <a:bodyPr>
            <a:normAutofit/>
          </a:bodyPr>
          <a:lstStyle/>
          <a:p>
            <a:pPr marL="342900" indent="-342900"/>
            <a:r>
              <a:rPr lang="en-US" altLang="en-US" b="0" dirty="0"/>
              <a:t>Missing data is a common problem and challenge for analysts.</a:t>
            </a:r>
          </a:p>
          <a:p>
            <a:pPr marL="342900" indent="-342900"/>
            <a:r>
              <a:rPr lang="en-US" altLang="en-US" b="0" dirty="0"/>
              <a:t>There are many reasons why data could be missing, including:</a:t>
            </a:r>
          </a:p>
        </p:txBody>
      </p:sp>
      <p:pic>
        <p:nvPicPr>
          <p:cNvPr id="1028" name="Picture 4" descr="http://www.villageofbourbonnais.com/images/satisfactionSurvey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3529" y="2695800"/>
            <a:ext cx="2691261" cy="1800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1063529" y="4638136"/>
            <a:ext cx="2691261" cy="2209800"/>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altLang="en-US" sz="1600" b="0" dirty="0"/>
              <a:t>Respondents forgot to answer questions.</a:t>
            </a:r>
          </a:p>
          <a:p>
            <a:pPr algn="ctr"/>
            <a:r>
              <a:rPr lang="en-US" altLang="en-US" sz="1600" b="0" dirty="0"/>
              <a:t>Respondents refused to answer certain questions.</a:t>
            </a:r>
          </a:p>
          <a:p>
            <a:pPr algn="ctr"/>
            <a:r>
              <a:rPr lang="en-US" altLang="en-US" sz="1600" b="0" dirty="0"/>
              <a:t>Respondents failed to complete the survey.</a:t>
            </a:r>
          </a:p>
        </p:txBody>
      </p:sp>
      <p:pic>
        <p:nvPicPr>
          <p:cNvPr id="1030" name="Picture 6" descr="http://cdn.spectator.co.uk/wp-content/uploads/2013/07/Spect_Weather-530x4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79" y="2695800"/>
            <a:ext cx="2904632" cy="1798674"/>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4408233" y="4610819"/>
            <a:ext cx="2501525" cy="2209800"/>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altLang="en-US" sz="1600" b="0" dirty="0"/>
              <a:t>A sensor failed. </a:t>
            </a:r>
          </a:p>
          <a:p>
            <a:pPr algn="ctr"/>
            <a:r>
              <a:rPr lang="en-US" altLang="en-US" sz="1600" b="0" dirty="0"/>
              <a:t>Someone purposefully turned off recording equipment.</a:t>
            </a:r>
          </a:p>
          <a:p>
            <a:pPr algn="ctr"/>
            <a:r>
              <a:rPr lang="en-US" altLang="en-US" sz="1600" b="0" dirty="0"/>
              <a:t>There was a power cut.</a:t>
            </a:r>
          </a:p>
          <a:p>
            <a:pPr algn="ctr"/>
            <a:r>
              <a:rPr lang="en-US" altLang="en-US" sz="1600" b="0" dirty="0"/>
              <a:t>The method of data capture was changed.</a:t>
            </a:r>
          </a:p>
        </p:txBody>
      </p:sp>
      <p:pic>
        <p:nvPicPr>
          <p:cNvPr id="1032" name="Picture 8" descr="http://web-images.chacha.com/images/Gallery/5280/how-do-you-stop-an-internet-addiction-330914042-dec-10-2012-1-600x4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3200" y="2695800"/>
            <a:ext cx="27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a:xfrm>
            <a:off x="7663199" y="4656826"/>
            <a:ext cx="2700001" cy="2209800"/>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altLang="en-US" sz="1600" b="0" dirty="0"/>
              <a:t>An internet connection was lost.</a:t>
            </a:r>
          </a:p>
          <a:p>
            <a:pPr algn="ctr"/>
            <a:r>
              <a:rPr lang="en-US" altLang="en-US" sz="1600" b="0" dirty="0"/>
              <a:t>A network went down.</a:t>
            </a:r>
          </a:p>
          <a:p>
            <a:pPr algn="ctr"/>
            <a:r>
              <a:rPr lang="en-US" altLang="en-US" sz="1600" b="0" dirty="0"/>
              <a:t>A hard drive became corrupt.</a:t>
            </a:r>
          </a:p>
          <a:p>
            <a:pPr algn="ctr"/>
            <a:r>
              <a:rPr lang="en-US" altLang="en-US" sz="1600" b="0" dirty="0"/>
              <a:t>A data transfer was cut short.</a:t>
            </a:r>
          </a:p>
          <a:p>
            <a:pPr algn="ctr"/>
            <a:endParaRPr lang="en-US" altLang="en-US" sz="1600" b="0" dirty="0"/>
          </a:p>
        </p:txBody>
      </p:sp>
    </p:spTree>
    <p:extLst>
      <p:ext uri="{BB962C8B-B14F-4D97-AF65-F5344CB8AC3E}">
        <p14:creationId xmlns:p14="http://schemas.microsoft.com/office/powerpoint/2010/main" val="795970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60" y="637996"/>
            <a:ext cx="9073854" cy="992396"/>
          </a:xfrm>
        </p:spPr>
        <p:txBody>
          <a:bodyPr>
            <a:normAutofit/>
          </a:bodyPr>
          <a:lstStyle/>
          <a:p>
            <a:r>
              <a:rPr lang="en-GB" dirty="0">
                <a:solidFill>
                  <a:schemeClr val="accent1"/>
                </a:solidFill>
                <a:latin typeface="+mn-lt"/>
                <a:cs typeface="Times New Roman" panose="02020603050405020304" pitchFamily="18" charset="0"/>
              </a:rPr>
              <a:t>Missing data</a:t>
            </a:r>
          </a:p>
        </p:txBody>
      </p:sp>
      <p:sp>
        <p:nvSpPr>
          <p:cNvPr id="3" name="Content Placeholder 2"/>
          <p:cNvSpPr>
            <a:spLocks noGrp="1"/>
          </p:cNvSpPr>
          <p:nvPr>
            <p:ph idx="1"/>
          </p:nvPr>
        </p:nvSpPr>
        <p:spPr>
          <a:xfrm>
            <a:off x="695460" y="1630392"/>
            <a:ext cx="9679546" cy="5620468"/>
          </a:xfrm>
        </p:spPr>
        <p:txBody>
          <a:bodyPr>
            <a:normAutofit/>
          </a:bodyPr>
          <a:lstStyle/>
          <a:p>
            <a:pPr marL="0" indent="0" algn="just">
              <a:buNone/>
            </a:pPr>
            <a:endParaRPr lang="en-US" altLang="en-US" b="0" dirty="0"/>
          </a:p>
          <a:p>
            <a:pPr marL="342900" indent="-342900" algn="just"/>
            <a:r>
              <a:rPr lang="en-US" altLang="en-US" b="1" dirty="0"/>
              <a:t>Missing Completely at Random </a:t>
            </a:r>
            <a:r>
              <a:rPr lang="en-US" altLang="en-US" b="0" dirty="0"/>
              <a:t>(MCAR)</a:t>
            </a:r>
          </a:p>
          <a:p>
            <a:pPr lvl="1" indent="0" algn="just">
              <a:buNone/>
            </a:pPr>
            <a:endParaRPr lang="en-GB" sz="800" dirty="0"/>
          </a:p>
          <a:p>
            <a:pPr marL="342900" indent="-342900" algn="just"/>
            <a:r>
              <a:rPr lang="en-US" altLang="en-US" b="1" dirty="0"/>
              <a:t>Missing at Random </a:t>
            </a:r>
            <a:r>
              <a:rPr lang="en-US" altLang="en-US" b="0" dirty="0"/>
              <a:t>(MAR)</a:t>
            </a:r>
          </a:p>
          <a:p>
            <a:pPr lvl="1" indent="0" algn="just">
              <a:buNone/>
            </a:pPr>
            <a:endParaRPr lang="en-US" altLang="en-US" sz="800" dirty="0"/>
          </a:p>
          <a:p>
            <a:pPr marL="342900" indent="-342900" algn="just"/>
            <a:r>
              <a:rPr lang="en-US" altLang="en-US" b="1" dirty="0"/>
              <a:t>Not Missing at Random </a:t>
            </a:r>
            <a:r>
              <a:rPr lang="en-US" altLang="en-US" b="0" dirty="0"/>
              <a:t>(NMAR)</a:t>
            </a:r>
          </a:p>
        </p:txBody>
      </p:sp>
    </p:spTree>
    <p:extLst>
      <p:ext uri="{BB962C8B-B14F-4D97-AF65-F5344CB8AC3E}">
        <p14:creationId xmlns:p14="http://schemas.microsoft.com/office/powerpoint/2010/main" val="2080101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B9A9-2C72-0B3F-55D9-393F9BDCFD51}"/>
              </a:ext>
            </a:extLst>
          </p:cNvPr>
          <p:cNvSpPr>
            <a:spLocks noGrp="1"/>
          </p:cNvSpPr>
          <p:nvPr>
            <p:ph type="title"/>
          </p:nvPr>
        </p:nvSpPr>
        <p:spPr/>
        <p:txBody>
          <a:bodyPr/>
          <a:lstStyle/>
          <a:p>
            <a:r>
              <a:rPr lang="en-GB" dirty="0">
                <a:solidFill>
                  <a:schemeClr val="accent1"/>
                </a:solidFill>
              </a:rPr>
              <a:t>Missing completely at Random</a:t>
            </a:r>
          </a:p>
        </p:txBody>
      </p:sp>
      <p:sp>
        <p:nvSpPr>
          <p:cNvPr id="3" name="Content Placeholder 2">
            <a:extLst>
              <a:ext uri="{FF2B5EF4-FFF2-40B4-BE49-F238E27FC236}">
                <a16:creationId xmlns:a16="http://schemas.microsoft.com/office/drawing/2014/main" id="{987C3D1E-2148-4F75-72AB-CA73E4BE8906}"/>
              </a:ext>
            </a:extLst>
          </p:cNvPr>
          <p:cNvSpPr>
            <a:spLocks noGrp="1"/>
          </p:cNvSpPr>
          <p:nvPr>
            <p:ph idx="1"/>
          </p:nvPr>
        </p:nvSpPr>
        <p:spPr/>
        <p:txBody>
          <a:bodyPr/>
          <a:lstStyle/>
          <a:p>
            <a:r>
              <a:rPr lang="en-GB" dirty="0"/>
              <a:t>Missing values are not dependent or related to any feature of data.</a:t>
            </a:r>
          </a:p>
          <a:p>
            <a:pPr marL="0" indent="0">
              <a:buNone/>
            </a:pPr>
            <a:r>
              <a:rPr lang="en-GB" dirty="0"/>
              <a:t>     Example some row of data is missing due to while copying the data. </a:t>
            </a:r>
          </a:p>
        </p:txBody>
      </p:sp>
    </p:spTree>
    <p:extLst>
      <p:ext uri="{BB962C8B-B14F-4D97-AF65-F5344CB8AC3E}">
        <p14:creationId xmlns:p14="http://schemas.microsoft.com/office/powerpoint/2010/main" val="426960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Missing at Random</a:t>
            </a: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Missing data are missing at random (MAR) when the probability of missing data on a variable is related to some other measured variable in the model, but not to the value of the variable with missing values itself. </a:t>
            </a:r>
          </a:p>
          <a:p>
            <a:r>
              <a:rPr lang="en-US" dirty="0">
                <a:latin typeface="Times New Roman" panose="02020603050405020304" pitchFamily="18" charset="0"/>
                <a:cs typeface="Times New Roman" panose="02020603050405020304" pitchFamily="18" charset="0"/>
              </a:rPr>
              <a:t>For example, only younger people have missing values for IQ.</a:t>
            </a:r>
          </a:p>
          <a:p>
            <a:r>
              <a:rPr lang="en-US" dirty="0">
                <a:latin typeface="Times New Roman" panose="02020603050405020304" pitchFamily="18" charset="0"/>
                <a:cs typeface="Times New Roman" panose="02020603050405020304" pitchFamily="18" charset="0"/>
              </a:rPr>
              <a:t> In that case the probability of missing data on IQ is related to age. </a:t>
            </a:r>
          </a:p>
        </p:txBody>
      </p:sp>
    </p:spTree>
    <p:extLst>
      <p:ext uri="{BB962C8B-B14F-4D97-AF65-F5344CB8AC3E}">
        <p14:creationId xmlns:p14="http://schemas.microsoft.com/office/powerpoint/2010/main" val="196081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Missing Not at Random</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Data are missing not at random (MNAR) when the missing values on a variable are related to the values of that variable itself, even after controlling for other variables. </a:t>
            </a:r>
          </a:p>
          <a:p>
            <a:r>
              <a:rPr lang="en-US" dirty="0">
                <a:latin typeface="Times New Roman" panose="02020603050405020304" pitchFamily="18" charset="0"/>
                <a:cs typeface="Times New Roman" panose="02020603050405020304" pitchFamily="18" charset="0"/>
              </a:rPr>
              <a:t>For example, when data are missing on IQ and only the people with low IQ values have missing observations for this variable.</a:t>
            </a:r>
          </a:p>
        </p:txBody>
      </p:sp>
    </p:spTree>
    <p:extLst>
      <p:ext uri="{BB962C8B-B14F-4D97-AF65-F5344CB8AC3E}">
        <p14:creationId xmlns:p14="http://schemas.microsoft.com/office/powerpoint/2010/main" val="1302764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917" y="152718"/>
            <a:ext cx="9277083" cy="1371600"/>
          </a:xfrm>
        </p:spPr>
        <p:txBody>
          <a:bodyPr>
            <a:normAutofit/>
          </a:bodyPr>
          <a:lstStyle/>
          <a:p>
            <a:r>
              <a:rPr lang="en-GB" dirty="0">
                <a:solidFill>
                  <a:schemeClr val="accent1"/>
                </a:solidFill>
              </a:rPr>
              <a:t>Missing data</a:t>
            </a:r>
          </a:p>
        </p:txBody>
      </p:sp>
      <p:sp>
        <p:nvSpPr>
          <p:cNvPr id="3" name="Content Placeholder 2"/>
          <p:cNvSpPr>
            <a:spLocks noGrp="1"/>
          </p:cNvSpPr>
          <p:nvPr>
            <p:ph idx="1"/>
          </p:nvPr>
        </p:nvSpPr>
        <p:spPr>
          <a:xfrm>
            <a:off x="628917" y="1148834"/>
            <a:ext cx="10562823" cy="5257800"/>
          </a:xfrm>
        </p:spPr>
        <p:txBody>
          <a:bodyPr>
            <a:normAutofit/>
          </a:bodyPr>
          <a:lstStyle/>
          <a:p>
            <a:pPr marL="0" indent="0">
              <a:buNone/>
            </a:pPr>
            <a:r>
              <a:rPr lang="en-US" altLang="en-US" b="0" dirty="0">
                <a:latin typeface="Times New Roman" panose="02020603050405020304" pitchFamily="18" charset="0"/>
                <a:cs typeface="Times New Roman" panose="02020603050405020304" pitchFamily="18" charset="0"/>
              </a:rPr>
              <a:t>Another example: </a:t>
            </a:r>
            <a:r>
              <a:rPr lang="en-US" altLang="en-US" dirty="0">
                <a:latin typeface="Times New Roman" panose="02020603050405020304" pitchFamily="18" charset="0"/>
                <a:cs typeface="Times New Roman" panose="02020603050405020304" pitchFamily="18" charset="0"/>
              </a:rPr>
              <a:t>Survey data on drug use.</a:t>
            </a:r>
          </a:p>
          <a:p>
            <a:endParaRPr lang="en-US" altLang="en-US" b="0" dirty="0">
              <a:latin typeface="Times New Roman" panose="02020603050405020304" pitchFamily="18" charset="0"/>
              <a:cs typeface="Times New Roman" panose="02020603050405020304" pitchFamily="18" charset="0"/>
            </a:endParaRPr>
          </a:p>
          <a:p>
            <a:pPr marL="342900" indent="-342900"/>
            <a:r>
              <a:rPr lang="en-US" altLang="en-US" b="1" dirty="0">
                <a:latin typeface="Times New Roman" panose="02020603050405020304" pitchFamily="18" charset="0"/>
                <a:cs typeface="Times New Roman" panose="02020603050405020304" pitchFamily="18" charset="0"/>
              </a:rPr>
              <a:t>Missing Completely at Random </a:t>
            </a:r>
            <a:r>
              <a:rPr lang="en-US" altLang="en-US" b="0" dirty="0">
                <a:latin typeface="Times New Roman" panose="02020603050405020304" pitchFamily="18" charset="0"/>
                <a:cs typeface="Times New Roman" panose="02020603050405020304" pitchFamily="18" charset="0"/>
              </a:rPr>
              <a:t>(MCAR):</a:t>
            </a:r>
          </a:p>
          <a:p>
            <a:pPr marL="800100" lvl="1" indent="-342900"/>
            <a:r>
              <a:rPr lang="en-GB" dirty="0">
                <a:latin typeface="Times New Roman" panose="02020603050405020304" pitchFamily="18" charset="0"/>
                <a:cs typeface="Times New Roman" panose="02020603050405020304" pitchFamily="18" charset="0"/>
              </a:rPr>
              <a:t>You removed 10% of the respondents data randomly.</a:t>
            </a:r>
          </a:p>
          <a:p>
            <a:pPr marL="800100" lvl="1" indent="-342900"/>
            <a:endParaRPr lang="en-GB" sz="800" dirty="0">
              <a:latin typeface="Times New Roman" panose="02020603050405020304" pitchFamily="18" charset="0"/>
              <a:cs typeface="Times New Roman" panose="02020603050405020304" pitchFamily="18" charset="0"/>
            </a:endParaRPr>
          </a:p>
          <a:p>
            <a:pPr lvl="1" indent="0">
              <a:buNone/>
            </a:pPr>
            <a:endParaRPr lang="en-GB" sz="800" dirty="0">
              <a:latin typeface="Times New Roman" panose="02020603050405020304" pitchFamily="18" charset="0"/>
              <a:cs typeface="Times New Roman" panose="02020603050405020304" pitchFamily="18" charset="0"/>
            </a:endParaRPr>
          </a:p>
          <a:p>
            <a:pPr marL="342900" indent="-342900"/>
            <a:r>
              <a:rPr lang="en-US" altLang="en-US" b="1" dirty="0">
                <a:latin typeface="Times New Roman" panose="02020603050405020304" pitchFamily="18" charset="0"/>
                <a:cs typeface="Times New Roman" panose="02020603050405020304" pitchFamily="18" charset="0"/>
              </a:rPr>
              <a:t>Missing at Random </a:t>
            </a:r>
            <a:r>
              <a:rPr lang="en-US" altLang="en-US" b="0" dirty="0">
                <a:latin typeface="Times New Roman" panose="02020603050405020304" pitchFamily="18" charset="0"/>
                <a:cs typeface="Times New Roman" panose="02020603050405020304" pitchFamily="18" charset="0"/>
              </a:rPr>
              <a:t>(MAR):</a:t>
            </a:r>
          </a:p>
          <a:p>
            <a:pPr marL="800100" lvl="1" indent="-342900"/>
            <a:r>
              <a:rPr lang="en-GB" dirty="0">
                <a:latin typeface="Times New Roman" panose="02020603050405020304" pitchFamily="18" charset="0"/>
                <a:cs typeface="Times New Roman" panose="02020603050405020304" pitchFamily="18" charset="0"/>
              </a:rPr>
              <a:t>People who come from poorer families might be less inclined to answer questions about drug use, and so the level of drug use is related to family income.</a:t>
            </a:r>
          </a:p>
          <a:p>
            <a:pPr marL="800100" lvl="1" indent="-342900"/>
            <a:endParaRPr lang="en-GB" sz="800" dirty="0">
              <a:latin typeface="Times New Roman" panose="02020603050405020304" pitchFamily="18" charset="0"/>
              <a:cs typeface="Times New Roman" panose="02020603050405020304" pitchFamily="18" charset="0"/>
            </a:endParaRPr>
          </a:p>
          <a:p>
            <a:pPr marL="342900" indent="-342900"/>
            <a:r>
              <a:rPr lang="en-US" altLang="en-US" b="1" dirty="0">
                <a:latin typeface="Times New Roman" panose="02020603050405020304" pitchFamily="18" charset="0"/>
                <a:cs typeface="Times New Roman" panose="02020603050405020304" pitchFamily="18" charset="0"/>
              </a:rPr>
              <a:t>Not Missing at Random </a:t>
            </a:r>
            <a:r>
              <a:rPr lang="en-US" altLang="en-US" b="0" dirty="0">
                <a:latin typeface="Times New Roman" panose="02020603050405020304" pitchFamily="18" charset="0"/>
                <a:cs typeface="Times New Roman" panose="02020603050405020304" pitchFamily="18" charset="0"/>
              </a:rPr>
              <a:t>(NMAR):</a:t>
            </a:r>
          </a:p>
          <a:p>
            <a:pPr marL="800100" lvl="1" indent="-342900"/>
            <a:r>
              <a:rPr lang="en-GB" dirty="0">
                <a:latin typeface="Times New Roman" panose="02020603050405020304" pitchFamily="18" charset="0"/>
                <a:cs typeface="Times New Roman" panose="02020603050405020304" pitchFamily="18" charset="0"/>
              </a:rPr>
              <a:t>Students skipped the question on drug use because they feared that they would be expelled from school.</a:t>
            </a:r>
            <a:endParaRPr lang="en-US" altLang="en-US"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992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24" y="152718"/>
            <a:ext cx="10560676" cy="671530"/>
          </a:xfrm>
        </p:spPr>
        <p:txBody>
          <a:bodyPr>
            <a:normAutofit fontScale="90000"/>
          </a:bodyPr>
          <a:lstStyle/>
          <a:p>
            <a:r>
              <a:rPr lang="en-US" altLang="en-US" dirty="0">
                <a:solidFill>
                  <a:schemeClr val="accent1"/>
                </a:solidFill>
              </a:rPr>
              <a:t>Procedure for dealing with missing data</a:t>
            </a:r>
            <a:endParaRPr lang="en-GB" dirty="0">
              <a:solidFill>
                <a:schemeClr val="accent1"/>
              </a:solidFill>
            </a:endParaRPr>
          </a:p>
        </p:txBody>
      </p:sp>
      <p:sp>
        <p:nvSpPr>
          <p:cNvPr id="3" name="Content Placeholder 2"/>
          <p:cNvSpPr>
            <a:spLocks noGrp="1"/>
          </p:cNvSpPr>
          <p:nvPr>
            <p:ph idx="1"/>
          </p:nvPr>
        </p:nvSpPr>
        <p:spPr>
          <a:xfrm>
            <a:off x="193183" y="1136560"/>
            <a:ext cx="11616743" cy="5257800"/>
          </a:xfrm>
        </p:spPr>
        <p:txBody>
          <a:bodyPr>
            <a:normAutofit/>
          </a:bodyPr>
          <a:lstStyle/>
          <a:p>
            <a:pPr marL="342900" indent="-342900"/>
            <a:r>
              <a:rPr lang="en-US" altLang="en-US" b="0" dirty="0">
                <a:latin typeface="Times New Roman" panose="02020603050405020304" pitchFamily="18" charset="0"/>
                <a:cs typeface="Times New Roman" panose="02020603050405020304" pitchFamily="18" charset="0"/>
              </a:rPr>
              <a:t>Generally the procedure for dealing with missing data is:</a:t>
            </a:r>
          </a:p>
          <a:p>
            <a:pPr marL="914400" lvl="1" indent="-457200">
              <a:buFont typeface="+mj-lt"/>
              <a:buAutoNum type="arabicPeriod"/>
            </a:pPr>
            <a:r>
              <a:rPr lang="en-US" altLang="en-US" b="0" dirty="0">
                <a:latin typeface="Times New Roman" panose="02020603050405020304" pitchFamily="18" charset="0"/>
                <a:cs typeface="Times New Roman" panose="02020603050405020304" pitchFamily="18" charset="0"/>
              </a:rPr>
              <a:t>Identify the missing data.</a:t>
            </a:r>
          </a:p>
          <a:p>
            <a:pPr marL="914400" lvl="1" indent="-457200">
              <a:buFont typeface="+mj-lt"/>
              <a:buAutoNum type="arabicPeriod"/>
            </a:pPr>
            <a:r>
              <a:rPr lang="en-US" altLang="en-US" dirty="0">
                <a:latin typeface="Times New Roman" panose="02020603050405020304" pitchFamily="18" charset="0"/>
                <a:cs typeface="Times New Roman" panose="02020603050405020304" pitchFamily="18" charset="0"/>
              </a:rPr>
              <a:t>Identify the cause of the missing data.</a:t>
            </a:r>
          </a:p>
          <a:p>
            <a:pPr marL="914400" lvl="1" indent="-457200">
              <a:buFont typeface="+mj-lt"/>
              <a:buAutoNum type="arabicPeriod"/>
            </a:pPr>
            <a:r>
              <a:rPr lang="en-US" altLang="en-US" b="0" dirty="0">
                <a:latin typeface="Times New Roman" panose="02020603050405020304" pitchFamily="18" charset="0"/>
                <a:cs typeface="Times New Roman" panose="02020603050405020304" pitchFamily="18" charset="0"/>
              </a:rPr>
              <a:t>Either:</a:t>
            </a:r>
          </a:p>
          <a:p>
            <a:pPr marL="1600200" lvl="2" indent="-457200">
              <a:buFont typeface="+mj-lt"/>
              <a:buAutoNum type="alphaUcPeriod"/>
            </a:pPr>
            <a:r>
              <a:rPr lang="en-US" altLang="en-US" dirty="0">
                <a:latin typeface="Times New Roman" panose="02020603050405020304" pitchFamily="18" charset="0"/>
                <a:cs typeface="Times New Roman" panose="02020603050405020304" pitchFamily="18" charset="0"/>
              </a:rPr>
              <a:t>Remove the rows containing the missing data</a:t>
            </a:r>
          </a:p>
          <a:p>
            <a:pPr marL="2057400" lvl="3" indent="-457200"/>
            <a:r>
              <a:rPr lang="en-US" altLang="en-US" sz="2000" dirty="0">
                <a:latin typeface="Times New Roman" panose="02020603050405020304" pitchFamily="18" charset="0"/>
                <a:cs typeface="Times New Roman" panose="02020603050405020304" pitchFamily="18" charset="0"/>
              </a:rPr>
              <a:t>Also called the </a:t>
            </a:r>
            <a:r>
              <a:rPr lang="en-US" altLang="en-US" sz="2000" b="1" dirty="0">
                <a:latin typeface="Times New Roman" panose="02020603050405020304" pitchFamily="18" charset="0"/>
                <a:cs typeface="Times New Roman" panose="02020603050405020304" pitchFamily="18" charset="0"/>
              </a:rPr>
              <a:t>naïve approach</a:t>
            </a:r>
            <a:r>
              <a:rPr lang="en-US" altLang="en-US" sz="2000" dirty="0">
                <a:latin typeface="Times New Roman" panose="02020603050405020304" pitchFamily="18" charset="0"/>
                <a:cs typeface="Times New Roman" panose="02020603050405020304" pitchFamily="18" charset="0"/>
              </a:rPr>
              <a:t>.</a:t>
            </a:r>
          </a:p>
          <a:p>
            <a:pPr marL="2057400" lvl="3" indent="-457200"/>
            <a:r>
              <a:rPr lang="en-US" altLang="en-US" sz="2000" dirty="0">
                <a:latin typeface="Times New Roman" panose="02020603050405020304" pitchFamily="18" charset="0"/>
                <a:cs typeface="Times New Roman" panose="02020603050405020304" pitchFamily="18" charset="0"/>
              </a:rPr>
              <a:t>Make sure missing data isn’t biased!</a:t>
            </a:r>
          </a:p>
          <a:p>
            <a:pPr marL="1600200" lvl="2" indent="-457200">
              <a:buFont typeface="+mj-lt"/>
              <a:buAutoNum type="alphaUcPeriod"/>
            </a:pPr>
            <a:r>
              <a:rPr lang="en-US" altLang="en-US" dirty="0">
                <a:latin typeface="Times New Roman" panose="02020603050405020304" pitchFamily="18" charset="0"/>
                <a:cs typeface="Times New Roman" panose="02020603050405020304" pitchFamily="18" charset="0"/>
              </a:rPr>
              <a:t>Replace missing values with alternative values.</a:t>
            </a:r>
          </a:p>
          <a:p>
            <a:pPr marL="2057400" lvl="3" indent="-457200"/>
            <a:r>
              <a:rPr lang="en-US" altLang="en-US" sz="2000" b="1" dirty="0">
                <a:latin typeface="Times New Roman" panose="02020603050405020304" pitchFamily="18" charset="0"/>
                <a:cs typeface="Times New Roman" panose="02020603050405020304" pitchFamily="18" charset="0"/>
              </a:rPr>
              <a:t>Impute</a:t>
            </a:r>
            <a:r>
              <a:rPr lang="en-US" altLang="en-US" sz="2000" dirty="0">
                <a:latin typeface="Times New Roman" panose="02020603050405020304" pitchFamily="18" charset="0"/>
                <a:cs typeface="Times New Roman" panose="02020603050405020304" pitchFamily="18" charset="0"/>
              </a:rPr>
              <a:t> the missing values.</a:t>
            </a:r>
          </a:p>
          <a:p>
            <a:pPr marL="2057400" lvl="3" indent="-457200"/>
            <a:r>
              <a:rPr lang="en-US" altLang="en-US" sz="2000" dirty="0">
                <a:latin typeface="Times New Roman" panose="02020603050405020304" pitchFamily="18" charset="0"/>
                <a:cs typeface="Times New Roman" panose="02020603050405020304" pitchFamily="18" charset="0"/>
              </a:rPr>
              <a:t>There are a number of approaches.</a:t>
            </a:r>
          </a:p>
          <a:p>
            <a:endParaRPr lang="en-US" altLang="en-US" b="0" dirty="0">
              <a:latin typeface="Times New Roman" panose="02020603050405020304" pitchFamily="18" charset="0"/>
              <a:cs typeface="Times New Roman" panose="02020603050405020304" pitchFamily="18" charset="0"/>
            </a:endParaRPr>
          </a:p>
          <a:p>
            <a:pPr algn="just"/>
            <a:r>
              <a:rPr lang="en-US" altLang="en-US" b="0" dirty="0">
                <a:latin typeface="Times New Roman" panose="02020603050405020304" pitchFamily="18" charset="0"/>
                <a:cs typeface="Times New Roman" panose="02020603050405020304" pitchFamily="18" charset="0"/>
              </a:rPr>
              <a:t>Deciding between A and B depends on which outcome you think will produce the </a:t>
            </a:r>
            <a:r>
              <a:rPr lang="en-US" altLang="en-US" dirty="0">
                <a:latin typeface="Times New Roman" panose="02020603050405020304" pitchFamily="18" charset="0"/>
                <a:cs typeface="Times New Roman" panose="02020603050405020304" pitchFamily="18" charset="0"/>
              </a:rPr>
              <a:t>most reliable and accurate results</a:t>
            </a:r>
            <a:r>
              <a:rPr lang="en-US" altLang="en-US" b="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92298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latin typeface="+mn-lt"/>
              </a:rPr>
              <a:t>Missing data methods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Deletion Methods</a:t>
            </a:r>
          </a:p>
          <a:p>
            <a:pPr marL="0" indent="0">
              <a:buNone/>
            </a:pPr>
            <a:r>
              <a:rPr lang="en-US" dirty="0">
                <a:latin typeface="Times New Roman" panose="02020603050405020304" pitchFamily="18" charset="0"/>
                <a:cs typeface="Times New Roman" panose="02020603050405020304" pitchFamily="18" charset="0"/>
              </a:rPr>
              <a:t>     Listwise deletion</a:t>
            </a:r>
          </a:p>
          <a:p>
            <a:pPr marL="0" indent="0">
              <a:buNone/>
            </a:pPr>
            <a:r>
              <a:rPr lang="en-US" dirty="0">
                <a:latin typeface="Times New Roman" panose="02020603050405020304" pitchFamily="18" charset="0"/>
                <a:cs typeface="Times New Roman" panose="02020603050405020304" pitchFamily="18" charset="0"/>
              </a:rPr>
              <a:t>     Pairwise deletion</a:t>
            </a:r>
          </a:p>
          <a:p>
            <a:r>
              <a:rPr lang="en-US" dirty="0">
                <a:latin typeface="Times New Roman" panose="02020603050405020304" pitchFamily="18" charset="0"/>
                <a:cs typeface="Times New Roman" panose="02020603050405020304" pitchFamily="18" charset="0"/>
              </a:rPr>
              <a:t>Imputation Methods</a:t>
            </a:r>
          </a:p>
          <a:p>
            <a:pPr marL="0" indent="0">
              <a:buNone/>
            </a:pPr>
            <a:r>
              <a:rPr lang="en-US" dirty="0">
                <a:latin typeface="Times New Roman" panose="02020603050405020304" pitchFamily="18" charset="0"/>
                <a:cs typeface="Times New Roman" panose="02020603050405020304" pitchFamily="18" charset="0"/>
              </a:rPr>
              <a:t>     Single Imputation</a:t>
            </a:r>
          </a:p>
          <a:p>
            <a:pPr marL="0" indent="0">
              <a:buNone/>
            </a:pPr>
            <a:r>
              <a:rPr lang="en-US" dirty="0">
                <a:latin typeface="Times New Roman" panose="02020603050405020304" pitchFamily="18" charset="0"/>
                <a:cs typeface="Times New Roman" panose="02020603050405020304" pitchFamily="18" charset="0"/>
              </a:rPr>
              <a:t>     Multiple Imputation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789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3A377-CBA1-F3FD-51D5-6C69ABFFBD2C}"/>
              </a:ext>
            </a:extLst>
          </p:cNvPr>
          <p:cNvSpPr>
            <a:spLocks noGrp="1"/>
          </p:cNvSpPr>
          <p:nvPr>
            <p:ph type="title"/>
          </p:nvPr>
        </p:nvSpPr>
        <p:spPr>
          <a:xfrm>
            <a:off x="646111" y="418212"/>
            <a:ext cx="9404723" cy="1400530"/>
          </a:xfrm>
        </p:spPr>
        <p:txBody>
          <a:bodyPr/>
          <a:lstStyle/>
          <a:p>
            <a:r>
              <a:rPr lang="en-GB" i="0" dirty="0">
                <a:solidFill>
                  <a:schemeClr val="accent1"/>
                </a:solidFill>
                <a:effectLst/>
              </a:rPr>
              <a:t>Types of EDA</a:t>
            </a:r>
            <a:br>
              <a:rPr lang="en-GB" i="0" dirty="0">
                <a:solidFill>
                  <a:schemeClr val="tx1"/>
                </a:solidFill>
                <a:effectLst/>
                <a:latin typeface="Nunito" panose="020F0502020204030204" pitchFamily="2" charset="0"/>
              </a:rPr>
            </a:br>
            <a:endParaRPr lang="en-GB" dirty="0">
              <a:solidFill>
                <a:schemeClr val="tx1"/>
              </a:solidFill>
            </a:endParaRPr>
          </a:p>
        </p:txBody>
      </p:sp>
      <p:sp>
        <p:nvSpPr>
          <p:cNvPr id="3" name="Content Placeholder 2">
            <a:extLst>
              <a:ext uri="{FF2B5EF4-FFF2-40B4-BE49-F238E27FC236}">
                <a16:creationId xmlns:a16="http://schemas.microsoft.com/office/drawing/2014/main" id="{953F067E-7026-6CE6-1840-A4C501C3CD51}"/>
              </a:ext>
            </a:extLst>
          </p:cNvPr>
          <p:cNvSpPr>
            <a:spLocks noGrp="1"/>
          </p:cNvSpPr>
          <p:nvPr>
            <p:ph idx="1"/>
          </p:nvPr>
        </p:nvSpPr>
        <p:spPr>
          <a:xfrm>
            <a:off x="1052424" y="1595888"/>
            <a:ext cx="8997430" cy="4652512"/>
          </a:xfrm>
        </p:spPr>
        <p:txBody>
          <a:bodyPr>
            <a:normAutofit fontScale="85000" lnSpcReduction="10000"/>
          </a:bodyPr>
          <a:lstStyle/>
          <a:p>
            <a:pPr marL="0" indent="0" algn="just">
              <a:buNone/>
            </a:pPr>
            <a:r>
              <a:rPr lang="en-US" dirty="0">
                <a:latin typeface="+mn-lt"/>
              </a:rPr>
              <a:t>1. </a:t>
            </a:r>
            <a:r>
              <a:rPr lang="en-US" sz="2100" b="1" dirty="0">
                <a:solidFill>
                  <a:schemeClr val="accent1"/>
                </a:solidFill>
                <a:latin typeface="+mn-lt"/>
              </a:rPr>
              <a:t>Univariate Analysis</a:t>
            </a:r>
            <a:r>
              <a:rPr lang="en-US" dirty="0">
                <a:latin typeface="+mn-lt"/>
              </a:rPr>
              <a:t>: This sort of evaluation makes a specialty of analyzing character variables inside the records set. It involves summarizing and visualizing a unmarried variable at a time to understand its distribution, relevant tendency, unfold, and different applicable records. Techniques like histograms, field plots, bar charts, and precise information are generally used in univariate analysis.</a:t>
            </a:r>
          </a:p>
          <a:p>
            <a:pPr algn="just"/>
            <a:endParaRPr lang="en-US" dirty="0">
              <a:latin typeface="+mn-lt"/>
            </a:endParaRPr>
          </a:p>
          <a:p>
            <a:pPr marL="0" indent="0" algn="just">
              <a:buNone/>
            </a:pPr>
            <a:r>
              <a:rPr lang="en-US" dirty="0">
                <a:latin typeface="+mn-lt"/>
              </a:rPr>
              <a:t>2. </a:t>
            </a:r>
            <a:r>
              <a:rPr lang="en-US" b="1" dirty="0">
                <a:solidFill>
                  <a:schemeClr val="accent1"/>
                </a:solidFill>
                <a:latin typeface="+mn-lt"/>
              </a:rPr>
              <a:t>Bivariate Analysis</a:t>
            </a:r>
            <a:r>
              <a:rPr lang="en-US" dirty="0">
                <a:latin typeface="+mn-lt"/>
              </a:rPr>
              <a:t>: Bivariate evaluation involves exploring the connection between  variables. It enables find associations, correlations, and dependencies between pairs of variables. Scatter plots, line plots, correlation matrices, and move-tabulation are generally used strategies in bivariate analysis.</a:t>
            </a:r>
          </a:p>
          <a:p>
            <a:pPr algn="just"/>
            <a:endParaRPr lang="en-US" dirty="0">
              <a:latin typeface="+mn-lt"/>
            </a:endParaRPr>
          </a:p>
          <a:p>
            <a:pPr marL="0" indent="0" algn="just">
              <a:buNone/>
            </a:pPr>
            <a:r>
              <a:rPr lang="en-US" dirty="0">
                <a:latin typeface="+mn-lt"/>
              </a:rPr>
              <a:t>3. </a:t>
            </a:r>
            <a:r>
              <a:rPr lang="en-US" b="1" dirty="0">
                <a:solidFill>
                  <a:schemeClr val="accent1"/>
                </a:solidFill>
                <a:latin typeface="+mn-lt"/>
              </a:rPr>
              <a:t>Multivariate Analysis</a:t>
            </a:r>
            <a:r>
              <a:rPr lang="en-US" dirty="0">
                <a:latin typeface="+mn-lt"/>
              </a:rPr>
              <a:t>: Multivariate analysis extends bivariate evaluation to encompass greater than  variables. It ambitions to apprehend the complex interactions and dependencies among more than one variables in a records set. Techniques inclusive of heatmaps, parallel coordinates, aspect analysis, and primary component analysis (PCA) are used for multivariate analysis.</a:t>
            </a:r>
            <a:endParaRPr lang="en-GB" dirty="0">
              <a:latin typeface="+mn-lt"/>
            </a:endParaRPr>
          </a:p>
        </p:txBody>
      </p:sp>
    </p:spTree>
    <p:extLst>
      <p:ext uri="{BB962C8B-B14F-4D97-AF65-F5344CB8AC3E}">
        <p14:creationId xmlns:p14="http://schemas.microsoft.com/office/powerpoint/2010/main" val="2398223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a:r>
              <a:rPr lang="en-US" sz="4400" dirty="0">
                <a:solidFill>
                  <a:schemeClr val="accent1"/>
                </a:solidFill>
              </a:rPr>
              <a:t>Listwise</a:t>
            </a:r>
            <a:r>
              <a:rPr lang="en-US" sz="3200" dirty="0">
                <a:solidFill>
                  <a:schemeClr val="accent1"/>
                </a:solidFill>
              </a:rPr>
              <a:t> </a:t>
            </a:r>
            <a:r>
              <a:rPr lang="en-US" sz="4400" dirty="0">
                <a:solidFill>
                  <a:schemeClr val="accent1"/>
                </a:solidFill>
              </a:rPr>
              <a:t>Deletion</a:t>
            </a:r>
          </a:p>
        </p:txBody>
      </p:sp>
      <p:sp>
        <p:nvSpPr>
          <p:cNvPr id="3" name="Content Placeholder 2"/>
          <p:cNvSpPr>
            <a:spLocks noGrp="1"/>
          </p:cNvSpPr>
          <p:nvPr>
            <p:ph idx="1"/>
          </p:nvPr>
        </p:nvSpPr>
        <p:spPr>
          <a:xfrm>
            <a:off x="1103313" y="2052918"/>
            <a:ext cx="6263645" cy="4195481"/>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With </a:t>
            </a:r>
            <a:r>
              <a:rPr lang="en-US" dirty="0" err="1">
                <a:latin typeface="Times New Roman" panose="02020603050405020304" pitchFamily="18" charset="0"/>
                <a:cs typeface="Times New Roman" panose="02020603050405020304" pitchFamily="18" charset="0"/>
              </a:rPr>
              <a:t>listwise</a:t>
            </a:r>
            <a:r>
              <a:rPr lang="en-US" dirty="0">
                <a:latin typeface="Times New Roman" panose="02020603050405020304" pitchFamily="18" charset="0"/>
                <a:cs typeface="Times New Roman" panose="02020603050405020304" pitchFamily="18" charset="0"/>
              </a:rPr>
              <a:t> deletion, or </a:t>
            </a:r>
            <a:r>
              <a:rPr lang="en-US" b="1" dirty="0">
                <a:latin typeface="Times New Roman" panose="02020603050405020304" pitchFamily="18" charset="0"/>
                <a:cs typeface="Times New Roman" panose="02020603050405020304" pitchFamily="18" charset="0"/>
              </a:rPr>
              <a:t>complete case analysis</a:t>
            </a:r>
            <a:r>
              <a:rPr lang="en-US" dirty="0">
                <a:latin typeface="Times New Roman" panose="02020603050405020304" pitchFamily="18" charset="0"/>
                <a:cs typeface="Times New Roman" panose="02020603050405020304" pitchFamily="18" charset="0"/>
              </a:rPr>
              <a:t>, all cases with missing scores on one or more variables are excluded from the analysis. </a:t>
            </a:r>
          </a:p>
          <a:p>
            <a:pPr algn="just"/>
            <a:r>
              <a:rPr lang="en-US" dirty="0">
                <a:latin typeface="Times New Roman" panose="02020603050405020304" pitchFamily="18" charset="0"/>
                <a:cs typeface="Times New Roman" panose="02020603050405020304" pitchFamily="18" charset="0"/>
              </a:rPr>
              <a:t>The advantage of this method is that the remaining dataset is complete. </a:t>
            </a:r>
          </a:p>
          <a:p>
            <a:pPr algn="just"/>
            <a:r>
              <a:rPr lang="en-US" dirty="0">
                <a:latin typeface="Times New Roman" panose="02020603050405020304" pitchFamily="18" charset="0"/>
                <a:cs typeface="Times New Roman" panose="02020603050405020304" pitchFamily="18" charset="0"/>
              </a:rPr>
              <a:t>However, this complete dataset has a reduced sample size and power, caused by the loss of the incomplete cases. </a:t>
            </a:r>
          </a:p>
          <a:p>
            <a:pPr algn="just"/>
            <a:r>
              <a:rPr lang="en-US" dirty="0">
                <a:latin typeface="Times New Roman" panose="02020603050405020304" pitchFamily="18" charset="0"/>
                <a:cs typeface="Times New Roman" panose="02020603050405020304" pitchFamily="18" charset="0"/>
              </a:rPr>
              <a:t>Also the chance of having a biased dataset is substantial if data is not MCAR. </a:t>
            </a:r>
          </a:p>
          <a:p>
            <a:pPr algn="just"/>
            <a:r>
              <a:rPr lang="en-US" dirty="0">
                <a:latin typeface="Times New Roman" panose="02020603050405020304" pitchFamily="18" charset="0"/>
                <a:cs typeface="Times New Roman" panose="02020603050405020304" pitchFamily="18" charset="0"/>
              </a:rPr>
              <a:t>In most situations, the disadvantages of listwise deletion far outweigh its advantages </a:t>
            </a:r>
          </a:p>
        </p:txBody>
      </p:sp>
      <p:pic>
        <p:nvPicPr>
          <p:cNvPr id="4" name="Picture 2" descr="https://cdn.discourse.org/business/uploads/analyticsvidhya/original/1X/8681016024c01025b6244f19c7be720e4ae76040.png">
            <a:extLst>
              <a:ext uri="{FF2B5EF4-FFF2-40B4-BE49-F238E27FC236}">
                <a16:creationId xmlns:a16="http://schemas.microsoft.com/office/drawing/2014/main" id="{8B4928C0-6F41-C8AC-63F4-89D43EB0B2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381" r="49549"/>
          <a:stretch/>
        </p:blipFill>
        <p:spPr bwMode="auto">
          <a:xfrm>
            <a:off x="7901797" y="2130725"/>
            <a:ext cx="2570671" cy="3735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74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4000" dirty="0">
                <a:solidFill>
                  <a:schemeClr val="accent1"/>
                </a:solidFill>
              </a:rPr>
              <a:t>Pairwise deletion</a:t>
            </a:r>
          </a:p>
        </p:txBody>
      </p:sp>
      <p:sp>
        <p:nvSpPr>
          <p:cNvPr id="3" name="Content Placeholder 2"/>
          <p:cNvSpPr>
            <a:spLocks noGrp="1"/>
          </p:cNvSpPr>
          <p:nvPr>
            <p:ph idx="1"/>
          </p:nvPr>
        </p:nvSpPr>
        <p:spPr>
          <a:xfrm>
            <a:off x="1103313" y="2052918"/>
            <a:ext cx="6712220" cy="4195481"/>
          </a:xfrm>
        </p:spPr>
        <p:txBody>
          <a:bodyPr>
            <a:normAutofit/>
          </a:bodyPr>
          <a:lstStyle/>
          <a:p>
            <a:pPr algn="just"/>
            <a:r>
              <a:rPr lang="en-US" dirty="0">
                <a:latin typeface="Times New Roman" panose="02020603050405020304" pitchFamily="18" charset="0"/>
                <a:cs typeface="Times New Roman" panose="02020603050405020304" pitchFamily="18" charset="0"/>
              </a:rPr>
              <a:t>In pairwise deletion, or </a:t>
            </a:r>
            <a:r>
              <a:rPr lang="en-US" b="1" dirty="0">
                <a:latin typeface="Times New Roman" panose="02020603050405020304" pitchFamily="18" charset="0"/>
                <a:cs typeface="Times New Roman" panose="02020603050405020304" pitchFamily="18" charset="0"/>
              </a:rPr>
              <a:t>available case analysis</a:t>
            </a:r>
            <a:r>
              <a:rPr lang="en-US" dirty="0">
                <a:latin typeface="Times New Roman" panose="02020603050405020304" pitchFamily="18" charset="0"/>
                <a:cs typeface="Times New Roman" panose="02020603050405020304" pitchFamily="18" charset="0"/>
              </a:rPr>
              <a:t>, incomplete cases are deleted on an analysis-by-analysis basis. </a:t>
            </a:r>
          </a:p>
          <a:p>
            <a:pPr algn="just"/>
            <a:r>
              <a:rPr lang="en-US" dirty="0">
                <a:latin typeface="Times New Roman" panose="02020603050405020304" pitchFamily="18" charset="0"/>
                <a:cs typeface="Times New Roman" panose="02020603050405020304" pitchFamily="18" charset="0"/>
              </a:rPr>
              <a:t>Consequently, any given case may contribute to some analyses but not to others.</a:t>
            </a:r>
          </a:p>
          <a:p>
            <a:pPr algn="just"/>
            <a:r>
              <a:rPr lang="en-US" dirty="0">
                <a:latin typeface="Times New Roman" panose="02020603050405020304" pitchFamily="18" charset="0"/>
                <a:cs typeface="Times New Roman" panose="02020603050405020304" pitchFamily="18" charset="0"/>
              </a:rPr>
              <a:t> In this approach the sample size will remain the same for some analyses and will be reduced for others. </a:t>
            </a:r>
          </a:p>
          <a:p>
            <a:pPr algn="just"/>
            <a:r>
              <a:rPr lang="en-US" dirty="0">
                <a:latin typeface="Times New Roman" panose="02020603050405020304" pitchFamily="18" charset="0"/>
                <a:cs typeface="Times New Roman" panose="02020603050405020304" pitchFamily="18" charset="0"/>
              </a:rPr>
              <a:t>The main problem in this method is the assumption of the MCAR mechanism to produce unbiased estimates , but also the inconsistency of the sample size can lead to problems in computing standard errors.</a:t>
            </a:r>
          </a:p>
        </p:txBody>
      </p:sp>
      <p:pic>
        <p:nvPicPr>
          <p:cNvPr id="4" name="Picture 2" descr="https://cdn.discourse.org/business/uploads/analyticsvidhya/original/1X/8681016024c01025b6244f19c7be720e4ae76040.png">
            <a:extLst>
              <a:ext uri="{FF2B5EF4-FFF2-40B4-BE49-F238E27FC236}">
                <a16:creationId xmlns:a16="http://schemas.microsoft.com/office/drawing/2014/main" id="{5E536FA2-BC73-5DAB-F420-28C47EC2D1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252" t="12381"/>
          <a:stretch/>
        </p:blipFill>
        <p:spPr bwMode="auto">
          <a:xfrm>
            <a:off x="8311551" y="2052918"/>
            <a:ext cx="2438400" cy="3744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29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15" y="109586"/>
            <a:ext cx="9966385" cy="1371600"/>
          </a:xfrm>
        </p:spPr>
        <p:txBody>
          <a:bodyPr>
            <a:normAutofit/>
          </a:bodyPr>
          <a:lstStyle/>
          <a:p>
            <a:r>
              <a:rPr lang="en-GB" dirty="0">
                <a:solidFill>
                  <a:schemeClr val="accent1"/>
                </a:solidFill>
              </a:rPr>
              <a:t>Removing Missing data rows</a:t>
            </a:r>
          </a:p>
        </p:txBody>
      </p:sp>
      <p:graphicFrame>
        <p:nvGraphicFramePr>
          <p:cNvPr id="5" name="Table 4"/>
          <p:cNvGraphicFramePr>
            <a:graphicFrameLocks noGrp="1"/>
          </p:cNvGraphicFramePr>
          <p:nvPr>
            <p:extLst>
              <p:ext uri="{D42A27DB-BD31-4B8C-83A1-F6EECF244321}">
                <p14:modId xmlns:p14="http://schemas.microsoft.com/office/powerpoint/2010/main" val="501739343"/>
              </p:ext>
            </p:extLst>
          </p:nvPr>
        </p:nvGraphicFramePr>
        <p:xfrm>
          <a:off x="612476" y="1848542"/>
          <a:ext cx="8686800" cy="408794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3333750">
                  <a:extLst>
                    <a:ext uri="{9D8B030D-6E8A-4147-A177-3AD203B41FA5}">
                      <a16:colId xmlns:a16="http://schemas.microsoft.com/office/drawing/2014/main" val="20001"/>
                    </a:ext>
                  </a:extLst>
                </a:gridCol>
                <a:gridCol w="3333750">
                  <a:extLst>
                    <a:ext uri="{9D8B030D-6E8A-4147-A177-3AD203B41FA5}">
                      <a16:colId xmlns:a16="http://schemas.microsoft.com/office/drawing/2014/main" val="20002"/>
                    </a:ext>
                  </a:extLst>
                </a:gridCol>
              </a:tblGrid>
              <a:tr h="556793">
                <a:tc>
                  <a:txBody>
                    <a:bodyPr/>
                    <a:lstStyle/>
                    <a:p>
                      <a:pPr algn="ctr"/>
                      <a:endParaRPr lang="en-GB" dirty="0"/>
                    </a:p>
                  </a:txBody>
                  <a:tcPr anchor="ctr"/>
                </a:tc>
                <a:tc>
                  <a:txBody>
                    <a:bodyPr/>
                    <a:lstStyle/>
                    <a:p>
                      <a:pPr algn="ctr"/>
                      <a:r>
                        <a:rPr lang="en-GB" dirty="0">
                          <a:solidFill>
                            <a:schemeClr val="bg1"/>
                          </a:solidFill>
                        </a:rPr>
                        <a:t>Listwise deletion</a:t>
                      </a:r>
                    </a:p>
                    <a:p>
                      <a:pPr algn="ctr"/>
                      <a:r>
                        <a:rPr lang="en-GB" b="0" dirty="0">
                          <a:solidFill>
                            <a:schemeClr val="bg1"/>
                          </a:solidFill>
                        </a:rPr>
                        <a:t>(complete case analysis)</a:t>
                      </a:r>
                    </a:p>
                  </a:txBody>
                  <a:tcPr anchor="ctr"/>
                </a:tc>
                <a:tc>
                  <a:txBody>
                    <a:bodyPr/>
                    <a:lstStyle/>
                    <a:p>
                      <a:pPr algn="ctr"/>
                      <a:r>
                        <a:rPr lang="en-GB" dirty="0">
                          <a:solidFill>
                            <a:schemeClr val="bg1"/>
                          </a:solidFill>
                        </a:rPr>
                        <a:t>Pairwise deletion</a:t>
                      </a:r>
                    </a:p>
                  </a:txBody>
                  <a:tcPr/>
                </a:tc>
                <a:extLst>
                  <a:ext uri="{0D108BD9-81ED-4DB2-BD59-A6C34878D82A}">
                    <a16:rowId xmlns:a16="http://schemas.microsoft.com/office/drawing/2014/main" val="10000"/>
                  </a:ext>
                </a:extLst>
              </a:tr>
              <a:tr h="992410">
                <a:tc>
                  <a:txBody>
                    <a:bodyPr/>
                    <a:lstStyle/>
                    <a:p>
                      <a:r>
                        <a:rPr lang="en-GB" b="1" dirty="0"/>
                        <a:t>Description:</a:t>
                      </a:r>
                    </a:p>
                  </a:txBody>
                  <a:tcPr/>
                </a:tc>
                <a:tc>
                  <a:txBody>
                    <a:bodyPr/>
                    <a:lstStyle/>
                    <a:p>
                      <a:r>
                        <a:rPr lang="en-GB" baseline="0" dirty="0"/>
                        <a:t>Analyse the data rows where there is complete data for every column.</a:t>
                      </a:r>
                      <a:endParaRPr lang="en-GB" dirty="0"/>
                    </a:p>
                  </a:txBody>
                  <a:tcPr/>
                </a:tc>
                <a:tc>
                  <a:txBody>
                    <a:bodyPr/>
                    <a:lstStyle/>
                    <a:p>
                      <a:r>
                        <a:rPr lang="en-GB" dirty="0"/>
                        <a:t>Analyse the</a:t>
                      </a:r>
                      <a:r>
                        <a:rPr lang="en-GB" baseline="0" dirty="0"/>
                        <a:t> data rows</a:t>
                      </a:r>
                      <a:r>
                        <a:rPr lang="en-GB" dirty="0"/>
                        <a:t> where the variables of interest have</a:t>
                      </a:r>
                      <a:r>
                        <a:rPr lang="en-GB" baseline="0" dirty="0"/>
                        <a:t> data</a:t>
                      </a:r>
                      <a:r>
                        <a:rPr lang="en-GB" dirty="0"/>
                        <a:t> present.</a:t>
                      </a:r>
                    </a:p>
                  </a:txBody>
                  <a:tcPr/>
                </a:tc>
                <a:extLst>
                  <a:ext uri="{0D108BD9-81ED-4DB2-BD59-A6C34878D82A}">
                    <a16:rowId xmlns:a16="http://schemas.microsoft.com/office/drawing/2014/main" val="10001"/>
                  </a:ext>
                </a:extLst>
              </a:tr>
              <a:tr h="992410">
                <a:tc>
                  <a:txBody>
                    <a:bodyPr/>
                    <a:lstStyle/>
                    <a:p>
                      <a:r>
                        <a:rPr lang="en-GB" b="1" dirty="0"/>
                        <a:t>Advantages:</a:t>
                      </a:r>
                    </a:p>
                  </a:txBody>
                  <a:tcPr/>
                </a:tc>
                <a:tc>
                  <a:txBody>
                    <a:bodyPr/>
                    <a:lstStyle/>
                    <a:p>
                      <a:pPr marL="285750" indent="-285750">
                        <a:buFont typeface="Arial" panose="020B0604020202020204" pitchFamily="34" charset="0"/>
                        <a:buChar char="•"/>
                      </a:pPr>
                      <a:r>
                        <a:rPr lang="en-GB" dirty="0"/>
                        <a:t>Simple</a:t>
                      </a:r>
                    </a:p>
                    <a:p>
                      <a:pPr marL="285750" indent="-285750">
                        <a:buFont typeface="Arial" panose="020B0604020202020204" pitchFamily="34" charset="0"/>
                        <a:buChar char="•"/>
                      </a:pPr>
                      <a:r>
                        <a:rPr lang="en-GB" dirty="0"/>
                        <a:t>Easily</a:t>
                      </a:r>
                      <a:r>
                        <a:rPr lang="en-GB" baseline="0" dirty="0"/>
                        <a:t> compare across analyses.</a:t>
                      </a:r>
                      <a:endParaRPr lang="en-GB" dirty="0"/>
                    </a:p>
                  </a:txBody>
                  <a:tcPr/>
                </a:tc>
                <a:tc>
                  <a:txBody>
                    <a:bodyPr/>
                    <a:lstStyle/>
                    <a:p>
                      <a:pPr marL="285750" indent="-285750">
                        <a:buFont typeface="Arial" panose="020B0604020202020204" pitchFamily="34" charset="0"/>
                        <a:buChar char="•"/>
                      </a:pPr>
                      <a:r>
                        <a:rPr lang="en-GB" dirty="0"/>
                        <a:t>Uses all possible information.</a:t>
                      </a:r>
                    </a:p>
                  </a:txBody>
                  <a:tcPr/>
                </a:tc>
                <a:extLst>
                  <a:ext uri="{0D108BD9-81ED-4DB2-BD59-A6C34878D82A}">
                    <a16:rowId xmlns:a16="http://schemas.microsoft.com/office/drawing/2014/main" val="10002"/>
                  </a:ext>
                </a:extLst>
              </a:tr>
              <a:tr h="1177136">
                <a:tc>
                  <a:txBody>
                    <a:bodyPr/>
                    <a:lstStyle/>
                    <a:p>
                      <a:r>
                        <a:rPr lang="en-GB" b="1" dirty="0"/>
                        <a:t>Limitations:</a:t>
                      </a:r>
                    </a:p>
                  </a:txBody>
                  <a:tcPr/>
                </a:tc>
                <a:tc>
                  <a:txBody>
                    <a:bodyPr/>
                    <a:lstStyle/>
                    <a:p>
                      <a:pPr marL="285750" indent="-285750">
                        <a:buFont typeface="Arial" panose="020B0604020202020204" pitchFamily="34" charset="0"/>
                        <a:buChar char="•"/>
                      </a:pPr>
                      <a:r>
                        <a:rPr lang="en-GB" dirty="0"/>
                        <a:t>Could be biased (if the data is not MCAR).</a:t>
                      </a:r>
                    </a:p>
                    <a:p>
                      <a:pPr marL="285750" indent="-285750">
                        <a:buFont typeface="Arial" panose="020B0604020202020204" pitchFamily="34" charset="0"/>
                        <a:buChar char="•"/>
                      </a:pPr>
                      <a:r>
                        <a:rPr lang="en-GB" dirty="0"/>
                        <a:t>Lower n, reduces statistical power.</a:t>
                      </a:r>
                    </a:p>
                    <a:p>
                      <a:endParaRPr lang="en-GB" dirty="0"/>
                    </a:p>
                  </a:txBody>
                  <a:tcPr/>
                </a:tc>
                <a:tc>
                  <a:txBody>
                    <a:bodyPr/>
                    <a:lstStyle/>
                    <a:p>
                      <a:pPr marL="285750" indent="-285750">
                        <a:buFont typeface="Arial" panose="020B0604020202020204" pitchFamily="34" charset="0"/>
                        <a:buChar char="•"/>
                      </a:pPr>
                      <a:r>
                        <a:rPr lang="en-GB" dirty="0"/>
                        <a:t>Separate</a:t>
                      </a:r>
                      <a:r>
                        <a:rPr lang="en-GB" baseline="0" dirty="0"/>
                        <a:t> analyses cannot be compared as the data / sample will be different.</a:t>
                      </a:r>
                      <a:endParaRPr lang="en-GB"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15183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Imputation Methods</a:t>
            </a:r>
          </a:p>
        </p:txBody>
      </p:sp>
      <p:sp>
        <p:nvSpPr>
          <p:cNvPr id="3" name="Content Placeholder 2"/>
          <p:cNvSpPr>
            <a:spLocks noGrp="1"/>
          </p:cNvSpPr>
          <p:nvPr>
            <p:ph idx="1"/>
          </p:nvPr>
        </p:nvSpPr>
        <p:spPr>
          <a:xfrm>
            <a:off x="760106" y="1552586"/>
            <a:ext cx="9290728" cy="4195481"/>
          </a:xfrm>
        </p:spPr>
        <p:txBody>
          <a:bodyPr>
            <a:normAutofit/>
          </a:bodyPr>
          <a:lstStyle/>
          <a:p>
            <a:pPr>
              <a:buFont typeface="Wingdings" panose="05000000000000000000" pitchFamily="2" charset="2"/>
              <a:buChar char="q"/>
            </a:pPr>
            <a:r>
              <a:rPr lang="en-US" dirty="0"/>
              <a:t>Single Imputation</a:t>
            </a:r>
          </a:p>
          <a:p>
            <a:pPr lvl="1">
              <a:buFont typeface="Wingdings" panose="05000000000000000000" pitchFamily="2" charset="2"/>
              <a:buChar char="q"/>
            </a:pPr>
            <a:r>
              <a:rPr lang="en-US" dirty="0"/>
              <a:t>Mean Imputation</a:t>
            </a:r>
          </a:p>
          <a:p>
            <a:pPr lvl="1">
              <a:buFont typeface="Wingdings" panose="05000000000000000000" pitchFamily="2" charset="2"/>
              <a:buChar char="q"/>
            </a:pPr>
            <a:r>
              <a:rPr lang="en-US" dirty="0"/>
              <a:t>Regression Imputation</a:t>
            </a:r>
          </a:p>
          <a:p>
            <a:pPr lvl="1">
              <a:buFont typeface="Wingdings" panose="05000000000000000000" pitchFamily="2" charset="2"/>
              <a:buChar char="q"/>
            </a:pPr>
            <a:r>
              <a:rPr lang="en-US" dirty="0"/>
              <a:t>Matching Methods</a:t>
            </a:r>
          </a:p>
          <a:p>
            <a:pPr lvl="1">
              <a:buFont typeface="Wingdings" panose="05000000000000000000" pitchFamily="2" charset="2"/>
              <a:buChar char="q"/>
            </a:pPr>
            <a:r>
              <a:rPr lang="en-US" dirty="0"/>
              <a:t>Last Observation Carried Forward</a:t>
            </a:r>
          </a:p>
          <a:p>
            <a:pPr>
              <a:buFont typeface="Wingdings" panose="05000000000000000000" pitchFamily="2" charset="2"/>
              <a:buChar char="q"/>
            </a:pPr>
            <a:r>
              <a:rPr lang="en-US" dirty="0"/>
              <a:t>Multiple Imputation</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417875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166" y="152718"/>
            <a:ext cx="9655834" cy="1371600"/>
          </a:xfrm>
        </p:spPr>
        <p:txBody>
          <a:bodyPr>
            <a:normAutofit/>
          </a:bodyPr>
          <a:lstStyle/>
          <a:p>
            <a:r>
              <a:rPr lang="en-GB" dirty="0">
                <a:solidFill>
                  <a:schemeClr val="accent1"/>
                </a:solidFill>
              </a:rPr>
              <a:t>Simple Imputation</a:t>
            </a:r>
          </a:p>
        </p:txBody>
      </p:sp>
      <p:sp>
        <p:nvSpPr>
          <p:cNvPr id="3" name="Content Placeholder 2"/>
          <p:cNvSpPr>
            <a:spLocks noGrp="1"/>
          </p:cNvSpPr>
          <p:nvPr>
            <p:ph idx="1"/>
          </p:nvPr>
        </p:nvSpPr>
        <p:spPr>
          <a:xfrm>
            <a:off x="871268" y="1600200"/>
            <a:ext cx="9491932" cy="5257800"/>
          </a:xfrm>
        </p:spPr>
        <p:txBody>
          <a:bodyPr>
            <a:normAutofit/>
          </a:bodyPr>
          <a:lstStyle/>
          <a:p>
            <a:pPr>
              <a:buFont typeface="Wingdings" panose="05000000000000000000" pitchFamily="2" charset="2"/>
              <a:buChar char="q"/>
            </a:pPr>
            <a:r>
              <a:rPr lang="en-US" altLang="en-US" b="0" dirty="0"/>
              <a:t>Simply replace the missing values with the mean, median or mode:</a:t>
            </a:r>
          </a:p>
          <a:p>
            <a:pPr lvl="1">
              <a:buFont typeface="Wingdings" panose="05000000000000000000" pitchFamily="2" charset="2"/>
              <a:buChar char="q"/>
            </a:pPr>
            <a:r>
              <a:rPr lang="en-US" altLang="en-US" dirty="0">
                <a:solidFill>
                  <a:schemeClr val="accent1"/>
                </a:solidFill>
              </a:rPr>
              <a:t>mean(x)</a:t>
            </a:r>
          </a:p>
          <a:p>
            <a:pPr lvl="1">
              <a:buFont typeface="Wingdings" panose="05000000000000000000" pitchFamily="2" charset="2"/>
              <a:buChar char="q"/>
            </a:pPr>
            <a:r>
              <a:rPr lang="en-US" altLang="en-US" dirty="0">
                <a:solidFill>
                  <a:schemeClr val="accent1"/>
                </a:solidFill>
              </a:rPr>
              <a:t>m</a:t>
            </a:r>
            <a:r>
              <a:rPr lang="en-US" altLang="en-US" b="0" dirty="0">
                <a:solidFill>
                  <a:schemeClr val="accent1"/>
                </a:solidFill>
              </a:rPr>
              <a:t>edian(x)</a:t>
            </a:r>
          </a:p>
          <a:p>
            <a:pPr lvl="1">
              <a:buFont typeface="Wingdings" panose="05000000000000000000" pitchFamily="2" charset="2"/>
              <a:buChar char="q"/>
            </a:pPr>
            <a:r>
              <a:rPr lang="en-US" altLang="en-US" b="0" dirty="0">
                <a:solidFill>
                  <a:schemeClr val="accent1"/>
                </a:solidFill>
              </a:rPr>
              <a:t>mode</a:t>
            </a:r>
          </a:p>
          <a:p>
            <a:pPr marL="1485900" lvl="2" indent="-342900">
              <a:buFont typeface="Wingdings" panose="05000000000000000000" pitchFamily="2" charset="2"/>
              <a:buChar char="q"/>
            </a:pPr>
            <a:endParaRPr lang="en-US" altLang="en-US" b="0" dirty="0"/>
          </a:p>
          <a:p>
            <a:pPr>
              <a:buFont typeface="Wingdings" panose="05000000000000000000" pitchFamily="2" charset="2"/>
              <a:buChar char="q"/>
            </a:pPr>
            <a:r>
              <a:rPr lang="en-US" altLang="en-US" dirty="0"/>
              <a:t>Mean</a:t>
            </a:r>
            <a:endParaRPr lang="en-US" altLang="en-US" b="0" dirty="0"/>
          </a:p>
          <a:p>
            <a:pPr>
              <a:buFont typeface="Wingdings" panose="05000000000000000000" pitchFamily="2" charset="2"/>
              <a:buChar char="q"/>
            </a:pPr>
            <a:endParaRPr lang="en-US" altLang="en-US" b="0" dirty="0"/>
          </a:p>
          <a:p>
            <a:pPr>
              <a:buFont typeface="Wingdings" panose="05000000000000000000" pitchFamily="2" charset="2"/>
              <a:buChar char="q"/>
            </a:pPr>
            <a:endParaRPr lang="en-US" altLang="en-US" b="0" dirty="0"/>
          </a:p>
          <a:p>
            <a:pPr>
              <a:buFont typeface="Wingdings" panose="05000000000000000000" pitchFamily="2" charset="2"/>
              <a:buChar char="q"/>
            </a:pPr>
            <a:endParaRPr lang="en-US" altLang="en-US" b="0" dirty="0"/>
          </a:p>
          <a:p>
            <a:pPr>
              <a:buFont typeface="Wingdings" panose="05000000000000000000" pitchFamily="2" charset="2"/>
              <a:buChar char="q"/>
            </a:pPr>
            <a:endParaRPr lang="en-GB" dirty="0">
              <a:solidFill>
                <a:srgbClr val="FF0000"/>
              </a:solidFill>
            </a:endParaRPr>
          </a:p>
          <a:p>
            <a:pPr>
              <a:buFont typeface="Wingdings" panose="05000000000000000000" pitchFamily="2" charset="2"/>
              <a:buChar char="q"/>
            </a:pPr>
            <a:endParaRPr lang="en-US" altLang="en-US" b="0" dirty="0"/>
          </a:p>
        </p:txBody>
      </p:sp>
      <p:pic>
        <p:nvPicPr>
          <p:cNvPr id="4" name="Picture 3"/>
          <p:cNvPicPr>
            <a:picLocks noChangeAspect="1"/>
          </p:cNvPicPr>
          <p:nvPr/>
        </p:nvPicPr>
        <p:blipFill>
          <a:blip r:embed="rId2"/>
          <a:stretch>
            <a:fillRect/>
          </a:stretch>
        </p:blipFill>
        <p:spPr>
          <a:xfrm>
            <a:off x="3514725" y="4248150"/>
            <a:ext cx="4857750" cy="1238250"/>
          </a:xfrm>
          <a:prstGeom prst="rect">
            <a:avLst/>
          </a:prstGeom>
        </p:spPr>
      </p:pic>
      <p:sp>
        <p:nvSpPr>
          <p:cNvPr id="5" name="TextBox 4"/>
          <p:cNvSpPr txBox="1"/>
          <p:nvPr/>
        </p:nvSpPr>
        <p:spPr>
          <a:xfrm>
            <a:off x="2248010" y="4267201"/>
            <a:ext cx="1023036" cy="461665"/>
          </a:xfrm>
          <a:prstGeom prst="rect">
            <a:avLst/>
          </a:prstGeom>
          <a:noFill/>
        </p:spPr>
        <p:txBody>
          <a:bodyPr wrap="none" rtlCol="0">
            <a:spAutoFit/>
          </a:bodyPr>
          <a:lstStyle/>
          <a:p>
            <a:pPr algn="ctr"/>
            <a:r>
              <a:rPr lang="en-GB" sz="1400" dirty="0"/>
              <a:t>8.672917</a:t>
            </a:r>
          </a:p>
          <a:p>
            <a:pPr algn="ctr"/>
            <a:r>
              <a:rPr lang="en-GB" sz="1000" dirty="0"/>
              <a:t>(Mean of </a:t>
            </a:r>
            <a:r>
              <a:rPr lang="en-GB" sz="1000" dirty="0" err="1"/>
              <a:t>NonD</a:t>
            </a:r>
            <a:r>
              <a:rPr lang="en-GB" sz="1000" dirty="0"/>
              <a:t>)</a:t>
            </a:r>
          </a:p>
        </p:txBody>
      </p:sp>
      <p:cxnSp>
        <p:nvCxnSpPr>
          <p:cNvPr id="7" name="Straight Arrow Connector 6"/>
          <p:cNvCxnSpPr/>
          <p:nvPr/>
        </p:nvCxnSpPr>
        <p:spPr>
          <a:xfrm>
            <a:off x="3243264" y="4496118"/>
            <a:ext cx="1938337" cy="15388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243264" y="4496118"/>
            <a:ext cx="1947481" cy="45848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243264" y="4513500"/>
            <a:ext cx="1938337" cy="5581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823630" y="4304784"/>
            <a:ext cx="1012066" cy="34522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814486" y="4275662"/>
            <a:ext cx="1054667" cy="63897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814485" y="4275662"/>
            <a:ext cx="1054668" cy="79594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534400" y="4559498"/>
            <a:ext cx="1262064" cy="677108"/>
          </a:xfrm>
          <a:prstGeom prst="rect">
            <a:avLst/>
          </a:prstGeom>
          <a:noFill/>
        </p:spPr>
        <p:txBody>
          <a:bodyPr wrap="square" rtlCol="0">
            <a:spAutoFit/>
          </a:bodyPr>
          <a:lstStyle/>
          <a:p>
            <a:pPr algn="ctr"/>
            <a:r>
              <a:rPr lang="en-GB" sz="1400" dirty="0"/>
              <a:t>19.87759</a:t>
            </a:r>
          </a:p>
          <a:p>
            <a:pPr algn="ctr"/>
            <a:r>
              <a:rPr lang="en-GB" sz="1000" dirty="0"/>
              <a:t>(Mean of Span)</a:t>
            </a:r>
          </a:p>
          <a:p>
            <a:endParaRPr lang="en-GB" sz="1400" dirty="0"/>
          </a:p>
        </p:txBody>
      </p:sp>
      <p:cxnSp>
        <p:nvCxnSpPr>
          <p:cNvPr id="33" name="Straight Arrow Connector 32"/>
          <p:cNvCxnSpPr/>
          <p:nvPr/>
        </p:nvCxnSpPr>
        <p:spPr>
          <a:xfrm flipH="1">
            <a:off x="6722819" y="4735762"/>
            <a:ext cx="1976172" cy="33584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063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Mean imputation</a:t>
            </a:r>
          </a:p>
        </p:txBody>
      </p:sp>
      <p:sp>
        <p:nvSpPr>
          <p:cNvPr id="3" name="Content Placeholder 2"/>
          <p:cNvSpPr>
            <a:spLocks noGrp="1"/>
          </p:cNvSpPr>
          <p:nvPr>
            <p:ph idx="1"/>
          </p:nvPr>
        </p:nvSpPr>
        <p:spPr>
          <a:xfrm>
            <a:off x="1104293" y="1561212"/>
            <a:ext cx="8946541" cy="4195481"/>
          </a:xfrm>
        </p:spPr>
        <p:txBody>
          <a:bodyPr>
            <a:normAutofit/>
          </a:bodyPr>
          <a:lstStyle/>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Mean imputation is a method in which the missing value on a certain variable is replaced by the mean of the available cases.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method maintains the sample size and is easy to use, but the variability in the data is reduced, so the standard deviations and the variance estimates tend to be underestimated. </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magnitude of the covariances and correlation also decreases by restricting the variability and this method often causes biased estimates, irrespective of the underlying missing data mechanism. </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Conditional Mean</a:t>
            </a:r>
          </a:p>
        </p:txBody>
      </p:sp>
    </p:spTree>
    <p:extLst>
      <p:ext uri="{BB962C8B-B14F-4D97-AF65-F5344CB8AC3E}">
        <p14:creationId xmlns:p14="http://schemas.microsoft.com/office/powerpoint/2010/main" val="1311351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accent1"/>
                </a:solidFill>
                <a:latin typeface="+mn-lt"/>
              </a:rPr>
              <a:t>Regression imputation</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In single regression imputation the imputed value is predicted from a regression equation.</a:t>
            </a:r>
          </a:p>
          <a:p>
            <a:pPr>
              <a:buFont typeface="Wingdings" panose="05000000000000000000" pitchFamily="2" charset="2"/>
              <a:buChar char="q"/>
            </a:pPr>
            <a:r>
              <a:rPr lang="en-US" dirty="0"/>
              <a:t>For this method the information in the complete observations is used to predict the values of the missing observations. </a:t>
            </a:r>
          </a:p>
          <a:p>
            <a:pPr>
              <a:buFont typeface="Wingdings" panose="05000000000000000000" pitchFamily="2" charset="2"/>
              <a:buChar char="q"/>
            </a:pPr>
            <a:r>
              <a:rPr lang="en-US" dirty="0"/>
              <a:t>Regression assumes that the imputed values fall directly on a regression line with a nonzero slope, so it implies a correlation of 1 between the predictors and the missing outcome variable. </a:t>
            </a:r>
          </a:p>
          <a:p>
            <a:pPr>
              <a:buFont typeface="Wingdings" panose="05000000000000000000" pitchFamily="2" charset="2"/>
              <a:buChar char="q"/>
            </a:pPr>
            <a:r>
              <a:rPr lang="en-US" dirty="0"/>
              <a:t>Opposing the mean substitution method, regression imputation will overestimate the correlations, however, the variances and </a:t>
            </a:r>
            <a:r>
              <a:rPr lang="en-US" dirty="0" err="1"/>
              <a:t>covariances</a:t>
            </a:r>
            <a:r>
              <a:rPr lang="en-US" dirty="0"/>
              <a:t> are underestimated.</a:t>
            </a:r>
          </a:p>
        </p:txBody>
      </p:sp>
    </p:spTree>
    <p:extLst>
      <p:ext uri="{BB962C8B-B14F-4D97-AF65-F5344CB8AC3E}">
        <p14:creationId xmlns:p14="http://schemas.microsoft.com/office/powerpoint/2010/main" val="3461385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Matching methods</a:t>
            </a:r>
          </a:p>
        </p:txBody>
      </p:sp>
      <p:sp>
        <p:nvSpPr>
          <p:cNvPr id="3" name="Content Placeholder 2"/>
          <p:cNvSpPr>
            <a:spLocks noGrp="1"/>
          </p:cNvSpPr>
          <p:nvPr>
            <p:ph idx="1"/>
          </p:nvPr>
        </p:nvSpPr>
        <p:spPr>
          <a:xfrm>
            <a:off x="1104293" y="1699235"/>
            <a:ext cx="8946541" cy="4195481"/>
          </a:xfrm>
        </p:spPr>
        <p:txBody>
          <a:bodyPr>
            <a:normAutofit fontScale="92500"/>
          </a:bodyPr>
          <a:lstStyle/>
          <a:p>
            <a:pPr>
              <a:buFont typeface="Wingdings" panose="05000000000000000000" pitchFamily="2" charset="2"/>
              <a:buChar char="q"/>
            </a:pPr>
            <a:r>
              <a:rPr lang="en-US" dirty="0"/>
              <a:t>Hot-deck imputation is a technique where non-respondents are matched to resembling respondents and the missing value is imputed with the score of that similar respondent .</a:t>
            </a:r>
          </a:p>
          <a:p>
            <a:pPr>
              <a:buFont typeface="Wingdings" panose="05000000000000000000" pitchFamily="2" charset="2"/>
              <a:buChar char="q"/>
            </a:pPr>
            <a:r>
              <a:rPr lang="en-US" dirty="0"/>
              <a:t>Two hot-deck approaches are the </a:t>
            </a:r>
          </a:p>
          <a:p>
            <a:pPr lvl="1">
              <a:buFont typeface="Wingdings" panose="05000000000000000000" pitchFamily="2" charset="2"/>
              <a:buChar char="q"/>
            </a:pPr>
            <a:r>
              <a:rPr lang="en-US" dirty="0"/>
              <a:t>Distance function approach </a:t>
            </a:r>
          </a:p>
          <a:p>
            <a:pPr lvl="1">
              <a:buFont typeface="Wingdings" panose="05000000000000000000" pitchFamily="2" charset="2"/>
              <a:buChar char="q"/>
            </a:pPr>
            <a:r>
              <a:rPr lang="en-US" dirty="0"/>
              <a:t>Pattern matching approach. </a:t>
            </a:r>
          </a:p>
          <a:p>
            <a:pPr>
              <a:buFont typeface="Wingdings" panose="05000000000000000000" pitchFamily="2" charset="2"/>
              <a:buChar char="q"/>
            </a:pPr>
            <a:r>
              <a:rPr lang="en-US" dirty="0"/>
              <a:t>The distance function approach, or nearest neighbor approach, imputes the missing value with the score of the case with the smallest squared distance statistic to the case with the missing value.</a:t>
            </a:r>
          </a:p>
          <a:p>
            <a:pPr>
              <a:buFont typeface="Wingdings" panose="05000000000000000000" pitchFamily="2" charset="2"/>
              <a:buChar char="q"/>
            </a:pPr>
            <a:r>
              <a:rPr lang="en-US" dirty="0"/>
              <a:t>The matching pattern method is more common, where the sample is stratified in separate homogenous groups. The imputed value for the missing case is randomly drawn from cases in the same group .</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564462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latin typeface="+mn-lt"/>
              </a:rPr>
              <a:t>Last observation carried forward</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The last value carried forward method is specific to longitudinal designs. </a:t>
            </a:r>
          </a:p>
          <a:p>
            <a:pPr>
              <a:buFont typeface="Wingdings" panose="05000000000000000000" pitchFamily="2" charset="2"/>
              <a:buChar char="q"/>
            </a:pPr>
            <a:r>
              <a:rPr lang="en-US" dirty="0"/>
              <a:t>This technique imputes the missing value with the last observation of the individual.</a:t>
            </a:r>
          </a:p>
          <a:p>
            <a:pPr>
              <a:buFont typeface="Wingdings" panose="05000000000000000000" pitchFamily="2" charset="2"/>
              <a:buChar char="q"/>
            </a:pPr>
            <a:r>
              <a:rPr lang="en-US" dirty="0"/>
              <a:t>This method makes the assumption that the observation of the individual has not changed at all since the last measured observation, which is mostly unrealistic .</a:t>
            </a:r>
          </a:p>
        </p:txBody>
      </p:sp>
    </p:spTree>
    <p:extLst>
      <p:ext uri="{BB962C8B-B14F-4D97-AF65-F5344CB8AC3E}">
        <p14:creationId xmlns:p14="http://schemas.microsoft.com/office/powerpoint/2010/main" val="14978966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925" y="152718"/>
            <a:ext cx="9604075" cy="1371600"/>
          </a:xfrm>
        </p:spPr>
        <p:txBody>
          <a:bodyPr>
            <a:normAutofit/>
          </a:bodyPr>
          <a:lstStyle/>
          <a:p>
            <a:r>
              <a:rPr lang="en-GB" dirty="0">
                <a:solidFill>
                  <a:schemeClr val="accent1"/>
                </a:solidFill>
              </a:rPr>
              <a:t>Multiple Imputation</a:t>
            </a:r>
          </a:p>
        </p:txBody>
      </p:sp>
      <p:sp>
        <p:nvSpPr>
          <p:cNvPr id="3" name="Content Placeholder 2"/>
          <p:cNvSpPr>
            <a:spLocks noGrp="1"/>
          </p:cNvSpPr>
          <p:nvPr>
            <p:ph idx="1"/>
          </p:nvPr>
        </p:nvSpPr>
        <p:spPr>
          <a:xfrm>
            <a:off x="1981200" y="1600200"/>
            <a:ext cx="8458200" cy="5257800"/>
          </a:xfrm>
        </p:spPr>
        <p:txBody>
          <a:bodyPr>
            <a:normAutofit/>
          </a:bodyPr>
          <a:lstStyle/>
          <a:p>
            <a:pPr marL="342900" indent="-342900"/>
            <a:r>
              <a:rPr lang="en-US" altLang="en-US" b="0" dirty="0">
                <a:latin typeface="Times New Roman" panose="02020603050405020304" pitchFamily="18" charset="0"/>
                <a:cs typeface="Times New Roman" panose="02020603050405020304" pitchFamily="18" charset="0"/>
              </a:rPr>
              <a:t>The idea of </a:t>
            </a:r>
            <a:r>
              <a:rPr lang="en-GB" b="0" dirty="0">
                <a:latin typeface="Times New Roman" panose="02020603050405020304" pitchFamily="18" charset="0"/>
                <a:cs typeface="Times New Roman" panose="02020603050405020304" pitchFamily="18" charset="0"/>
              </a:rPr>
              <a:t>Multiple Imputation </a:t>
            </a:r>
            <a:r>
              <a:rPr lang="en-US" altLang="en-US" b="0" dirty="0">
                <a:latin typeface="Times New Roman" panose="02020603050405020304" pitchFamily="18" charset="0"/>
                <a:cs typeface="Times New Roman" panose="02020603050405020304" pitchFamily="18" charset="0"/>
              </a:rPr>
              <a:t>is to replace each missing value with multiple acceptable values that represent a distribution of possibilities.</a:t>
            </a:r>
          </a:p>
          <a:p>
            <a:pPr marL="342900" indent="-342900"/>
            <a:r>
              <a:rPr lang="en-US" altLang="en-US" b="0" dirty="0">
                <a:latin typeface="Times New Roman" panose="02020603050405020304" pitchFamily="18" charset="0"/>
                <a:cs typeface="Times New Roman" panose="02020603050405020304" pitchFamily="18" charset="0"/>
              </a:rPr>
              <a:t>This results in a number of complete datasets (usually 3-10):</a:t>
            </a:r>
          </a:p>
          <a:p>
            <a:pPr marL="342900" indent="-342900"/>
            <a:endParaRPr lang="en-GB" b="0" dirty="0">
              <a:latin typeface="Times New Roman" panose="02020603050405020304" pitchFamily="18" charset="0"/>
              <a:cs typeface="Times New Roman" panose="02020603050405020304" pitchFamily="18" charset="0"/>
            </a:endParaRPr>
          </a:p>
          <a:p>
            <a:pPr marL="342900" indent="-342900"/>
            <a:endParaRPr lang="en-GB" b="0" dirty="0">
              <a:latin typeface="Times New Roman" panose="02020603050405020304" pitchFamily="18" charset="0"/>
              <a:cs typeface="Times New Roman" panose="02020603050405020304" pitchFamily="18" charset="0"/>
            </a:endParaRPr>
          </a:p>
          <a:p>
            <a:pPr marL="342900" indent="-342900"/>
            <a:endParaRPr lang="en-GB" b="0" dirty="0">
              <a:latin typeface="Times New Roman" panose="02020603050405020304" pitchFamily="18" charset="0"/>
              <a:cs typeface="Times New Roman" panose="02020603050405020304" pitchFamily="18" charset="0"/>
            </a:endParaRPr>
          </a:p>
          <a:p>
            <a:endParaRPr lang="en-US" altLang="en-US" b="0" dirty="0">
              <a:latin typeface="Times New Roman" panose="02020603050405020304" pitchFamily="18" charset="0"/>
              <a:cs typeface="Times New Roman" panose="02020603050405020304" pitchFamily="18" charset="0"/>
            </a:endParaRPr>
          </a:p>
        </p:txBody>
      </p:sp>
      <p:pic>
        <p:nvPicPr>
          <p:cNvPr id="39" name="Picture 2" descr="https://www.devart.com/dbforge/oracle/studio/images/highlights/pivot-table-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t="9524" r="15152" b="9524"/>
          <a:stretch/>
        </p:blipFill>
        <p:spPr bwMode="auto">
          <a:xfrm>
            <a:off x="1995905" y="4189503"/>
            <a:ext cx="1129553" cy="91440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1614904" y="5103904"/>
            <a:ext cx="1905000" cy="584775"/>
          </a:xfrm>
          <a:prstGeom prst="rect">
            <a:avLst/>
          </a:prstGeom>
          <a:noFill/>
        </p:spPr>
        <p:txBody>
          <a:bodyPr wrap="square" rtlCol="0">
            <a:spAutoFit/>
          </a:bodyPr>
          <a:lstStyle/>
          <a:p>
            <a:pPr algn="ctr"/>
            <a:r>
              <a:rPr lang="en-GB" sz="1600" dirty="0"/>
              <a:t>Dataset with missing values</a:t>
            </a:r>
          </a:p>
        </p:txBody>
      </p:sp>
      <p:pic>
        <p:nvPicPr>
          <p:cNvPr id="41" name="Picture 2" descr="https://www.devart.com/dbforge/oracle/studio/images/highlights/pivot-table-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t="9524" r="15152" b="9524"/>
          <a:stretch/>
        </p:blipFill>
        <p:spPr bwMode="auto">
          <a:xfrm>
            <a:off x="8884921" y="4189503"/>
            <a:ext cx="1129553" cy="914400"/>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8503920" y="5103904"/>
            <a:ext cx="1905000" cy="830997"/>
          </a:xfrm>
          <a:prstGeom prst="rect">
            <a:avLst/>
          </a:prstGeom>
          <a:noFill/>
        </p:spPr>
        <p:txBody>
          <a:bodyPr wrap="square" rtlCol="0">
            <a:spAutoFit/>
          </a:bodyPr>
          <a:lstStyle/>
          <a:p>
            <a:pPr algn="ctr"/>
            <a:r>
              <a:rPr lang="en-GB" sz="1600" dirty="0"/>
              <a:t>Dataset with multiple imputation applied</a:t>
            </a:r>
          </a:p>
        </p:txBody>
      </p:sp>
      <p:pic>
        <p:nvPicPr>
          <p:cNvPr id="43" name="Picture 2" descr="https://www.devart.com/dbforge/oracle/studio/images/highlights/pivot-table-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524" r="15152" b="9524"/>
          <a:stretch/>
        </p:blipFill>
        <p:spPr bwMode="auto">
          <a:xfrm>
            <a:off x="4413102" y="3300660"/>
            <a:ext cx="570244" cy="46162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s://www.devart.com/dbforge/oracle/studio/images/highlights/pivot-table-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524" r="15152" b="9524"/>
          <a:stretch/>
        </p:blipFill>
        <p:spPr bwMode="auto">
          <a:xfrm>
            <a:off x="4413102" y="3834060"/>
            <a:ext cx="570244" cy="46162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s://www.devart.com/dbforge/oracle/studio/images/highlights/pivot-table-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524" r="15152" b="9524"/>
          <a:stretch/>
        </p:blipFill>
        <p:spPr bwMode="auto">
          <a:xfrm>
            <a:off x="4413102" y="4367460"/>
            <a:ext cx="570244" cy="46162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www.devart.com/dbforge/oracle/studio/images/highlights/pivot-table-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524" r="15152" b="9524"/>
          <a:stretch/>
        </p:blipFill>
        <p:spPr bwMode="auto">
          <a:xfrm>
            <a:off x="4413102" y="4905286"/>
            <a:ext cx="570244" cy="46162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ttps://www.devart.com/dbforge/oracle/studio/images/highlights/pivot-table-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524" r="15152" b="9524"/>
          <a:stretch/>
        </p:blipFill>
        <p:spPr bwMode="auto">
          <a:xfrm>
            <a:off x="4413102" y="5442794"/>
            <a:ext cx="570244" cy="46162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s://www.devart.com/dbforge/oracle/studio/images/highlights/pivot-table-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524" r="15152" b="9524"/>
          <a:stretch/>
        </p:blipFill>
        <p:spPr bwMode="auto">
          <a:xfrm>
            <a:off x="7034918" y="3300660"/>
            <a:ext cx="570244" cy="46162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https://www.devart.com/dbforge/oracle/studio/images/highlights/pivot-table-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524" r="15152" b="9524"/>
          <a:stretch/>
        </p:blipFill>
        <p:spPr bwMode="auto">
          <a:xfrm>
            <a:off x="7034918" y="3834060"/>
            <a:ext cx="570244" cy="46162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https://www.devart.com/dbforge/oracle/studio/images/highlights/pivot-table-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524" r="15152" b="9524"/>
          <a:stretch/>
        </p:blipFill>
        <p:spPr bwMode="auto">
          <a:xfrm>
            <a:off x="7034918" y="4367460"/>
            <a:ext cx="570244" cy="46162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https://www.devart.com/dbforge/oracle/studio/images/highlights/pivot-table-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524" r="15152" b="9524"/>
          <a:stretch/>
        </p:blipFill>
        <p:spPr bwMode="auto">
          <a:xfrm>
            <a:off x="7034918" y="4905286"/>
            <a:ext cx="570244" cy="46162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https://www.devart.com/dbforge/oracle/studio/images/highlights/pivot-table-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524" r="15152" b="9524"/>
          <a:stretch/>
        </p:blipFill>
        <p:spPr bwMode="auto">
          <a:xfrm>
            <a:off x="7034918" y="5442794"/>
            <a:ext cx="570244" cy="461626"/>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Straight Arrow Connector 61"/>
          <p:cNvCxnSpPr>
            <a:stCxn id="39" idx="3"/>
            <a:endCxn id="43" idx="1"/>
          </p:cNvCxnSpPr>
          <p:nvPr/>
        </p:nvCxnSpPr>
        <p:spPr>
          <a:xfrm flipV="1">
            <a:off x="3125458" y="3531473"/>
            <a:ext cx="1287645" cy="111523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9" idx="3"/>
            <a:endCxn id="44" idx="1"/>
          </p:cNvCxnSpPr>
          <p:nvPr/>
        </p:nvCxnSpPr>
        <p:spPr>
          <a:xfrm flipV="1">
            <a:off x="3125458" y="4064873"/>
            <a:ext cx="1287645" cy="58183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9" idx="3"/>
            <a:endCxn id="45" idx="1"/>
          </p:cNvCxnSpPr>
          <p:nvPr/>
        </p:nvCxnSpPr>
        <p:spPr>
          <a:xfrm flipV="1">
            <a:off x="3125458" y="4598273"/>
            <a:ext cx="1287645" cy="4843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9" idx="3"/>
            <a:endCxn id="48" idx="1"/>
          </p:cNvCxnSpPr>
          <p:nvPr/>
        </p:nvCxnSpPr>
        <p:spPr>
          <a:xfrm>
            <a:off x="3125458" y="4646703"/>
            <a:ext cx="1287645" cy="102690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9" idx="3"/>
            <a:endCxn id="47" idx="1"/>
          </p:cNvCxnSpPr>
          <p:nvPr/>
        </p:nvCxnSpPr>
        <p:spPr>
          <a:xfrm>
            <a:off x="3125458" y="4646703"/>
            <a:ext cx="1287645" cy="48939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3" idx="3"/>
            <a:endCxn id="53" idx="1"/>
          </p:cNvCxnSpPr>
          <p:nvPr/>
        </p:nvCxnSpPr>
        <p:spPr>
          <a:xfrm>
            <a:off x="4983346" y="3531473"/>
            <a:ext cx="2051572"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983346" y="4089088"/>
            <a:ext cx="2051572"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4983346" y="4588294"/>
            <a:ext cx="2051572"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983346" y="5136099"/>
            <a:ext cx="2051572"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983346" y="5688678"/>
            <a:ext cx="2051572"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3" idx="3"/>
            <a:endCxn id="41" idx="1"/>
          </p:cNvCxnSpPr>
          <p:nvPr/>
        </p:nvCxnSpPr>
        <p:spPr>
          <a:xfrm>
            <a:off x="7605162" y="3531473"/>
            <a:ext cx="1279758" cy="111523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55" idx="3"/>
            <a:endCxn id="41" idx="1"/>
          </p:cNvCxnSpPr>
          <p:nvPr/>
        </p:nvCxnSpPr>
        <p:spPr>
          <a:xfrm>
            <a:off x="7605162" y="4064873"/>
            <a:ext cx="1279758" cy="58183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56" idx="3"/>
            <a:endCxn id="41" idx="1"/>
          </p:cNvCxnSpPr>
          <p:nvPr/>
        </p:nvCxnSpPr>
        <p:spPr>
          <a:xfrm>
            <a:off x="7605162" y="4598273"/>
            <a:ext cx="1279758" cy="4843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8" idx="3"/>
            <a:endCxn id="41" idx="1"/>
          </p:cNvCxnSpPr>
          <p:nvPr/>
        </p:nvCxnSpPr>
        <p:spPr>
          <a:xfrm flipV="1">
            <a:off x="7605162" y="4646703"/>
            <a:ext cx="1279758" cy="48939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0" idx="3"/>
            <a:endCxn id="41" idx="1"/>
          </p:cNvCxnSpPr>
          <p:nvPr/>
        </p:nvCxnSpPr>
        <p:spPr>
          <a:xfrm flipV="1">
            <a:off x="7605162" y="4646703"/>
            <a:ext cx="1279758" cy="102690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4" name="Isosceles Triangle 83"/>
          <p:cNvSpPr/>
          <p:nvPr/>
        </p:nvSpPr>
        <p:spPr>
          <a:xfrm rot="5400000">
            <a:off x="8760466" y="4566075"/>
            <a:ext cx="277348" cy="1849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TextBox 84"/>
          <p:cNvSpPr txBox="1"/>
          <p:nvPr/>
        </p:nvSpPr>
        <p:spPr>
          <a:xfrm rot="19110755">
            <a:off x="3218688" y="3712719"/>
            <a:ext cx="872739" cy="369332"/>
          </a:xfrm>
          <a:prstGeom prst="rect">
            <a:avLst/>
          </a:prstGeom>
          <a:noFill/>
        </p:spPr>
        <p:txBody>
          <a:bodyPr wrap="none" rtlCol="0">
            <a:spAutoFit/>
          </a:bodyPr>
          <a:lstStyle/>
          <a:p>
            <a:r>
              <a:rPr lang="en-GB" b="1" dirty="0">
                <a:solidFill>
                  <a:srgbClr val="C00000"/>
                </a:solidFill>
              </a:rPr>
              <a:t>Impute</a:t>
            </a:r>
          </a:p>
        </p:txBody>
      </p:sp>
      <p:sp>
        <p:nvSpPr>
          <p:cNvPr id="86" name="TextBox 85"/>
          <p:cNvSpPr txBox="1"/>
          <p:nvPr/>
        </p:nvSpPr>
        <p:spPr>
          <a:xfrm rot="2406429">
            <a:off x="8011002" y="3712719"/>
            <a:ext cx="607346" cy="369332"/>
          </a:xfrm>
          <a:prstGeom prst="rect">
            <a:avLst/>
          </a:prstGeom>
          <a:noFill/>
        </p:spPr>
        <p:txBody>
          <a:bodyPr wrap="none" rtlCol="0">
            <a:spAutoFit/>
          </a:bodyPr>
          <a:lstStyle/>
          <a:p>
            <a:r>
              <a:rPr lang="en-GB" b="1" dirty="0">
                <a:solidFill>
                  <a:srgbClr val="C00000"/>
                </a:solidFill>
              </a:rPr>
              <a:t>Pool</a:t>
            </a:r>
          </a:p>
        </p:txBody>
      </p:sp>
      <p:sp>
        <p:nvSpPr>
          <p:cNvPr id="87" name="TextBox 86"/>
          <p:cNvSpPr txBox="1"/>
          <p:nvPr/>
        </p:nvSpPr>
        <p:spPr>
          <a:xfrm>
            <a:off x="5543234" y="3124200"/>
            <a:ext cx="931794" cy="369332"/>
          </a:xfrm>
          <a:prstGeom prst="rect">
            <a:avLst/>
          </a:prstGeom>
          <a:noFill/>
        </p:spPr>
        <p:txBody>
          <a:bodyPr wrap="none" rtlCol="0">
            <a:spAutoFit/>
          </a:bodyPr>
          <a:lstStyle/>
          <a:p>
            <a:pPr algn="ctr"/>
            <a:r>
              <a:rPr lang="en-GB" b="1" dirty="0">
                <a:solidFill>
                  <a:srgbClr val="C00000"/>
                </a:solidFill>
              </a:rPr>
              <a:t>Analyse</a:t>
            </a:r>
          </a:p>
        </p:txBody>
      </p:sp>
      <p:sp>
        <p:nvSpPr>
          <p:cNvPr id="88" name="TextBox 87"/>
          <p:cNvSpPr txBox="1"/>
          <p:nvPr/>
        </p:nvSpPr>
        <p:spPr>
          <a:xfrm>
            <a:off x="3745724" y="5994108"/>
            <a:ext cx="1905000" cy="338554"/>
          </a:xfrm>
          <a:prstGeom prst="rect">
            <a:avLst/>
          </a:prstGeom>
          <a:noFill/>
        </p:spPr>
        <p:txBody>
          <a:bodyPr wrap="square" rtlCol="0">
            <a:spAutoFit/>
          </a:bodyPr>
          <a:lstStyle/>
          <a:p>
            <a:pPr algn="ctr"/>
            <a:r>
              <a:rPr lang="en-GB" sz="1600" dirty="0"/>
              <a:t>Imputed datasets</a:t>
            </a:r>
          </a:p>
        </p:txBody>
      </p:sp>
      <p:sp>
        <p:nvSpPr>
          <p:cNvPr id="89" name="TextBox 88"/>
          <p:cNvSpPr txBox="1"/>
          <p:nvPr/>
        </p:nvSpPr>
        <p:spPr>
          <a:xfrm>
            <a:off x="6340041" y="5994109"/>
            <a:ext cx="1905000" cy="584775"/>
          </a:xfrm>
          <a:prstGeom prst="rect">
            <a:avLst/>
          </a:prstGeom>
          <a:noFill/>
        </p:spPr>
        <p:txBody>
          <a:bodyPr wrap="square" rtlCol="0">
            <a:spAutoFit/>
          </a:bodyPr>
          <a:lstStyle/>
          <a:p>
            <a:pPr algn="ctr"/>
            <a:r>
              <a:rPr lang="en-GB" sz="1600" dirty="0"/>
              <a:t>Analysis results of datasets</a:t>
            </a:r>
          </a:p>
        </p:txBody>
      </p:sp>
    </p:spTree>
    <p:extLst>
      <p:ext uri="{BB962C8B-B14F-4D97-AF65-F5344CB8AC3E}">
        <p14:creationId xmlns:p14="http://schemas.microsoft.com/office/powerpoint/2010/main" val="2759919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73006" cy="1400530"/>
          </a:xfrm>
        </p:spPr>
        <p:txBody>
          <a:bodyPr/>
          <a:lstStyle/>
          <a:p>
            <a:r>
              <a:rPr lang="en-US" sz="3200" dirty="0">
                <a:solidFill>
                  <a:schemeClr val="accent1"/>
                </a:solidFill>
              </a:rPr>
              <a:t>Measures in Exploratory Data Analysis (EDA)</a:t>
            </a:r>
            <a:br>
              <a:rPr lang="en-US" sz="3200" dirty="0">
                <a:solidFill>
                  <a:schemeClr val="accent1"/>
                </a:solidFill>
              </a:rPr>
            </a:br>
            <a:endParaRPr lang="en-US" sz="3200" dirty="0">
              <a:solidFill>
                <a:schemeClr val="accent1"/>
              </a:solidFill>
            </a:endParaRPr>
          </a:p>
        </p:txBody>
      </p:sp>
      <p:sp>
        <p:nvSpPr>
          <p:cNvPr id="3" name="Content Placeholder 2"/>
          <p:cNvSpPr>
            <a:spLocks noGrp="1"/>
          </p:cNvSpPr>
          <p:nvPr>
            <p:ph idx="1"/>
          </p:nvPr>
        </p:nvSpPr>
        <p:spPr>
          <a:xfrm>
            <a:off x="792761" y="1474948"/>
            <a:ext cx="8946541" cy="4684312"/>
          </a:xfrm>
        </p:spPr>
        <p:txBody>
          <a:bodyPr>
            <a:noAutofit/>
          </a:bodyPr>
          <a:lstStyle/>
          <a:p>
            <a:r>
              <a:rPr lang="en-US" sz="1600" dirty="0">
                <a:latin typeface="Times New Roman" panose="02020603050405020304" pitchFamily="18" charset="0"/>
                <a:cs typeface="Times New Roman" panose="02020603050405020304" pitchFamily="18" charset="0"/>
              </a:rPr>
              <a:t>Visualizing data</a:t>
            </a:r>
          </a:p>
          <a:p>
            <a:r>
              <a:rPr lang="en-US" sz="1600" dirty="0">
                <a:latin typeface="Times New Roman" panose="02020603050405020304" pitchFamily="18" charset="0"/>
                <a:cs typeface="Times New Roman" panose="02020603050405020304" pitchFamily="18" charset="0"/>
              </a:rPr>
              <a:t>Initial Data Analysis (IDA) </a:t>
            </a:r>
          </a:p>
          <a:p>
            <a:pPr lvl="1"/>
            <a:r>
              <a:rPr lang="en-US" sz="1600" dirty="0">
                <a:latin typeface="Times New Roman" panose="02020603050405020304" pitchFamily="18" charset="0"/>
                <a:cs typeface="Times New Roman" panose="02020603050405020304" pitchFamily="18" charset="0"/>
              </a:rPr>
              <a:t>Data Preparation </a:t>
            </a:r>
          </a:p>
          <a:p>
            <a:pPr lvl="2"/>
            <a:r>
              <a:rPr lang="en-US" dirty="0">
                <a:latin typeface="Times New Roman" panose="02020603050405020304" pitchFamily="18" charset="0"/>
                <a:cs typeface="Times New Roman" panose="02020603050405020304" pitchFamily="18" charset="0"/>
              </a:rPr>
              <a:t>Missing Value Treatment</a:t>
            </a:r>
          </a:p>
          <a:p>
            <a:pPr lvl="2"/>
            <a:r>
              <a:rPr lang="en-US" dirty="0">
                <a:latin typeface="Times New Roman" panose="02020603050405020304" pitchFamily="18" charset="0"/>
                <a:cs typeface="Times New Roman" panose="02020603050405020304" pitchFamily="18" charset="0"/>
              </a:rPr>
              <a:t>Outlier Detection</a:t>
            </a:r>
          </a:p>
          <a:p>
            <a:pPr lvl="2"/>
            <a:r>
              <a:rPr lang="en-US" dirty="0">
                <a:latin typeface="Times New Roman" panose="02020603050405020304" pitchFamily="18" charset="0"/>
                <a:cs typeface="Times New Roman" panose="02020603050405020304" pitchFamily="18" charset="0"/>
              </a:rPr>
              <a:t>Feature Scaling</a:t>
            </a:r>
          </a:p>
          <a:p>
            <a:r>
              <a:rPr lang="en-US" sz="1600" dirty="0">
                <a:latin typeface="Times New Roman" panose="02020603050405020304" pitchFamily="18" charset="0"/>
                <a:cs typeface="Times New Roman" panose="02020603050405020304" pitchFamily="18" charset="0"/>
              </a:rPr>
              <a:t>Feature Engineering</a:t>
            </a:r>
          </a:p>
          <a:p>
            <a:pPr lvl="2"/>
            <a:r>
              <a:rPr lang="en-US" dirty="0">
                <a:latin typeface="Times New Roman" panose="02020603050405020304" pitchFamily="18" charset="0"/>
                <a:cs typeface="Times New Roman" panose="02020603050405020304" pitchFamily="18" charset="0"/>
              </a:rPr>
              <a:t>Categorical encoding</a:t>
            </a:r>
          </a:p>
          <a:p>
            <a:pPr lvl="2"/>
            <a:r>
              <a:rPr lang="en-US" dirty="0">
                <a:latin typeface="Times New Roman" panose="02020603050405020304" pitchFamily="18" charset="0"/>
                <a:cs typeface="Times New Roman" panose="02020603050405020304" pitchFamily="18" charset="0"/>
              </a:rPr>
              <a:t> Feature Splitting</a:t>
            </a:r>
          </a:p>
          <a:p>
            <a:pPr lvl="2"/>
            <a:r>
              <a:rPr lang="en-US" dirty="0">
                <a:latin typeface="Times New Roman" panose="02020603050405020304" pitchFamily="18" charset="0"/>
                <a:cs typeface="Times New Roman" panose="02020603050405020304" pitchFamily="18" charset="0"/>
              </a:rPr>
              <a:t> Feature Transformation   </a:t>
            </a:r>
          </a:p>
          <a:p>
            <a:pPr marL="0" indent="0">
              <a:buNone/>
            </a:pP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Dimensionality Reduction Techniques</a:t>
            </a:r>
          </a:p>
        </p:txBody>
      </p:sp>
    </p:spTree>
    <p:extLst>
      <p:ext uri="{BB962C8B-B14F-4D97-AF65-F5344CB8AC3E}">
        <p14:creationId xmlns:p14="http://schemas.microsoft.com/office/powerpoint/2010/main" val="711326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Multiple imputation</a:t>
            </a:r>
          </a:p>
        </p:txBody>
      </p:sp>
      <p:sp>
        <p:nvSpPr>
          <p:cNvPr id="3" name="Content Placeholder 2"/>
          <p:cNvSpPr>
            <a:spLocks noGrp="1"/>
          </p:cNvSpPr>
          <p:nvPr>
            <p:ph idx="1"/>
          </p:nvPr>
        </p:nvSpPr>
        <p:spPr>
          <a:xfrm>
            <a:off x="875201" y="1526706"/>
            <a:ext cx="8946541" cy="4195481"/>
          </a:xfrm>
        </p:spPr>
        <p:txBody>
          <a:bodyPr>
            <a:normAutofit fontScale="92500" lnSpcReduction="10000"/>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 multiple imputation, the imputation process is repeated multiple times resulting in multiple imputed datasets.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 this method the imputation uncertainty is accounted for by creating these multiple datasets.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multiple imputation process contains three phases: </a:t>
            </a:r>
          </a:p>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imputation phase, </a:t>
            </a:r>
          </a:p>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analysis phase </a:t>
            </a:r>
          </a:p>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pooling phase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Multiple imputation works well when missing data are MAR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 the imputation model, the </a:t>
            </a:r>
            <a:r>
              <a:rPr lang="en-US" u="sng" dirty="0">
                <a:latin typeface="Times New Roman" panose="02020603050405020304" pitchFamily="18" charset="0"/>
                <a:cs typeface="Times New Roman" panose="02020603050405020304" pitchFamily="18" charset="0"/>
              </a:rPr>
              <a:t>variables that are related to </a:t>
            </a:r>
            <a:r>
              <a:rPr lang="en-US" u="sng" dirty="0" err="1">
                <a:latin typeface="Times New Roman" panose="02020603050405020304" pitchFamily="18" charset="0"/>
                <a:cs typeface="Times New Roman" panose="02020603050405020304" pitchFamily="18" charset="0"/>
              </a:rPr>
              <a:t>missingness</a:t>
            </a:r>
            <a:r>
              <a:rPr lang="en-US" dirty="0">
                <a:latin typeface="Times New Roman" panose="02020603050405020304" pitchFamily="18" charset="0"/>
                <a:cs typeface="Times New Roman" panose="02020603050405020304" pitchFamily="18" charset="0"/>
              </a:rPr>
              <a:t>, can be included.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That way bias is reduced and estimates are more precise. </a:t>
            </a:r>
          </a:p>
        </p:txBody>
      </p:sp>
    </p:spTree>
    <p:extLst>
      <p:ext uri="{BB962C8B-B14F-4D97-AF65-F5344CB8AC3E}">
        <p14:creationId xmlns:p14="http://schemas.microsoft.com/office/powerpoint/2010/main" val="462914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7730"/>
            <a:ext cx="10515600" cy="5829233"/>
          </a:xfrm>
        </p:spPr>
        <p:txBody>
          <a:bodyPr>
            <a:normAutofit/>
          </a:bodyPr>
          <a:lstStyle/>
          <a:p>
            <a:r>
              <a:rPr lang="en-US" b="1" dirty="0">
                <a:solidFill>
                  <a:schemeClr val="accent1"/>
                </a:solidFill>
                <a:latin typeface="Times New Roman" panose="02020603050405020304" pitchFamily="18" charset="0"/>
                <a:cs typeface="Times New Roman" panose="02020603050405020304" pitchFamily="18" charset="0"/>
              </a:rPr>
              <a:t>Imputation phase</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the first phase, the imputation phase, several copies of the data set are created each containing different imputed values.</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imputed values are estimated using the means and covariance of the observed data. </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Regression equations are used to predict the incomplete values from the complete values and a normally distributed residual term is added to each value to restore variability.</a:t>
            </a:r>
          </a:p>
          <a:p>
            <a:r>
              <a:rPr lang="en-US" b="1" dirty="0">
                <a:solidFill>
                  <a:schemeClr val="accent1"/>
                </a:solidFill>
                <a:latin typeface="Times New Roman" panose="02020603050405020304" pitchFamily="18" charset="0"/>
                <a:cs typeface="Times New Roman" panose="02020603050405020304" pitchFamily="18" charset="0"/>
              </a:rPr>
              <a:t>Analysis phase</a:t>
            </a:r>
          </a:p>
          <a:p>
            <a:pPr marL="457200" lvl="1" indent="0">
              <a:buNone/>
            </a:pPr>
            <a:r>
              <a:rPr lang="en-US" dirty="0">
                <a:latin typeface="Times New Roman" panose="02020603050405020304" pitchFamily="18" charset="0"/>
                <a:cs typeface="Times New Roman" panose="02020603050405020304" pitchFamily="18" charset="0"/>
              </a:rPr>
              <a:t>In the second phase, the analysis phase, the statistical analysis is carried out.</a:t>
            </a:r>
          </a:p>
          <a:p>
            <a:pPr marL="457200" lvl="1" indent="0">
              <a:buNone/>
            </a:pPr>
            <a:r>
              <a:rPr lang="en-US" dirty="0">
                <a:latin typeface="Times New Roman" panose="02020603050405020304" pitchFamily="18" charset="0"/>
                <a:cs typeface="Times New Roman" panose="02020603050405020304" pitchFamily="18" charset="0"/>
              </a:rPr>
              <a:t>On each imputed dataset, the analysis is carried out that would have been applied had the data been complete.</a:t>
            </a:r>
          </a:p>
          <a:p>
            <a:pPr marL="457200" lvl="1" indent="0">
              <a:buNone/>
            </a:pPr>
            <a:r>
              <a:rPr lang="en-US" dirty="0">
                <a:latin typeface="Times New Roman" panose="02020603050405020304" pitchFamily="18" charset="0"/>
                <a:cs typeface="Times New Roman" panose="02020603050405020304" pitchFamily="18" charset="0"/>
              </a:rPr>
              <a:t>That way as many sets of results are created as the number of imputed datasets created in the imputation phase. </a:t>
            </a:r>
          </a:p>
          <a:p>
            <a:r>
              <a:rPr lang="en-US" b="1" dirty="0">
                <a:solidFill>
                  <a:schemeClr val="accent1"/>
                </a:solidFill>
                <a:latin typeface="Times New Roman" panose="02020603050405020304" pitchFamily="18" charset="0"/>
                <a:cs typeface="Times New Roman" panose="02020603050405020304" pitchFamily="18" charset="0"/>
              </a:rPr>
              <a:t>Pooling phase</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Finally, in the pooling phase, the multiple sets of results or parameter estimates are combined into a single set of results.</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3074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540" y="152718"/>
            <a:ext cx="9664460" cy="1371600"/>
          </a:xfrm>
        </p:spPr>
        <p:txBody>
          <a:bodyPr>
            <a:normAutofit/>
          </a:bodyPr>
          <a:lstStyle/>
          <a:p>
            <a:r>
              <a:rPr lang="en-GB" dirty="0">
                <a:solidFill>
                  <a:schemeClr val="accent1"/>
                </a:solidFill>
              </a:rPr>
              <a:t>Multiple Imputation</a:t>
            </a:r>
          </a:p>
        </p:txBody>
      </p:sp>
      <p:sp>
        <p:nvSpPr>
          <p:cNvPr id="3" name="Content Placeholder 2"/>
          <p:cNvSpPr>
            <a:spLocks noGrp="1"/>
          </p:cNvSpPr>
          <p:nvPr>
            <p:ph idx="1"/>
          </p:nvPr>
        </p:nvSpPr>
        <p:spPr>
          <a:xfrm>
            <a:off x="172529" y="1600200"/>
            <a:ext cx="10266872" cy="5257800"/>
          </a:xfrm>
        </p:spPr>
        <p:txBody>
          <a:bodyPr>
            <a:normAutofit/>
          </a:bodyPr>
          <a:lstStyle/>
          <a:p>
            <a:pPr marL="0" lvl="1" indent="0">
              <a:spcAft>
                <a:spcPts val="600"/>
              </a:spcAft>
              <a:buNone/>
            </a:pPr>
            <a:r>
              <a:rPr lang="en-GB" dirty="0"/>
              <a:t>        The general procedure for the </a:t>
            </a:r>
            <a:r>
              <a:rPr lang="en-GB" b="1" dirty="0"/>
              <a:t>chained equation approach </a:t>
            </a:r>
            <a:r>
              <a:rPr lang="en-GB" dirty="0"/>
              <a:t>to multiple imputation </a:t>
            </a:r>
          </a:p>
          <a:p>
            <a:pPr marL="1028700" lvl="2" indent="-342900">
              <a:spcAft>
                <a:spcPts val="600"/>
              </a:spcAft>
              <a:buAutoNum type="arabicPeriod"/>
            </a:pPr>
            <a:r>
              <a:rPr lang="en-GB" dirty="0"/>
              <a:t>A simple imputation is performed for every missing value.</a:t>
            </a:r>
          </a:p>
          <a:p>
            <a:pPr marL="1028700" lvl="2" indent="-342900">
              <a:spcAft>
                <a:spcPts val="600"/>
              </a:spcAft>
              <a:buAutoNum type="arabicPeriod"/>
            </a:pPr>
            <a:r>
              <a:rPr lang="en-GB" dirty="0"/>
              <a:t>One of the missing variables are set back to missing.</a:t>
            </a:r>
          </a:p>
          <a:p>
            <a:pPr marL="1028700" lvl="2" indent="-342900">
              <a:spcAft>
                <a:spcPts val="600"/>
              </a:spcAft>
              <a:buAutoNum type="arabicPeriod"/>
            </a:pPr>
            <a:r>
              <a:rPr lang="en-GB" dirty="0"/>
              <a:t>Regression is performed (linear, logistic, polynomial etc.), the missing variable being the forecast variable and all other variables in the dataset being the predictor variables.</a:t>
            </a:r>
          </a:p>
          <a:p>
            <a:pPr marL="1028700" lvl="2" indent="-342900">
              <a:spcAft>
                <a:spcPts val="600"/>
              </a:spcAft>
              <a:buAutoNum type="arabicPeriod"/>
            </a:pPr>
            <a:r>
              <a:rPr lang="en-GB" dirty="0"/>
              <a:t>Missing values are replaced with predictions (imputations) from the regression.</a:t>
            </a:r>
          </a:p>
          <a:p>
            <a:pPr marL="1028700" lvl="2" indent="-342900">
              <a:spcAft>
                <a:spcPts val="600"/>
              </a:spcAft>
              <a:buAutoNum type="arabicPeriod"/>
            </a:pPr>
            <a:r>
              <a:rPr lang="en-GB" dirty="0"/>
              <a:t>Repeat steps 2-4 for each variable that has missing data (one cycle).</a:t>
            </a:r>
          </a:p>
          <a:p>
            <a:pPr marL="1028700" lvl="2" indent="-342900">
              <a:spcAft>
                <a:spcPts val="600"/>
              </a:spcAft>
              <a:buAutoNum type="arabicPeriod"/>
            </a:pPr>
            <a:r>
              <a:rPr lang="en-GB" dirty="0"/>
              <a:t>Repeat for a number of cycles then retain results as one imputed dataset.</a:t>
            </a:r>
          </a:p>
          <a:p>
            <a:pPr marL="342900" indent="-342900"/>
            <a:endParaRPr lang="en-GB" b="0" dirty="0"/>
          </a:p>
        </p:txBody>
      </p:sp>
    </p:spTree>
    <p:extLst>
      <p:ext uri="{BB962C8B-B14F-4D97-AF65-F5344CB8AC3E}">
        <p14:creationId xmlns:p14="http://schemas.microsoft.com/office/powerpoint/2010/main" val="33227913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728" y="152718"/>
            <a:ext cx="9276272" cy="1371600"/>
          </a:xfrm>
        </p:spPr>
        <p:txBody>
          <a:bodyPr>
            <a:normAutofit/>
          </a:bodyPr>
          <a:lstStyle/>
          <a:p>
            <a:r>
              <a:rPr lang="en-GB" dirty="0">
                <a:solidFill>
                  <a:schemeClr val="accent1"/>
                </a:solidFill>
              </a:rPr>
              <a:t>Replacing Missing data</a:t>
            </a:r>
          </a:p>
        </p:txBody>
      </p:sp>
      <p:sp>
        <p:nvSpPr>
          <p:cNvPr id="3" name="Content Placeholder 2"/>
          <p:cNvSpPr>
            <a:spLocks noGrp="1"/>
          </p:cNvSpPr>
          <p:nvPr>
            <p:ph idx="1"/>
          </p:nvPr>
        </p:nvSpPr>
        <p:spPr>
          <a:xfrm>
            <a:off x="767751" y="1220637"/>
            <a:ext cx="9443049" cy="457200"/>
          </a:xfrm>
        </p:spPr>
        <p:txBody>
          <a:bodyPr>
            <a:normAutofit/>
          </a:bodyPr>
          <a:lstStyle/>
          <a:p>
            <a:pPr marL="0" indent="0">
              <a:buNone/>
            </a:pPr>
            <a:r>
              <a:rPr lang="en-US" altLang="en-US" b="0" dirty="0"/>
              <a:t>The two most common methods for replacing missing data are:</a:t>
            </a:r>
          </a:p>
        </p:txBody>
      </p:sp>
      <p:graphicFrame>
        <p:nvGraphicFramePr>
          <p:cNvPr id="6" name="Table 5"/>
          <p:cNvGraphicFramePr>
            <a:graphicFrameLocks noGrp="1"/>
          </p:cNvGraphicFramePr>
          <p:nvPr>
            <p:extLst>
              <p:ext uri="{D42A27DB-BD31-4B8C-83A1-F6EECF244321}">
                <p14:modId xmlns:p14="http://schemas.microsoft.com/office/powerpoint/2010/main" val="3457019738"/>
              </p:ext>
            </p:extLst>
          </p:nvPr>
        </p:nvGraphicFramePr>
        <p:xfrm>
          <a:off x="1752600" y="1900687"/>
          <a:ext cx="8686800" cy="455467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3333750">
                  <a:extLst>
                    <a:ext uri="{9D8B030D-6E8A-4147-A177-3AD203B41FA5}">
                      <a16:colId xmlns:a16="http://schemas.microsoft.com/office/drawing/2014/main" val="20001"/>
                    </a:ext>
                  </a:extLst>
                </a:gridCol>
                <a:gridCol w="3333750">
                  <a:extLst>
                    <a:ext uri="{9D8B030D-6E8A-4147-A177-3AD203B41FA5}">
                      <a16:colId xmlns:a16="http://schemas.microsoft.com/office/drawing/2014/main" val="20002"/>
                    </a:ext>
                  </a:extLst>
                </a:gridCol>
              </a:tblGrid>
              <a:tr h="671873">
                <a:tc>
                  <a:txBody>
                    <a:bodyPr/>
                    <a:lstStyle/>
                    <a:p>
                      <a:pPr algn="ctr"/>
                      <a:endParaRPr lang="en-GB" dirty="0"/>
                    </a:p>
                  </a:txBody>
                  <a:tcPr anchor="ctr"/>
                </a:tc>
                <a:tc>
                  <a:txBody>
                    <a:bodyPr/>
                    <a:lstStyle/>
                    <a:p>
                      <a:pPr algn="ctr"/>
                      <a:r>
                        <a:rPr lang="en-GB" dirty="0"/>
                        <a:t>Simple Imputation</a:t>
                      </a:r>
                      <a:endParaRPr lang="en-GB" b="0" dirty="0"/>
                    </a:p>
                  </a:txBody>
                  <a:tcPr anchor="ctr"/>
                </a:tc>
                <a:tc>
                  <a:txBody>
                    <a:bodyPr/>
                    <a:lstStyle/>
                    <a:p>
                      <a:pPr algn="ctr"/>
                      <a:r>
                        <a:rPr lang="en-GB" dirty="0"/>
                        <a:t>Multiple Imputation</a:t>
                      </a:r>
                    </a:p>
                  </a:txBody>
                  <a:tcPr anchor="ctr"/>
                </a:tc>
                <a:extLst>
                  <a:ext uri="{0D108BD9-81ED-4DB2-BD59-A6C34878D82A}">
                    <a16:rowId xmlns:a16="http://schemas.microsoft.com/office/drawing/2014/main" val="10000"/>
                  </a:ext>
                </a:extLst>
              </a:tr>
              <a:tr h="1081044">
                <a:tc>
                  <a:txBody>
                    <a:bodyPr/>
                    <a:lstStyle/>
                    <a:p>
                      <a:r>
                        <a:rPr lang="en-GB" b="1" dirty="0"/>
                        <a:t>Description:</a:t>
                      </a:r>
                    </a:p>
                  </a:txBody>
                  <a:tcPr/>
                </a:tc>
                <a:tc>
                  <a:txBody>
                    <a:bodyPr/>
                    <a:lstStyle/>
                    <a:p>
                      <a:r>
                        <a:rPr lang="en-GB" dirty="0"/>
                        <a:t>Missing</a:t>
                      </a:r>
                      <a:r>
                        <a:rPr lang="en-GB" baseline="0" dirty="0"/>
                        <a:t> values are replaced with the mean, median or mode value.</a:t>
                      </a:r>
                      <a:endParaRPr lang="en-GB" dirty="0"/>
                    </a:p>
                  </a:txBody>
                  <a:tcPr/>
                </a:tc>
                <a:tc>
                  <a:txBody>
                    <a:bodyPr/>
                    <a:lstStyle/>
                    <a:p>
                      <a:r>
                        <a:rPr lang="en-GB" dirty="0"/>
                        <a:t>Estimates missing data through repeated simulations.</a:t>
                      </a:r>
                    </a:p>
                  </a:txBody>
                  <a:tcPr/>
                </a:tc>
                <a:extLst>
                  <a:ext uri="{0D108BD9-81ED-4DB2-BD59-A6C34878D82A}">
                    <a16:rowId xmlns:a16="http://schemas.microsoft.com/office/drawing/2014/main" val="10001"/>
                  </a:ext>
                </a:extLst>
              </a:tr>
              <a:tr h="424313">
                <a:tc>
                  <a:txBody>
                    <a:bodyPr/>
                    <a:lstStyle/>
                    <a:p>
                      <a:r>
                        <a:rPr lang="en-GB" b="1" dirty="0"/>
                        <a:t>Stochastic: </a:t>
                      </a:r>
                    </a:p>
                  </a:txBody>
                  <a:tcPr/>
                </a:tc>
                <a:tc>
                  <a:txBody>
                    <a:bodyPr/>
                    <a:lstStyle/>
                    <a:p>
                      <a:pPr marL="0" indent="0" algn="ctr">
                        <a:buFont typeface="Arial" panose="020B0604020202020204" pitchFamily="34" charset="0"/>
                        <a:buNone/>
                      </a:pPr>
                      <a:r>
                        <a:rPr lang="en-GB" dirty="0"/>
                        <a:t>No</a:t>
                      </a:r>
                    </a:p>
                  </a:txBody>
                  <a:tcPr/>
                </a:tc>
                <a:tc>
                  <a:txBody>
                    <a:bodyPr/>
                    <a:lstStyle/>
                    <a:p>
                      <a:pPr marL="0" indent="0" algn="ctr">
                        <a:buFont typeface="Arial" panose="020B0604020202020204" pitchFamily="34" charset="0"/>
                        <a:buNone/>
                      </a:pPr>
                      <a:r>
                        <a:rPr lang="en-GB" dirty="0"/>
                        <a:t>Yes</a:t>
                      </a:r>
                    </a:p>
                  </a:txBody>
                  <a:tcPr/>
                </a:tc>
                <a:extLst>
                  <a:ext uri="{0D108BD9-81ED-4DB2-BD59-A6C34878D82A}">
                    <a16:rowId xmlns:a16="http://schemas.microsoft.com/office/drawing/2014/main" val="10002"/>
                  </a:ext>
                </a:extLst>
              </a:tr>
              <a:tr h="591846">
                <a:tc>
                  <a:txBody>
                    <a:bodyPr/>
                    <a:lstStyle/>
                    <a:p>
                      <a:r>
                        <a:rPr lang="en-GB" b="1" dirty="0"/>
                        <a:t>Advantages:</a:t>
                      </a:r>
                    </a:p>
                  </a:txBody>
                  <a:tcPr/>
                </a:tc>
                <a:tc>
                  <a:txBody>
                    <a:bodyPr/>
                    <a:lstStyle/>
                    <a:p>
                      <a:pPr marL="285750" indent="-285750">
                        <a:buFont typeface="Arial" panose="020B0604020202020204" pitchFamily="34" charset="0"/>
                        <a:buChar char="•"/>
                      </a:pPr>
                      <a:r>
                        <a:rPr lang="en-GB" dirty="0"/>
                        <a:t>Simple.</a:t>
                      </a:r>
                    </a:p>
                  </a:txBody>
                  <a:tcPr/>
                </a:tc>
                <a:tc>
                  <a:txBody>
                    <a:bodyPr/>
                    <a:lstStyle/>
                    <a:p>
                      <a:pPr marL="285750" indent="-285750">
                        <a:buFont typeface="Arial" panose="020B0604020202020204" pitchFamily="34" charset="0"/>
                        <a:buChar char="•"/>
                      </a:pPr>
                      <a:r>
                        <a:rPr lang="en-GB" dirty="0"/>
                        <a:t>Variability more accurate.</a:t>
                      </a:r>
                    </a:p>
                  </a:txBody>
                  <a:tcPr/>
                </a:tc>
                <a:extLst>
                  <a:ext uri="{0D108BD9-81ED-4DB2-BD59-A6C34878D82A}">
                    <a16:rowId xmlns:a16="http://schemas.microsoft.com/office/drawing/2014/main" val="10003"/>
                  </a:ext>
                </a:extLst>
              </a:tr>
              <a:tr h="1686761">
                <a:tc>
                  <a:txBody>
                    <a:bodyPr/>
                    <a:lstStyle/>
                    <a:p>
                      <a:r>
                        <a:rPr lang="en-GB" b="1" dirty="0"/>
                        <a:t>Limitations:</a:t>
                      </a:r>
                    </a:p>
                  </a:txBody>
                  <a:tcPr/>
                </a:tc>
                <a:tc>
                  <a:txBody>
                    <a:bodyPr/>
                    <a:lstStyle/>
                    <a:p>
                      <a:pPr marL="285750" indent="-285750">
                        <a:buFont typeface="Arial" panose="020B0604020202020204" pitchFamily="34" charset="0"/>
                        <a:buChar char="•"/>
                      </a:pPr>
                      <a:r>
                        <a:rPr lang="en-GB" dirty="0"/>
                        <a:t>Could be biased (if the data is not MCAR).</a:t>
                      </a:r>
                    </a:p>
                    <a:p>
                      <a:pPr marL="285750" indent="-285750">
                        <a:buFont typeface="Arial" panose="020B0604020202020204" pitchFamily="34" charset="0"/>
                        <a:buChar char="•"/>
                      </a:pPr>
                      <a:r>
                        <a:rPr lang="en-GB" dirty="0"/>
                        <a:t>Underestimates standard errors</a:t>
                      </a:r>
                      <a:r>
                        <a:rPr lang="en-GB" baseline="0" dirty="0"/>
                        <a:t>.</a:t>
                      </a:r>
                    </a:p>
                    <a:p>
                      <a:pPr marL="285750" indent="-285750">
                        <a:buFont typeface="Arial" panose="020B0604020202020204" pitchFamily="34" charset="0"/>
                        <a:buChar char="•"/>
                      </a:pPr>
                      <a:r>
                        <a:rPr lang="en-GB" baseline="0" dirty="0"/>
                        <a:t>Could</a:t>
                      </a:r>
                      <a:r>
                        <a:rPr lang="en-GB" dirty="0"/>
                        <a:t> distort correlations among variables.</a:t>
                      </a:r>
                    </a:p>
                  </a:txBody>
                  <a:tcPr/>
                </a:tc>
                <a:tc>
                  <a:txBody>
                    <a:bodyPr/>
                    <a:lstStyle/>
                    <a:p>
                      <a:pPr marL="285750" indent="-285750">
                        <a:buFont typeface="Arial" panose="020B0604020202020204" pitchFamily="34" charset="0"/>
                        <a:buChar char="•"/>
                      </a:pPr>
                      <a:r>
                        <a:rPr lang="en-GB" baseline="0" dirty="0"/>
                        <a:t>Algorithms are more complex. </a:t>
                      </a:r>
                    </a:p>
                    <a:p>
                      <a:pPr marL="285750" indent="-285750">
                        <a:buFont typeface="Arial" panose="020B0604020202020204" pitchFamily="34" charset="0"/>
                        <a:buChar char="•"/>
                      </a:pPr>
                      <a:r>
                        <a:rPr lang="en-GB" baseline="0" dirty="0"/>
                        <a:t>Normally would require complex coding .</a:t>
                      </a:r>
                      <a:endParaRPr lang="en-GB"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3247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6941-02E8-DA48-2275-456E86633A6C}"/>
              </a:ext>
            </a:extLst>
          </p:cNvPr>
          <p:cNvSpPr>
            <a:spLocks noGrp="1"/>
          </p:cNvSpPr>
          <p:nvPr>
            <p:ph type="title"/>
          </p:nvPr>
        </p:nvSpPr>
        <p:spPr>
          <a:xfrm>
            <a:off x="646111" y="452718"/>
            <a:ext cx="9878115" cy="1400530"/>
          </a:xfrm>
        </p:spPr>
        <p:txBody>
          <a:bodyPr/>
          <a:lstStyle/>
          <a:p>
            <a:r>
              <a:rPr lang="en-GB" dirty="0"/>
              <a:t>Methods in Python to fill missing value</a:t>
            </a:r>
          </a:p>
        </p:txBody>
      </p:sp>
      <p:sp>
        <p:nvSpPr>
          <p:cNvPr id="3" name="Content Placeholder 2">
            <a:extLst>
              <a:ext uri="{FF2B5EF4-FFF2-40B4-BE49-F238E27FC236}">
                <a16:creationId xmlns:a16="http://schemas.microsoft.com/office/drawing/2014/main" id="{5E98937B-D9A4-7982-E075-3B30B1E2AF50}"/>
              </a:ext>
            </a:extLst>
          </p:cNvPr>
          <p:cNvSpPr>
            <a:spLocks noGrp="1"/>
          </p:cNvSpPr>
          <p:nvPr>
            <p:ph idx="1"/>
          </p:nvPr>
        </p:nvSpPr>
        <p:spPr>
          <a:xfrm>
            <a:off x="827267" y="1466321"/>
            <a:ext cx="8946541" cy="4195481"/>
          </a:xfrm>
        </p:spPr>
        <p:txBody>
          <a:bodyPr>
            <a:normAutofit fontScale="77500" lnSpcReduction="20000"/>
          </a:bodyPr>
          <a:lstStyle/>
          <a:p>
            <a:pPr marL="0" indent="0" algn="l">
              <a:buNone/>
            </a:pPr>
            <a:endParaRPr lang="en-GB" b="1" i="0" dirty="0">
              <a:effectLst/>
              <a:latin typeface="Arial Rounded MT Bold" panose="020F0704030504030204" pitchFamily="34" charset="0"/>
            </a:endParaRPr>
          </a:p>
          <a:p>
            <a:pPr algn="l">
              <a:buFont typeface="+mj-lt"/>
              <a:buAutoNum type="arabicPeriod"/>
            </a:pPr>
            <a:r>
              <a:rPr lang="en-GB" b="0" i="0" u="sng" dirty="0" err="1">
                <a:effectLst/>
                <a:latin typeface="Arial Rounded MT Bold" panose="020F0704030504030204" pitchFamily="34" charset="0"/>
              </a:rPr>
              <a:t>pd.isna</a:t>
            </a:r>
            <a:r>
              <a:rPr lang="en-GB" b="0" i="0" u="sng" dirty="0">
                <a:effectLst/>
                <a:latin typeface="Arial Rounded MT Bold" panose="020F0704030504030204" pitchFamily="34" charset="0"/>
              </a:rPr>
              <a:t>()</a:t>
            </a:r>
            <a:endParaRPr lang="en-GB" b="0" i="0" dirty="0">
              <a:effectLst/>
              <a:latin typeface="Arial Rounded MT Bold" panose="020F0704030504030204" pitchFamily="34" charset="0"/>
            </a:endParaRPr>
          </a:p>
          <a:p>
            <a:pPr algn="l">
              <a:buFont typeface="+mj-lt"/>
              <a:buAutoNum type="arabicPeriod"/>
            </a:pPr>
            <a:r>
              <a:rPr lang="en-GB" b="0" i="0" u="sng" dirty="0" err="1">
                <a:effectLst/>
                <a:latin typeface="Arial Rounded MT Bold" panose="020F0704030504030204" pitchFamily="34" charset="0"/>
              </a:rPr>
              <a:t>pd.notna</a:t>
            </a:r>
            <a:r>
              <a:rPr lang="en-GB" b="0" i="0" u="sng" dirty="0">
                <a:effectLst/>
                <a:latin typeface="Arial Rounded MT Bold" panose="020F0704030504030204" pitchFamily="34" charset="0"/>
              </a:rPr>
              <a:t>()</a:t>
            </a:r>
            <a:endParaRPr lang="en-GB" b="0" i="0" dirty="0">
              <a:effectLst/>
              <a:latin typeface="Arial Rounded MT Bold" panose="020F0704030504030204" pitchFamily="34" charset="0"/>
            </a:endParaRPr>
          </a:p>
          <a:p>
            <a:pPr algn="l">
              <a:buFont typeface="+mj-lt"/>
              <a:buAutoNum type="arabicPeriod"/>
            </a:pPr>
            <a:r>
              <a:rPr lang="en-GB" b="0" i="0" u="sng" dirty="0" err="1">
                <a:effectLst/>
                <a:latin typeface="Arial Rounded MT Bold" panose="020F0704030504030204" pitchFamily="34" charset="0"/>
              </a:rPr>
              <a:t>pd.isnull</a:t>
            </a:r>
            <a:r>
              <a:rPr lang="en-GB" b="0" i="0" u="sng" dirty="0">
                <a:effectLst/>
                <a:latin typeface="Arial Rounded MT Bold" panose="020F0704030504030204" pitchFamily="34" charset="0"/>
              </a:rPr>
              <a:t>()</a:t>
            </a:r>
            <a:endParaRPr lang="en-GB" b="0" i="0" dirty="0">
              <a:effectLst/>
              <a:latin typeface="Arial Rounded MT Bold" panose="020F0704030504030204" pitchFamily="34" charset="0"/>
            </a:endParaRPr>
          </a:p>
          <a:p>
            <a:pPr algn="l">
              <a:buFont typeface="+mj-lt"/>
              <a:buAutoNum type="arabicPeriod"/>
            </a:pPr>
            <a:r>
              <a:rPr lang="en-GB" b="0" i="0" u="sng" dirty="0" err="1">
                <a:effectLst/>
                <a:latin typeface="Arial Rounded MT Bold" panose="020F0704030504030204" pitchFamily="34" charset="0"/>
              </a:rPr>
              <a:t>pd.notnull</a:t>
            </a:r>
            <a:r>
              <a:rPr lang="en-GB" b="0" i="0" u="sng" dirty="0">
                <a:effectLst/>
                <a:latin typeface="Arial Rounded MT Bold" panose="020F0704030504030204" pitchFamily="34" charset="0"/>
              </a:rPr>
              <a:t>()</a:t>
            </a:r>
            <a:endParaRPr lang="en-GB" b="0" i="0" dirty="0">
              <a:effectLst/>
              <a:latin typeface="Arial Rounded MT Bold" panose="020F0704030504030204" pitchFamily="34" charset="0"/>
            </a:endParaRPr>
          </a:p>
          <a:p>
            <a:pPr algn="l">
              <a:buFont typeface="+mj-lt"/>
              <a:buAutoNum type="arabicPeriod"/>
            </a:pPr>
            <a:r>
              <a:rPr lang="en-GB" b="0" i="0" u="sng" dirty="0" err="1">
                <a:effectLst/>
                <a:latin typeface="Arial Rounded MT Bold" panose="020F0704030504030204" pitchFamily="34" charset="0"/>
              </a:rPr>
              <a:t>pd.dropna</a:t>
            </a:r>
            <a:r>
              <a:rPr lang="en-GB" b="0" i="0" u="sng" dirty="0">
                <a:effectLst/>
                <a:latin typeface="Arial Rounded MT Bold" panose="020F0704030504030204" pitchFamily="34" charset="0"/>
              </a:rPr>
              <a:t>()</a:t>
            </a:r>
            <a:endParaRPr lang="en-GB" b="0" i="0" dirty="0">
              <a:effectLst/>
              <a:latin typeface="Arial Rounded MT Bold" panose="020F0704030504030204" pitchFamily="34" charset="0"/>
            </a:endParaRPr>
          </a:p>
          <a:p>
            <a:pPr algn="l">
              <a:buFont typeface="+mj-lt"/>
              <a:buAutoNum type="arabicPeriod"/>
            </a:pPr>
            <a:r>
              <a:rPr lang="en-GB" b="0" i="0" u="sng" dirty="0" err="1">
                <a:effectLst/>
                <a:latin typeface="Arial Rounded MT Bold" panose="020F0704030504030204" pitchFamily="34" charset="0"/>
              </a:rPr>
              <a:t>pd.fillna</a:t>
            </a:r>
            <a:r>
              <a:rPr lang="en-GB" b="0" i="0" u="sng" dirty="0">
                <a:effectLst/>
                <a:latin typeface="Arial Rounded MT Bold" panose="020F0704030504030204" pitchFamily="34" charset="0"/>
              </a:rPr>
              <a:t>()</a:t>
            </a:r>
            <a:endParaRPr lang="en-GB" b="0" i="0" dirty="0">
              <a:effectLst/>
              <a:latin typeface="Arial Rounded MT Bold" panose="020F0704030504030204" pitchFamily="34" charset="0"/>
            </a:endParaRPr>
          </a:p>
          <a:p>
            <a:pPr algn="l">
              <a:buFont typeface="+mj-lt"/>
              <a:buAutoNum type="arabicPeriod"/>
            </a:pPr>
            <a:r>
              <a:rPr lang="en-GB" b="0" i="0" u="sng" dirty="0" err="1">
                <a:effectLst/>
                <a:latin typeface="Arial Rounded MT Bold" panose="020F0704030504030204" pitchFamily="34" charset="0"/>
              </a:rPr>
              <a:t>pd.bfill</a:t>
            </a:r>
            <a:r>
              <a:rPr lang="en-GB" b="0" i="0" u="sng" dirty="0">
                <a:effectLst/>
                <a:latin typeface="Arial Rounded MT Bold" panose="020F0704030504030204" pitchFamily="34" charset="0"/>
              </a:rPr>
              <a:t>()</a:t>
            </a:r>
            <a:endParaRPr lang="en-GB" b="0" i="0" dirty="0">
              <a:effectLst/>
              <a:latin typeface="Arial Rounded MT Bold" panose="020F0704030504030204" pitchFamily="34" charset="0"/>
            </a:endParaRPr>
          </a:p>
          <a:p>
            <a:pPr algn="l">
              <a:buFont typeface="+mj-lt"/>
              <a:buAutoNum type="arabicPeriod"/>
            </a:pPr>
            <a:r>
              <a:rPr lang="en-GB" b="0" i="0" u="sng" dirty="0" err="1">
                <a:effectLst/>
                <a:latin typeface="Arial Rounded MT Bold" panose="020F0704030504030204" pitchFamily="34" charset="0"/>
              </a:rPr>
              <a:t>pd.backfill</a:t>
            </a:r>
            <a:r>
              <a:rPr lang="en-GB" b="0" i="0" u="sng" dirty="0">
                <a:effectLst/>
                <a:latin typeface="Arial Rounded MT Bold" panose="020F0704030504030204" pitchFamily="34" charset="0"/>
              </a:rPr>
              <a:t>()</a:t>
            </a:r>
            <a:endParaRPr lang="en-GB" b="0" i="0" dirty="0">
              <a:effectLst/>
              <a:latin typeface="Arial Rounded MT Bold" panose="020F0704030504030204" pitchFamily="34" charset="0"/>
            </a:endParaRPr>
          </a:p>
          <a:p>
            <a:pPr algn="l">
              <a:buFont typeface="+mj-lt"/>
              <a:buAutoNum type="arabicPeriod"/>
            </a:pPr>
            <a:r>
              <a:rPr lang="en-GB" b="0" i="0" u="sng" dirty="0" err="1">
                <a:effectLst/>
                <a:latin typeface="Arial Rounded MT Bold" panose="020F0704030504030204" pitchFamily="34" charset="0"/>
              </a:rPr>
              <a:t>pd.ffill</a:t>
            </a:r>
            <a:r>
              <a:rPr lang="en-GB" b="0" i="0" u="sng" dirty="0">
                <a:effectLst/>
                <a:latin typeface="Arial Rounded MT Bold" panose="020F0704030504030204" pitchFamily="34" charset="0"/>
              </a:rPr>
              <a:t>()</a:t>
            </a:r>
            <a:endParaRPr lang="en-GB" b="0" i="0" dirty="0">
              <a:effectLst/>
              <a:latin typeface="Arial Rounded MT Bold" panose="020F0704030504030204" pitchFamily="34" charset="0"/>
            </a:endParaRPr>
          </a:p>
          <a:p>
            <a:pPr algn="l">
              <a:buFont typeface="+mj-lt"/>
              <a:buAutoNum type="arabicPeriod"/>
            </a:pPr>
            <a:r>
              <a:rPr lang="en-GB" b="0" i="0" u="sng" dirty="0" err="1">
                <a:effectLst/>
                <a:latin typeface="Arial Rounded MT Bold" panose="020F0704030504030204" pitchFamily="34" charset="0"/>
              </a:rPr>
              <a:t>pd.pad</a:t>
            </a:r>
            <a:r>
              <a:rPr lang="en-GB" b="0" i="0" u="sng" dirty="0">
                <a:effectLst/>
                <a:latin typeface="Arial Rounded MT Bold" panose="020F0704030504030204" pitchFamily="34" charset="0"/>
              </a:rPr>
              <a:t>()</a:t>
            </a:r>
          </a:p>
          <a:p>
            <a:pPr algn="l">
              <a:buFont typeface="+mj-lt"/>
              <a:buAutoNum type="arabicPeriod"/>
            </a:pPr>
            <a:r>
              <a:rPr lang="en-GB" u="sng" dirty="0" err="1">
                <a:latin typeface="Arial Rounded MT Bold" panose="020F0704030504030204" pitchFamily="34" charset="0"/>
              </a:rPr>
              <a:t>pd.interpolate</a:t>
            </a:r>
            <a:r>
              <a:rPr lang="en-GB" u="sng" dirty="0">
                <a:latin typeface="Arial Rounded MT Bold" panose="020F0704030504030204" pitchFamily="34" charset="0"/>
              </a:rPr>
              <a:t>()</a:t>
            </a:r>
          </a:p>
          <a:p>
            <a:pPr algn="l">
              <a:buFont typeface="+mj-lt"/>
              <a:buAutoNum type="arabicPeriod"/>
            </a:pPr>
            <a:r>
              <a:rPr lang="en-GB" dirty="0" err="1">
                <a:latin typeface="Arial Rounded MT Bold" panose="020F0704030504030204" pitchFamily="34" charset="0"/>
              </a:rPr>
              <a:t>p</a:t>
            </a:r>
            <a:r>
              <a:rPr lang="en-GB" b="0" i="0" dirty="0" err="1">
                <a:effectLst/>
                <a:latin typeface="Arial Rounded MT Bold" panose="020F0704030504030204" pitchFamily="34" charset="0"/>
              </a:rPr>
              <a:t>d.replace</a:t>
            </a:r>
            <a:r>
              <a:rPr lang="en-GB" b="0" i="0" dirty="0">
                <a:effectLst/>
                <a:latin typeface="Arial Rounded MT Bold" panose="020F0704030504030204" pitchFamily="34" charset="0"/>
              </a:rPr>
              <a:t>()</a:t>
            </a:r>
          </a:p>
          <a:p>
            <a:pPr marL="0" indent="0">
              <a:buNone/>
            </a:pPr>
            <a:endParaRPr lang="en-GB" dirty="0">
              <a:latin typeface="Arial Rounded MT Bold" panose="020F0704030504030204" pitchFamily="34" charset="0"/>
            </a:endParaRPr>
          </a:p>
        </p:txBody>
      </p:sp>
    </p:spTree>
    <p:extLst>
      <p:ext uri="{BB962C8B-B14F-4D97-AF65-F5344CB8AC3E}">
        <p14:creationId xmlns:p14="http://schemas.microsoft.com/office/powerpoint/2010/main" val="3583006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556F8-BD00-7412-96C0-61EE7BE3ECF6}"/>
              </a:ext>
            </a:extLst>
          </p:cNvPr>
          <p:cNvSpPr>
            <a:spLocks noGrp="1"/>
          </p:cNvSpPr>
          <p:nvPr>
            <p:ph type="title"/>
          </p:nvPr>
        </p:nvSpPr>
        <p:spPr/>
        <p:txBody>
          <a:bodyPr/>
          <a:lstStyle/>
          <a:p>
            <a:r>
              <a:rPr lang="en-GB" dirty="0">
                <a:solidFill>
                  <a:schemeClr val="accent1"/>
                </a:solidFill>
              </a:rPr>
              <a:t>Feature Scaling Methods</a:t>
            </a:r>
          </a:p>
        </p:txBody>
      </p:sp>
      <p:sp>
        <p:nvSpPr>
          <p:cNvPr id="3" name="Content Placeholder 2">
            <a:extLst>
              <a:ext uri="{FF2B5EF4-FFF2-40B4-BE49-F238E27FC236}">
                <a16:creationId xmlns:a16="http://schemas.microsoft.com/office/drawing/2014/main" id="{4D90FB26-BBFA-89CA-54E2-FA4523897BC6}"/>
              </a:ext>
            </a:extLst>
          </p:cNvPr>
          <p:cNvSpPr>
            <a:spLocks noGrp="1"/>
          </p:cNvSpPr>
          <p:nvPr>
            <p:ph idx="1"/>
          </p:nvPr>
        </p:nvSpPr>
        <p:spPr/>
        <p:txBody>
          <a:bodyPr/>
          <a:lstStyle/>
          <a:p>
            <a:r>
              <a:rPr lang="en-GB" dirty="0"/>
              <a:t>Normalization</a:t>
            </a:r>
          </a:p>
          <a:p>
            <a:r>
              <a:rPr lang="en-GB" dirty="0"/>
              <a:t>Standardization</a:t>
            </a:r>
          </a:p>
        </p:txBody>
      </p:sp>
    </p:spTree>
    <p:extLst>
      <p:ext uri="{BB962C8B-B14F-4D97-AF65-F5344CB8AC3E}">
        <p14:creationId xmlns:p14="http://schemas.microsoft.com/office/powerpoint/2010/main" val="1877647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EAA26-1642-E549-4064-07165C174D9C}"/>
              </a:ext>
            </a:extLst>
          </p:cNvPr>
          <p:cNvSpPr>
            <a:spLocks noGrp="1"/>
          </p:cNvSpPr>
          <p:nvPr>
            <p:ph type="title"/>
          </p:nvPr>
        </p:nvSpPr>
        <p:spPr>
          <a:xfrm>
            <a:off x="421824" y="0"/>
            <a:ext cx="9404723" cy="711848"/>
          </a:xfrm>
        </p:spPr>
        <p:txBody>
          <a:bodyPr/>
          <a:lstStyle/>
          <a:p>
            <a:br>
              <a:rPr lang="en-GB" dirty="0"/>
            </a:br>
            <a:r>
              <a:rPr lang="en-GB" dirty="0">
                <a:solidFill>
                  <a:schemeClr val="accent1"/>
                </a:solidFill>
              </a:rPr>
              <a:t>Normalization of values</a:t>
            </a:r>
          </a:p>
        </p:txBody>
      </p:sp>
      <p:sp>
        <p:nvSpPr>
          <p:cNvPr id="3" name="Content Placeholder 2">
            <a:extLst>
              <a:ext uri="{FF2B5EF4-FFF2-40B4-BE49-F238E27FC236}">
                <a16:creationId xmlns:a16="http://schemas.microsoft.com/office/drawing/2014/main" id="{A9543856-827B-C367-6D88-A34D8279F9EE}"/>
              </a:ext>
            </a:extLst>
          </p:cNvPr>
          <p:cNvSpPr>
            <a:spLocks noGrp="1"/>
          </p:cNvSpPr>
          <p:nvPr>
            <p:ph idx="1"/>
          </p:nvPr>
        </p:nvSpPr>
        <p:spPr>
          <a:xfrm>
            <a:off x="577100" y="2018583"/>
            <a:ext cx="8946541" cy="4902678"/>
          </a:xfrm>
        </p:spPr>
        <p:txBody>
          <a:bodyPr/>
          <a:lstStyle/>
          <a:p>
            <a:pPr marL="0" indent="0" algn="just">
              <a:buNone/>
            </a:pPr>
            <a:r>
              <a:rPr lang="en-US" b="0" i="0" dirty="0">
                <a:solidFill>
                  <a:schemeClr val="tx1">
                    <a:lumMod val="95000"/>
                  </a:schemeClr>
                </a:solidFill>
                <a:effectLst/>
                <a:latin typeface="inter-regular"/>
              </a:rPr>
              <a:t>Normalization is a scaling technique in Machine Learning applied during data preparation to change the values of numeric columns in the dataset to use a common scale. It is not necessary for all datasets in a model. It is required only when features of machine learning models have different ranges.</a:t>
            </a:r>
          </a:p>
          <a:p>
            <a:pPr marL="0" indent="0" algn="just">
              <a:buNone/>
            </a:pPr>
            <a:endParaRPr lang="en-GB" dirty="0">
              <a:solidFill>
                <a:schemeClr val="tx1">
                  <a:lumMod val="95000"/>
                </a:schemeClr>
              </a:solidFill>
            </a:endParaRPr>
          </a:p>
        </p:txBody>
      </p:sp>
    </p:spTree>
    <p:extLst>
      <p:ext uri="{BB962C8B-B14F-4D97-AF65-F5344CB8AC3E}">
        <p14:creationId xmlns:p14="http://schemas.microsoft.com/office/powerpoint/2010/main" val="38207580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980A-345A-C15C-2D40-32029FA18218}"/>
              </a:ext>
            </a:extLst>
          </p:cNvPr>
          <p:cNvSpPr>
            <a:spLocks noGrp="1"/>
          </p:cNvSpPr>
          <p:nvPr>
            <p:ph type="title"/>
          </p:nvPr>
        </p:nvSpPr>
        <p:spPr/>
        <p:txBody>
          <a:bodyPr/>
          <a:lstStyle/>
          <a:p>
            <a:r>
              <a:rPr lang="en-GB" dirty="0">
                <a:solidFill>
                  <a:schemeClr val="accent1"/>
                </a:solidFill>
              </a:rPr>
              <a:t>MIN MAX</a:t>
            </a:r>
          </a:p>
        </p:txBody>
      </p:sp>
      <p:sp>
        <p:nvSpPr>
          <p:cNvPr id="3" name="Content Placeholder 2">
            <a:extLst>
              <a:ext uri="{FF2B5EF4-FFF2-40B4-BE49-F238E27FC236}">
                <a16:creationId xmlns:a16="http://schemas.microsoft.com/office/drawing/2014/main" id="{A8E381A7-E773-00B2-39F9-A0162D066FA8}"/>
              </a:ext>
            </a:extLst>
          </p:cNvPr>
          <p:cNvSpPr>
            <a:spLocks noGrp="1"/>
          </p:cNvSpPr>
          <p:nvPr>
            <p:ph idx="1"/>
          </p:nvPr>
        </p:nvSpPr>
        <p:spPr>
          <a:xfrm>
            <a:off x="1008421" y="1615931"/>
            <a:ext cx="8946541" cy="4195481"/>
          </a:xfrm>
        </p:spPr>
        <p:txBody>
          <a:bodyPr/>
          <a:lstStyle/>
          <a:p>
            <a:pPr marL="0" indent="0">
              <a:buNone/>
            </a:pPr>
            <a:r>
              <a:rPr lang="en-US" b="0" i="0" dirty="0">
                <a:effectLst/>
                <a:latin typeface="inter-regular"/>
              </a:rPr>
              <a:t>Let's assume we have a model dataset having maximum and minimum values of feature as mentioned above. To normalize the machine learning model, values are shifted and rescaled so their range can vary between 0 and 1. This technique is also known as </a:t>
            </a:r>
            <a:r>
              <a:rPr lang="en-US" b="1" i="0" dirty="0">
                <a:effectLst/>
                <a:latin typeface="inter-bold"/>
              </a:rPr>
              <a:t>Min-Max scaling</a:t>
            </a:r>
            <a:r>
              <a:rPr lang="en-US" b="0" i="0" dirty="0">
                <a:effectLst/>
                <a:latin typeface="inter-regular"/>
              </a:rPr>
              <a:t>. In this scaling technique, we will change the feature values as follows:</a:t>
            </a:r>
          </a:p>
          <a:p>
            <a:pPr marL="0" indent="0">
              <a:buNone/>
            </a:pPr>
            <a:endParaRPr lang="en-US" dirty="0">
              <a:latin typeface="inter-regular"/>
            </a:endParaRPr>
          </a:p>
          <a:p>
            <a:pPr marL="0" indent="0">
              <a:buNone/>
            </a:pPr>
            <a:endParaRPr lang="en-US" dirty="0">
              <a:latin typeface="inter-regular"/>
            </a:endParaRPr>
          </a:p>
          <a:p>
            <a:pPr marL="0" indent="0">
              <a:buNone/>
            </a:pPr>
            <a:endParaRPr lang="en-US" dirty="0">
              <a:latin typeface="inter-regular"/>
            </a:endParaRPr>
          </a:p>
          <a:p>
            <a:pPr marL="0" indent="0">
              <a:buNone/>
            </a:pPr>
            <a:endParaRPr lang="en-US" dirty="0">
              <a:latin typeface="inter-regular"/>
            </a:endParaRPr>
          </a:p>
          <a:p>
            <a:pPr marL="0" indent="0">
              <a:buNone/>
            </a:pPr>
            <a:r>
              <a:rPr lang="en-US" b="0" i="0" dirty="0">
                <a:effectLst/>
                <a:latin typeface="inter-regular"/>
              </a:rPr>
              <a:t>Further, it is also useful for data having variable scaling techniques such as </a:t>
            </a:r>
            <a:r>
              <a:rPr lang="en-US" b="1" i="0" dirty="0">
                <a:effectLst/>
                <a:latin typeface="inter-bold"/>
              </a:rPr>
              <a:t>KNN, artificial neural network</a:t>
            </a:r>
            <a:r>
              <a:rPr lang="en-US" b="0" i="0" dirty="0">
                <a:effectLst/>
                <a:latin typeface="inter-regular"/>
              </a:rPr>
              <a:t>s. </a:t>
            </a:r>
            <a:endParaRPr lang="en-GB" dirty="0"/>
          </a:p>
        </p:txBody>
      </p:sp>
      <p:pic>
        <p:nvPicPr>
          <p:cNvPr id="5" name="Picture 4">
            <a:extLst>
              <a:ext uri="{FF2B5EF4-FFF2-40B4-BE49-F238E27FC236}">
                <a16:creationId xmlns:a16="http://schemas.microsoft.com/office/drawing/2014/main" id="{89431573-1562-326E-C6FC-B306E86AAA6B}"/>
              </a:ext>
            </a:extLst>
          </p:cNvPr>
          <p:cNvPicPr>
            <a:picLocks noChangeAspect="1"/>
          </p:cNvPicPr>
          <p:nvPr/>
        </p:nvPicPr>
        <p:blipFill>
          <a:blip r:embed="rId2"/>
          <a:stretch>
            <a:fillRect/>
          </a:stretch>
        </p:blipFill>
        <p:spPr>
          <a:xfrm>
            <a:off x="3170457" y="3247846"/>
            <a:ext cx="4229317" cy="1630030"/>
          </a:xfrm>
          <a:prstGeom prst="rect">
            <a:avLst/>
          </a:prstGeom>
        </p:spPr>
      </p:pic>
    </p:spTree>
    <p:extLst>
      <p:ext uri="{BB962C8B-B14F-4D97-AF65-F5344CB8AC3E}">
        <p14:creationId xmlns:p14="http://schemas.microsoft.com/office/powerpoint/2010/main" val="1063750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5806-EFCA-0A81-1AB5-61B8D20BDE30}"/>
              </a:ext>
            </a:extLst>
          </p:cNvPr>
          <p:cNvSpPr>
            <a:spLocks noGrp="1"/>
          </p:cNvSpPr>
          <p:nvPr>
            <p:ph type="title"/>
          </p:nvPr>
        </p:nvSpPr>
        <p:spPr/>
        <p:txBody>
          <a:bodyPr/>
          <a:lstStyle/>
          <a:p>
            <a:r>
              <a:rPr lang="en-GB" dirty="0">
                <a:solidFill>
                  <a:schemeClr val="accent1"/>
                </a:solidFill>
              </a:rPr>
              <a:t>Standardization</a:t>
            </a:r>
          </a:p>
        </p:txBody>
      </p:sp>
      <p:sp>
        <p:nvSpPr>
          <p:cNvPr id="3" name="Content Placeholder 2">
            <a:extLst>
              <a:ext uri="{FF2B5EF4-FFF2-40B4-BE49-F238E27FC236}">
                <a16:creationId xmlns:a16="http://schemas.microsoft.com/office/drawing/2014/main" id="{0254DB33-EC38-9DD5-A207-132AF7063F68}"/>
              </a:ext>
            </a:extLst>
          </p:cNvPr>
          <p:cNvSpPr>
            <a:spLocks noGrp="1"/>
          </p:cNvSpPr>
          <p:nvPr>
            <p:ph idx="1"/>
          </p:nvPr>
        </p:nvSpPr>
        <p:spPr>
          <a:xfrm>
            <a:off x="1025674" y="1401644"/>
            <a:ext cx="8946541" cy="4195481"/>
          </a:xfrm>
        </p:spPr>
        <p:txBody>
          <a:bodyPr/>
          <a:lstStyle/>
          <a:p>
            <a:pPr algn="just"/>
            <a:r>
              <a:rPr lang="en-US" b="0" i="0" dirty="0">
                <a:effectLst/>
                <a:latin typeface="inter-regular"/>
              </a:rPr>
              <a:t>Standardization scaling is also known as </a:t>
            </a:r>
            <a:r>
              <a:rPr lang="en-US" b="1" i="0" dirty="0">
                <a:effectLst/>
                <a:latin typeface="inter-bold"/>
              </a:rPr>
              <a:t>Z-score</a:t>
            </a:r>
            <a:r>
              <a:rPr lang="en-US" b="0" i="0" dirty="0">
                <a:effectLst/>
                <a:latin typeface="inter-regular"/>
              </a:rPr>
              <a:t> normalization, in which values are centered around the mean with a unit standard deviation, which means the attribute becomes zero and the resultant distribution has a unit standard deviation. Mathematically, we can calculate the standardization by subtracting the feature value from the mean and dividing it by standard deviation.</a:t>
            </a:r>
          </a:p>
          <a:p>
            <a:pPr algn="just"/>
            <a:r>
              <a:rPr lang="en-US" b="0" i="0" dirty="0">
                <a:effectLst/>
                <a:latin typeface="inter-regular"/>
              </a:rPr>
              <a:t>Further, it is also useful when data has variable dimensions and techniques such as </a:t>
            </a:r>
            <a:r>
              <a:rPr lang="en-US" b="1" i="0" dirty="0">
                <a:effectLst/>
                <a:latin typeface="inter-bold"/>
              </a:rPr>
              <a:t>linear regression, logistic regression, and linear discriminant analysis</a:t>
            </a:r>
            <a:r>
              <a:rPr lang="en-US" b="0" i="0" dirty="0">
                <a:effectLst/>
                <a:latin typeface="inter-regular"/>
              </a:rPr>
              <a:t>.</a:t>
            </a:r>
            <a:br>
              <a:rPr lang="en-US" b="0" i="0" dirty="0">
                <a:effectLst/>
                <a:latin typeface="inter-regular"/>
              </a:rPr>
            </a:br>
            <a:endParaRPr lang="en-GB" dirty="0"/>
          </a:p>
        </p:txBody>
      </p:sp>
      <p:pic>
        <p:nvPicPr>
          <p:cNvPr id="5" name="Picture 4">
            <a:extLst>
              <a:ext uri="{FF2B5EF4-FFF2-40B4-BE49-F238E27FC236}">
                <a16:creationId xmlns:a16="http://schemas.microsoft.com/office/drawing/2014/main" id="{DB7B6F03-92B0-697C-DC9A-CDE6B4BAB998}"/>
              </a:ext>
            </a:extLst>
          </p:cNvPr>
          <p:cNvPicPr>
            <a:picLocks noChangeAspect="1"/>
          </p:cNvPicPr>
          <p:nvPr/>
        </p:nvPicPr>
        <p:blipFill>
          <a:blip r:embed="rId2"/>
          <a:stretch>
            <a:fillRect/>
          </a:stretch>
        </p:blipFill>
        <p:spPr>
          <a:xfrm>
            <a:off x="1543751" y="4090574"/>
            <a:ext cx="8350747" cy="1701887"/>
          </a:xfrm>
          <a:prstGeom prst="rect">
            <a:avLst/>
          </a:prstGeom>
        </p:spPr>
      </p:pic>
    </p:spTree>
    <p:extLst>
      <p:ext uri="{BB962C8B-B14F-4D97-AF65-F5344CB8AC3E}">
        <p14:creationId xmlns:p14="http://schemas.microsoft.com/office/powerpoint/2010/main" val="41489664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315BDD-E276-28C0-EC5A-F8C4D605DDF7}"/>
              </a:ext>
            </a:extLst>
          </p:cNvPr>
          <p:cNvPicPr>
            <a:picLocks noGrp="1" noChangeAspect="1"/>
          </p:cNvPicPr>
          <p:nvPr>
            <p:ph idx="1"/>
          </p:nvPr>
        </p:nvPicPr>
        <p:blipFill>
          <a:blip r:embed="rId2"/>
          <a:stretch>
            <a:fillRect/>
          </a:stretch>
        </p:blipFill>
        <p:spPr>
          <a:xfrm>
            <a:off x="1111988" y="931652"/>
            <a:ext cx="7998496" cy="5290867"/>
          </a:xfrm>
        </p:spPr>
      </p:pic>
    </p:spTree>
    <p:extLst>
      <p:ext uri="{BB962C8B-B14F-4D97-AF65-F5344CB8AC3E}">
        <p14:creationId xmlns:p14="http://schemas.microsoft.com/office/powerpoint/2010/main" val="1967737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Anomaly Detection</a:t>
            </a:r>
          </a:p>
        </p:txBody>
      </p:sp>
      <p:sp>
        <p:nvSpPr>
          <p:cNvPr id="3" name="Content Placeholder 2"/>
          <p:cNvSpPr>
            <a:spLocks noGrp="1"/>
          </p:cNvSpPr>
          <p:nvPr>
            <p:ph idx="1"/>
          </p:nvPr>
        </p:nvSpPr>
        <p:spPr>
          <a:xfrm>
            <a:off x="775508" y="1474948"/>
            <a:ext cx="8946541" cy="4195481"/>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Identification of rare items, events or observations which raise suspicions by differing</a:t>
            </a:r>
          </a:p>
          <a:p>
            <a:pPr marL="0" indent="0">
              <a:buNone/>
            </a:pPr>
            <a:r>
              <a:rPr lang="en-US" dirty="0">
                <a:latin typeface="Times New Roman" panose="02020603050405020304" pitchFamily="18" charset="0"/>
                <a:cs typeface="Times New Roman" panose="02020603050405020304" pitchFamily="18" charset="0"/>
              </a:rPr>
              <a:t>       significantly from the majority of the data</a:t>
            </a:r>
          </a:p>
          <a:p>
            <a:r>
              <a:rPr lang="en-US" dirty="0">
                <a:latin typeface="Times New Roman" panose="02020603050405020304" pitchFamily="18" charset="0"/>
                <a:cs typeface="Times New Roman" panose="02020603050405020304" pitchFamily="18" charset="0"/>
              </a:rPr>
              <a:t>Anomalies are also referred to as outliers, novelties, noise, deviations and exceptions.</a:t>
            </a:r>
          </a:p>
          <a:p>
            <a:r>
              <a:rPr lang="en-US" dirty="0">
                <a:latin typeface="Times New Roman" panose="02020603050405020304" pitchFamily="18" charset="0"/>
                <a:cs typeface="Times New Roman" panose="02020603050405020304" pitchFamily="18" charset="0"/>
              </a:rPr>
              <a:t>Anomaly detection is applicable in a variety of domains:</a:t>
            </a:r>
          </a:p>
          <a:p>
            <a:pPr lvl="1"/>
            <a:r>
              <a:rPr lang="en-US" dirty="0">
                <a:latin typeface="Times New Roman" panose="02020603050405020304" pitchFamily="18" charset="0"/>
                <a:cs typeface="Times New Roman" panose="02020603050405020304" pitchFamily="18" charset="0"/>
              </a:rPr>
              <a:t>Intrusion detection</a:t>
            </a:r>
          </a:p>
          <a:p>
            <a:pPr lvl="1"/>
            <a:r>
              <a:rPr lang="en-US" dirty="0">
                <a:latin typeface="Times New Roman" panose="02020603050405020304" pitchFamily="18" charset="0"/>
                <a:cs typeface="Times New Roman" panose="02020603050405020304" pitchFamily="18" charset="0"/>
              </a:rPr>
              <a:t>Fraud detection</a:t>
            </a:r>
          </a:p>
          <a:p>
            <a:pPr lvl="1"/>
            <a:r>
              <a:rPr lang="en-US" dirty="0">
                <a:latin typeface="Times New Roman" panose="02020603050405020304" pitchFamily="18" charset="0"/>
                <a:cs typeface="Times New Roman" panose="02020603050405020304" pitchFamily="18" charset="0"/>
              </a:rPr>
              <a:t>Fault detection</a:t>
            </a:r>
          </a:p>
          <a:p>
            <a:pPr lvl="1"/>
            <a:r>
              <a:rPr lang="en-US" dirty="0">
                <a:latin typeface="Times New Roman" panose="02020603050405020304" pitchFamily="18" charset="0"/>
                <a:cs typeface="Times New Roman" panose="02020603050405020304" pitchFamily="18" charset="0"/>
              </a:rPr>
              <a:t>System health monitoring</a:t>
            </a:r>
          </a:p>
          <a:p>
            <a:pPr lvl="1"/>
            <a:r>
              <a:rPr lang="en-US" dirty="0">
                <a:latin typeface="Times New Roman" panose="02020603050405020304" pitchFamily="18" charset="0"/>
                <a:cs typeface="Times New Roman" panose="02020603050405020304" pitchFamily="18" charset="0"/>
              </a:rPr>
              <a:t>Event detection in sensor networks</a:t>
            </a:r>
          </a:p>
          <a:p>
            <a:pPr lvl="1"/>
            <a:r>
              <a:rPr lang="en-US" dirty="0">
                <a:latin typeface="Times New Roman" panose="02020603050405020304" pitchFamily="18" charset="0"/>
                <a:cs typeface="Times New Roman" panose="02020603050405020304" pitchFamily="18" charset="0"/>
              </a:rPr>
              <a:t>Detecting ecosystem disturbances. </a:t>
            </a:r>
          </a:p>
          <a:p>
            <a:r>
              <a:rPr lang="en-US" dirty="0">
                <a:latin typeface="Times New Roman" panose="02020603050405020304" pitchFamily="18" charset="0"/>
                <a:cs typeface="Times New Roman" panose="02020603050405020304" pitchFamily="18" charset="0"/>
              </a:rPr>
              <a:t>It is often used in preprocessing to remove anomalous data from the dataset</a:t>
            </a:r>
          </a:p>
        </p:txBody>
      </p:sp>
    </p:spTree>
    <p:extLst>
      <p:ext uri="{BB962C8B-B14F-4D97-AF65-F5344CB8AC3E}">
        <p14:creationId xmlns:p14="http://schemas.microsoft.com/office/powerpoint/2010/main" val="41830378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801B0-1120-E64D-A7B9-575F8177957F}"/>
              </a:ext>
            </a:extLst>
          </p:cNvPr>
          <p:cNvSpPr>
            <a:spLocks noGrp="1"/>
          </p:cNvSpPr>
          <p:nvPr>
            <p:ph type="title"/>
          </p:nvPr>
        </p:nvSpPr>
        <p:spPr/>
        <p:txBody>
          <a:bodyPr/>
          <a:lstStyle/>
          <a:p>
            <a:r>
              <a:rPr lang="en-GB" dirty="0">
                <a:solidFill>
                  <a:schemeClr val="accent1"/>
                </a:solidFill>
              </a:rPr>
              <a:t>Standard Scalers Python</a:t>
            </a:r>
          </a:p>
        </p:txBody>
      </p:sp>
      <p:sp>
        <p:nvSpPr>
          <p:cNvPr id="3" name="Content Placeholder 2">
            <a:extLst>
              <a:ext uri="{FF2B5EF4-FFF2-40B4-BE49-F238E27FC236}">
                <a16:creationId xmlns:a16="http://schemas.microsoft.com/office/drawing/2014/main" id="{B1B5B3C3-6E0B-F9CA-8DB8-628CA9BD3CA5}"/>
              </a:ext>
            </a:extLst>
          </p:cNvPr>
          <p:cNvSpPr>
            <a:spLocks noGrp="1"/>
          </p:cNvSpPr>
          <p:nvPr>
            <p:ph idx="1"/>
          </p:nvPr>
        </p:nvSpPr>
        <p:spPr/>
        <p:txBody>
          <a:bodyPr>
            <a:normAutofit/>
          </a:bodyPr>
          <a:lstStyle/>
          <a:p>
            <a:r>
              <a:rPr lang="en-GB" dirty="0" err="1">
                <a:latin typeface="Times New Roman" panose="02020603050405020304" pitchFamily="18" charset="0"/>
                <a:cs typeface="Times New Roman" panose="02020603050405020304" pitchFamily="18" charset="0"/>
              </a:rPr>
              <a:t>MinMaxScaler</a:t>
            </a:r>
            <a:endParaRPr lang="en-GB" dirty="0">
              <a:latin typeface="Times New Roman" panose="02020603050405020304" pitchFamily="18" charset="0"/>
              <a:cs typeface="Times New Roman" panose="02020603050405020304" pitchFamily="18" charset="0"/>
            </a:endParaRPr>
          </a:p>
          <a:p>
            <a:r>
              <a:rPr lang="en-GB" b="0" dirty="0" err="1">
                <a:effectLst/>
                <a:latin typeface="Times New Roman" panose="02020603050405020304" pitchFamily="18" charset="0"/>
                <a:cs typeface="Times New Roman" panose="02020603050405020304" pitchFamily="18" charset="0"/>
              </a:rPr>
              <a:t>StandardScaler</a:t>
            </a:r>
            <a:endParaRPr lang="en-GB" b="0" dirty="0">
              <a:effectLst/>
              <a:latin typeface="Times New Roman" panose="02020603050405020304" pitchFamily="18" charset="0"/>
              <a:cs typeface="Times New Roman" panose="02020603050405020304" pitchFamily="18" charset="0"/>
            </a:endParaRPr>
          </a:p>
          <a:p>
            <a:r>
              <a:rPr lang="en-GB" b="0" dirty="0" err="1">
                <a:effectLst/>
                <a:latin typeface="Times New Roman" panose="02020603050405020304" pitchFamily="18" charset="0"/>
                <a:cs typeface="Times New Roman" panose="02020603050405020304" pitchFamily="18" charset="0"/>
              </a:rPr>
              <a:t>MaxAbsScaler</a:t>
            </a:r>
            <a:endParaRPr lang="en-GB" b="0" dirty="0">
              <a:effectLst/>
              <a:latin typeface="Times New Roman" panose="02020603050405020304" pitchFamily="18" charset="0"/>
              <a:cs typeface="Times New Roman" panose="02020603050405020304" pitchFamily="18" charset="0"/>
            </a:endParaRPr>
          </a:p>
          <a:p>
            <a:r>
              <a:rPr lang="en-GB" b="0" dirty="0" err="1">
                <a:effectLst/>
                <a:latin typeface="Times New Roman" panose="02020603050405020304" pitchFamily="18" charset="0"/>
                <a:cs typeface="Times New Roman" panose="02020603050405020304" pitchFamily="18" charset="0"/>
              </a:rPr>
              <a:t>RobustScaler</a:t>
            </a:r>
            <a:endParaRPr lang="en-GB" b="0" dirty="0">
              <a:effectLst/>
              <a:latin typeface="Times New Roman" panose="02020603050405020304" pitchFamily="18" charset="0"/>
              <a:cs typeface="Times New Roman" panose="02020603050405020304" pitchFamily="18" charset="0"/>
            </a:endParaRPr>
          </a:p>
          <a:p>
            <a:r>
              <a:rPr lang="en-GB" b="0" dirty="0" err="1">
                <a:effectLst/>
                <a:latin typeface="Times New Roman" panose="02020603050405020304" pitchFamily="18" charset="0"/>
                <a:cs typeface="Times New Roman" panose="02020603050405020304" pitchFamily="18" charset="0"/>
              </a:rPr>
              <a:t>QuantileTransformer</a:t>
            </a:r>
            <a:endParaRPr lang="en-GB" b="0" dirty="0">
              <a:effectLst/>
              <a:latin typeface="Times New Roman" panose="02020603050405020304" pitchFamily="18" charset="0"/>
              <a:cs typeface="Times New Roman" panose="02020603050405020304" pitchFamily="18" charset="0"/>
            </a:endParaRPr>
          </a:p>
          <a:p>
            <a:r>
              <a:rPr lang="en-GB" b="0" dirty="0" err="1">
                <a:effectLst/>
                <a:latin typeface="Times New Roman" panose="02020603050405020304" pitchFamily="18" charset="0"/>
                <a:cs typeface="Times New Roman" panose="02020603050405020304" pitchFamily="18" charset="0"/>
              </a:rPr>
              <a:t>PowerTransformer</a:t>
            </a:r>
            <a:endParaRPr lang="en-GB" b="0" dirty="0">
              <a:effectLst/>
              <a:latin typeface="Times New Roman" panose="02020603050405020304" pitchFamily="18" charset="0"/>
              <a:cs typeface="Times New Roman" panose="02020603050405020304" pitchFamily="18" charset="0"/>
            </a:endParaRPr>
          </a:p>
          <a:p>
            <a:r>
              <a:rPr lang="en-GB" dirty="0" err="1">
                <a:latin typeface="Times New Roman" panose="02020603050405020304" pitchFamily="18" charset="0"/>
                <a:cs typeface="Times New Roman" panose="02020603050405020304" pitchFamily="18" charset="0"/>
              </a:rPr>
              <a:t>FunctionTransformer</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3307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66D9-83F4-A8D0-1FAF-06F082A21F89}"/>
              </a:ext>
            </a:extLst>
          </p:cNvPr>
          <p:cNvSpPr>
            <a:spLocks noGrp="1"/>
          </p:cNvSpPr>
          <p:nvPr>
            <p:ph type="title"/>
          </p:nvPr>
        </p:nvSpPr>
        <p:spPr/>
        <p:txBody>
          <a:bodyPr/>
          <a:lstStyle/>
          <a:p>
            <a:r>
              <a:rPr lang="en-GB" dirty="0">
                <a:solidFill>
                  <a:schemeClr val="accent1"/>
                </a:solidFill>
              </a:rPr>
              <a:t>Feature Engineering</a:t>
            </a:r>
          </a:p>
        </p:txBody>
      </p:sp>
      <p:sp>
        <p:nvSpPr>
          <p:cNvPr id="3" name="Content Placeholder 2">
            <a:extLst>
              <a:ext uri="{FF2B5EF4-FFF2-40B4-BE49-F238E27FC236}">
                <a16:creationId xmlns:a16="http://schemas.microsoft.com/office/drawing/2014/main" id="{51A7C7B2-95AD-7999-C1B6-669F0C7EB021}"/>
              </a:ext>
            </a:extLst>
          </p:cNvPr>
          <p:cNvSpPr>
            <a:spLocks noGrp="1"/>
          </p:cNvSpPr>
          <p:nvPr>
            <p:ph idx="1"/>
          </p:nvPr>
        </p:nvSpPr>
        <p:spPr/>
        <p:txBody>
          <a:bodyPr/>
          <a:lstStyle/>
          <a:p>
            <a:pPr marL="0" indent="0" algn="just">
              <a:lnSpc>
                <a:spcPct val="150000"/>
              </a:lnSpc>
              <a:buNone/>
            </a:pPr>
            <a:r>
              <a:rPr lang="en-US" b="0" i="0" dirty="0">
                <a:effectLst/>
                <a:latin typeface="Montserrat" panose="020F0502020204030204" pitchFamily="2" charset="0"/>
              </a:rPr>
              <a:t>1.Feature engineering in Machine Learning involves extracting useful features from given input data following the target to be learned and the machine learning model used. It involves transforming data to forms that better relate to the underlying target to be learned.</a:t>
            </a:r>
          </a:p>
          <a:p>
            <a:pPr marL="0" indent="0" algn="just">
              <a:lnSpc>
                <a:spcPct val="150000"/>
              </a:lnSpc>
              <a:buNone/>
            </a:pPr>
            <a:r>
              <a:rPr lang="en-US" dirty="0">
                <a:latin typeface="Montserrat" panose="020F0502020204030204" pitchFamily="2" charset="0"/>
              </a:rPr>
              <a:t>2.Features are transformed to a representation which is easily understood by machine learning algorithms.</a:t>
            </a:r>
            <a:endParaRPr lang="en-GB" dirty="0"/>
          </a:p>
        </p:txBody>
      </p:sp>
    </p:spTree>
    <p:extLst>
      <p:ext uri="{BB962C8B-B14F-4D97-AF65-F5344CB8AC3E}">
        <p14:creationId xmlns:p14="http://schemas.microsoft.com/office/powerpoint/2010/main" val="42327282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E4118-122F-DB3F-336F-278446E1FD63}"/>
              </a:ext>
            </a:extLst>
          </p:cNvPr>
          <p:cNvSpPr>
            <a:spLocks noGrp="1"/>
          </p:cNvSpPr>
          <p:nvPr>
            <p:ph type="title"/>
          </p:nvPr>
        </p:nvSpPr>
        <p:spPr/>
        <p:txBody>
          <a:bodyPr/>
          <a:lstStyle/>
          <a:p>
            <a:r>
              <a:rPr lang="en-GB" dirty="0">
                <a:solidFill>
                  <a:schemeClr val="accent1"/>
                </a:solidFill>
              </a:rPr>
              <a:t>1.Transforming feature </a:t>
            </a:r>
          </a:p>
        </p:txBody>
      </p:sp>
      <p:pic>
        <p:nvPicPr>
          <p:cNvPr id="7" name="Content Placeholder 6">
            <a:extLst>
              <a:ext uri="{FF2B5EF4-FFF2-40B4-BE49-F238E27FC236}">
                <a16:creationId xmlns:a16="http://schemas.microsoft.com/office/drawing/2014/main" id="{A342A8FC-CA1D-D52A-57F0-AF0C4C413680}"/>
              </a:ext>
            </a:extLst>
          </p:cNvPr>
          <p:cNvPicPr>
            <a:picLocks noGrp="1" noChangeAspect="1"/>
          </p:cNvPicPr>
          <p:nvPr>
            <p:ph idx="1"/>
          </p:nvPr>
        </p:nvPicPr>
        <p:blipFill>
          <a:blip r:embed="rId2"/>
          <a:stretch>
            <a:fillRect/>
          </a:stretch>
        </p:blipFill>
        <p:spPr>
          <a:xfrm>
            <a:off x="780006" y="1380226"/>
            <a:ext cx="9649330" cy="2786332"/>
          </a:xfrm>
        </p:spPr>
      </p:pic>
      <p:pic>
        <p:nvPicPr>
          <p:cNvPr id="9" name="Picture 8">
            <a:extLst>
              <a:ext uri="{FF2B5EF4-FFF2-40B4-BE49-F238E27FC236}">
                <a16:creationId xmlns:a16="http://schemas.microsoft.com/office/drawing/2014/main" id="{1E70044E-6CF5-FBAA-1175-38A89F131265}"/>
              </a:ext>
            </a:extLst>
          </p:cNvPr>
          <p:cNvPicPr>
            <a:picLocks noChangeAspect="1"/>
          </p:cNvPicPr>
          <p:nvPr/>
        </p:nvPicPr>
        <p:blipFill>
          <a:blip r:embed="rId3"/>
          <a:stretch>
            <a:fillRect/>
          </a:stretch>
        </p:blipFill>
        <p:spPr>
          <a:xfrm>
            <a:off x="780006" y="4235512"/>
            <a:ext cx="5646673" cy="2076557"/>
          </a:xfrm>
          <a:prstGeom prst="rect">
            <a:avLst/>
          </a:prstGeom>
        </p:spPr>
      </p:pic>
    </p:spTree>
    <p:extLst>
      <p:ext uri="{BB962C8B-B14F-4D97-AF65-F5344CB8AC3E}">
        <p14:creationId xmlns:p14="http://schemas.microsoft.com/office/powerpoint/2010/main" val="3464067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6F456-D520-E35E-FD94-3A21E9B6738D}"/>
              </a:ext>
            </a:extLst>
          </p:cNvPr>
          <p:cNvSpPr>
            <a:spLocks noGrp="1"/>
          </p:cNvSpPr>
          <p:nvPr>
            <p:ph type="title"/>
          </p:nvPr>
        </p:nvSpPr>
        <p:spPr>
          <a:xfrm>
            <a:off x="619701" y="142998"/>
            <a:ext cx="9404723" cy="1400530"/>
          </a:xfrm>
        </p:spPr>
        <p:txBody>
          <a:bodyPr/>
          <a:lstStyle/>
          <a:p>
            <a:pPr algn="l"/>
            <a:r>
              <a:rPr lang="en-GB" dirty="0">
                <a:solidFill>
                  <a:schemeClr val="accent1"/>
                </a:solidFill>
              </a:rPr>
              <a:t>2. Categorical Encoding</a:t>
            </a:r>
            <a:br>
              <a:rPr lang="en-GB" dirty="0">
                <a:solidFill>
                  <a:schemeClr val="accent1"/>
                </a:solidFill>
              </a:rPr>
            </a:br>
            <a:r>
              <a:rPr lang="en-GB" dirty="0">
                <a:solidFill>
                  <a:schemeClr val="accent1"/>
                </a:solidFill>
              </a:rPr>
              <a:t>    </a:t>
            </a:r>
            <a:r>
              <a:rPr lang="en-GB" sz="3200" dirty="0">
                <a:solidFill>
                  <a:schemeClr val="accent1"/>
                </a:solidFill>
              </a:rPr>
              <a:t>One hot Encoding</a:t>
            </a:r>
            <a:br>
              <a:rPr lang="en-GB" dirty="0"/>
            </a:br>
            <a:br>
              <a:rPr lang="en-GB" b="0" i="0" dirty="0">
                <a:solidFill>
                  <a:srgbClr val="000000"/>
                </a:solidFill>
                <a:effectLst/>
                <a:latin typeface="Montserrat" panose="00000500000000000000" pitchFamily="2" charset="0"/>
              </a:rPr>
            </a:br>
            <a:br>
              <a:rPr lang="en-GB" b="0" i="0" dirty="0">
                <a:solidFill>
                  <a:srgbClr val="000000"/>
                </a:solidFill>
                <a:effectLst/>
                <a:latin typeface="Montserrat" panose="00000500000000000000" pitchFamily="2" charset="0"/>
              </a:rPr>
            </a:br>
            <a:endParaRPr lang="en-GB" dirty="0"/>
          </a:p>
        </p:txBody>
      </p:sp>
      <p:sp>
        <p:nvSpPr>
          <p:cNvPr id="3" name="Content Placeholder 2">
            <a:extLst>
              <a:ext uri="{FF2B5EF4-FFF2-40B4-BE49-F238E27FC236}">
                <a16:creationId xmlns:a16="http://schemas.microsoft.com/office/drawing/2014/main" id="{A0BD002C-AF1C-5F65-99C3-BFEF3151108D}"/>
              </a:ext>
            </a:extLst>
          </p:cNvPr>
          <p:cNvSpPr>
            <a:spLocks noGrp="1"/>
          </p:cNvSpPr>
          <p:nvPr>
            <p:ph idx="1"/>
          </p:nvPr>
        </p:nvSpPr>
        <p:spPr>
          <a:xfrm>
            <a:off x="1103312" y="1543528"/>
            <a:ext cx="8437503" cy="4704871"/>
          </a:xfrm>
        </p:spPr>
        <p:txBody>
          <a:bodyPr/>
          <a:lstStyle/>
          <a:p>
            <a:pPr marL="0" indent="0">
              <a:buNone/>
            </a:pPr>
            <a:r>
              <a:rPr lang="en-US" dirty="0"/>
              <a:t>This method changes your categorical data, which is challenging to understand for algorithms, to a numerical format and enables you to group your categorical data without losing any information.</a:t>
            </a:r>
            <a:endParaRPr lang="en-GB" dirty="0"/>
          </a:p>
        </p:txBody>
      </p:sp>
      <p:pic>
        <p:nvPicPr>
          <p:cNvPr id="5" name="Picture 4">
            <a:extLst>
              <a:ext uri="{FF2B5EF4-FFF2-40B4-BE49-F238E27FC236}">
                <a16:creationId xmlns:a16="http://schemas.microsoft.com/office/drawing/2014/main" id="{6882D0F1-7CCF-7288-C030-C3DC35674BE2}"/>
              </a:ext>
            </a:extLst>
          </p:cNvPr>
          <p:cNvPicPr>
            <a:picLocks noChangeAspect="1"/>
          </p:cNvPicPr>
          <p:nvPr/>
        </p:nvPicPr>
        <p:blipFill>
          <a:blip r:embed="rId2"/>
          <a:stretch>
            <a:fillRect/>
          </a:stretch>
        </p:blipFill>
        <p:spPr>
          <a:xfrm>
            <a:off x="1216324" y="2932102"/>
            <a:ext cx="5762445" cy="1930499"/>
          </a:xfrm>
          <a:prstGeom prst="rect">
            <a:avLst/>
          </a:prstGeom>
        </p:spPr>
      </p:pic>
      <p:sp>
        <p:nvSpPr>
          <p:cNvPr id="11" name="TextBox 10">
            <a:extLst>
              <a:ext uri="{FF2B5EF4-FFF2-40B4-BE49-F238E27FC236}">
                <a16:creationId xmlns:a16="http://schemas.microsoft.com/office/drawing/2014/main" id="{04D2DC89-2612-C5F4-752A-12B9A06CDA89}"/>
              </a:ext>
            </a:extLst>
          </p:cNvPr>
          <p:cNvSpPr txBox="1"/>
          <p:nvPr/>
        </p:nvSpPr>
        <p:spPr>
          <a:xfrm>
            <a:off x="1216324" y="5093835"/>
            <a:ext cx="6855843" cy="923330"/>
          </a:xfrm>
          <a:prstGeom prst="rect">
            <a:avLst/>
          </a:prstGeom>
          <a:noFill/>
        </p:spPr>
        <p:txBody>
          <a:bodyPr wrap="square">
            <a:spAutoFit/>
          </a:bodyPr>
          <a:lstStyle/>
          <a:p>
            <a:r>
              <a:rPr lang="en-GB" dirty="0"/>
              <a:t>Syntax:</a:t>
            </a:r>
          </a:p>
          <a:p>
            <a:r>
              <a:rPr lang="en-GB" dirty="0" err="1"/>
              <a:t>encoded_columns</a:t>
            </a:r>
            <a:r>
              <a:rPr lang="en-GB" dirty="0"/>
              <a:t> = </a:t>
            </a:r>
            <a:r>
              <a:rPr lang="en-GB" dirty="0" err="1"/>
              <a:t>pd.get_dummies</a:t>
            </a:r>
            <a:r>
              <a:rPr lang="en-GB" dirty="0"/>
              <a:t>(data['column'])</a:t>
            </a:r>
          </a:p>
          <a:p>
            <a:r>
              <a:rPr lang="en-GB" dirty="0"/>
              <a:t>data = </a:t>
            </a:r>
            <a:r>
              <a:rPr lang="en-GB" dirty="0" err="1"/>
              <a:t>data.join</a:t>
            </a:r>
            <a:r>
              <a:rPr lang="en-GB" dirty="0"/>
              <a:t>(</a:t>
            </a:r>
            <a:r>
              <a:rPr lang="en-GB" dirty="0" err="1"/>
              <a:t>encoded_columns</a:t>
            </a:r>
            <a:r>
              <a:rPr lang="en-GB" dirty="0"/>
              <a:t>).drop('column', axis=1)</a:t>
            </a:r>
          </a:p>
        </p:txBody>
      </p:sp>
    </p:spTree>
    <p:extLst>
      <p:ext uri="{BB962C8B-B14F-4D97-AF65-F5344CB8AC3E}">
        <p14:creationId xmlns:p14="http://schemas.microsoft.com/office/powerpoint/2010/main" val="6319038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51E7-4880-50A8-5D85-743FC3E584CE}"/>
              </a:ext>
            </a:extLst>
          </p:cNvPr>
          <p:cNvSpPr>
            <a:spLocks noGrp="1"/>
          </p:cNvSpPr>
          <p:nvPr>
            <p:ph type="title"/>
          </p:nvPr>
        </p:nvSpPr>
        <p:spPr/>
        <p:txBody>
          <a:bodyPr/>
          <a:lstStyle/>
          <a:p>
            <a:r>
              <a:rPr lang="en-GB" dirty="0">
                <a:solidFill>
                  <a:schemeClr val="accent1"/>
                </a:solidFill>
              </a:rPr>
              <a:t>Label Encoding</a:t>
            </a:r>
          </a:p>
        </p:txBody>
      </p:sp>
      <p:sp>
        <p:nvSpPr>
          <p:cNvPr id="3" name="Content Placeholder 2">
            <a:extLst>
              <a:ext uri="{FF2B5EF4-FFF2-40B4-BE49-F238E27FC236}">
                <a16:creationId xmlns:a16="http://schemas.microsoft.com/office/drawing/2014/main" id="{15BD5883-7F26-FCA1-CBF3-67AA1A49FC40}"/>
              </a:ext>
            </a:extLst>
          </p:cNvPr>
          <p:cNvSpPr>
            <a:spLocks noGrp="1"/>
          </p:cNvSpPr>
          <p:nvPr>
            <p:ph idx="1"/>
          </p:nvPr>
        </p:nvSpPr>
        <p:spPr>
          <a:xfrm>
            <a:off x="1104293" y="1543959"/>
            <a:ext cx="8946541" cy="4195481"/>
          </a:xfrm>
        </p:spPr>
        <p:txBody>
          <a:bodyPr/>
          <a:lstStyle/>
          <a:p>
            <a:pPr marL="0" indent="0">
              <a:buNone/>
            </a:pPr>
            <a:r>
              <a:rPr lang="en-GB" dirty="0"/>
              <a:t>Provide integer numbers to different categories</a:t>
            </a:r>
          </a:p>
          <a:p>
            <a:pPr marL="0" indent="0">
              <a:buNone/>
            </a:pPr>
            <a:endParaRPr lang="en-GB" dirty="0"/>
          </a:p>
        </p:txBody>
      </p:sp>
      <p:pic>
        <p:nvPicPr>
          <p:cNvPr id="5" name="Picture 4">
            <a:extLst>
              <a:ext uri="{FF2B5EF4-FFF2-40B4-BE49-F238E27FC236}">
                <a16:creationId xmlns:a16="http://schemas.microsoft.com/office/drawing/2014/main" id="{3DE8E6AE-91D7-97DC-0219-8D8ECC65C75D}"/>
              </a:ext>
            </a:extLst>
          </p:cNvPr>
          <p:cNvPicPr>
            <a:picLocks noChangeAspect="1"/>
          </p:cNvPicPr>
          <p:nvPr/>
        </p:nvPicPr>
        <p:blipFill>
          <a:blip r:embed="rId2"/>
          <a:stretch>
            <a:fillRect/>
          </a:stretch>
        </p:blipFill>
        <p:spPr>
          <a:xfrm>
            <a:off x="1224929" y="2147290"/>
            <a:ext cx="3168813" cy="2419474"/>
          </a:xfrm>
          <a:prstGeom prst="rect">
            <a:avLst/>
          </a:prstGeom>
        </p:spPr>
      </p:pic>
      <p:pic>
        <p:nvPicPr>
          <p:cNvPr id="7" name="Picture 6">
            <a:extLst>
              <a:ext uri="{FF2B5EF4-FFF2-40B4-BE49-F238E27FC236}">
                <a16:creationId xmlns:a16="http://schemas.microsoft.com/office/drawing/2014/main" id="{44DF801F-8EDE-8B17-2505-592DC665100B}"/>
              </a:ext>
            </a:extLst>
          </p:cNvPr>
          <p:cNvPicPr>
            <a:picLocks noChangeAspect="1"/>
          </p:cNvPicPr>
          <p:nvPr/>
        </p:nvPicPr>
        <p:blipFill>
          <a:blip r:embed="rId3"/>
          <a:stretch>
            <a:fillRect/>
          </a:stretch>
        </p:blipFill>
        <p:spPr>
          <a:xfrm>
            <a:off x="5242676" y="2106348"/>
            <a:ext cx="3397425" cy="2381372"/>
          </a:xfrm>
          <a:prstGeom prst="rect">
            <a:avLst/>
          </a:prstGeom>
        </p:spPr>
      </p:pic>
      <p:sp>
        <p:nvSpPr>
          <p:cNvPr id="10" name="TextBox 9">
            <a:extLst>
              <a:ext uri="{FF2B5EF4-FFF2-40B4-BE49-F238E27FC236}">
                <a16:creationId xmlns:a16="http://schemas.microsoft.com/office/drawing/2014/main" id="{24C5A158-B735-AED5-5493-CF8AD79101E4}"/>
              </a:ext>
            </a:extLst>
          </p:cNvPr>
          <p:cNvSpPr txBox="1"/>
          <p:nvPr/>
        </p:nvSpPr>
        <p:spPr>
          <a:xfrm>
            <a:off x="700433" y="4781762"/>
            <a:ext cx="9084485" cy="1477328"/>
          </a:xfrm>
          <a:prstGeom prst="rect">
            <a:avLst/>
          </a:prstGeom>
          <a:noFill/>
        </p:spPr>
        <p:txBody>
          <a:bodyPr wrap="square">
            <a:spAutoFit/>
          </a:bodyPr>
          <a:lstStyle/>
          <a:p>
            <a:r>
              <a:rPr lang="en-GB" dirty="0"/>
              <a:t>Syntax:</a:t>
            </a:r>
          </a:p>
          <a:p>
            <a:r>
              <a:rPr lang="en-GB" dirty="0"/>
              <a:t>from </a:t>
            </a:r>
            <a:r>
              <a:rPr lang="en-GB" dirty="0" err="1"/>
              <a:t>sklearn.preprocessing</a:t>
            </a:r>
            <a:r>
              <a:rPr lang="en-GB" dirty="0"/>
              <a:t> import </a:t>
            </a:r>
            <a:r>
              <a:rPr lang="en-GB" dirty="0" err="1"/>
              <a:t>LabelEncoder</a:t>
            </a:r>
            <a:endParaRPr lang="en-GB" dirty="0"/>
          </a:p>
          <a:p>
            <a:r>
              <a:rPr lang="en-GB" dirty="0" err="1"/>
              <a:t>label_encoder</a:t>
            </a:r>
            <a:r>
              <a:rPr lang="en-GB" dirty="0"/>
              <a:t> = </a:t>
            </a:r>
            <a:r>
              <a:rPr lang="en-GB" dirty="0" err="1"/>
              <a:t>LabelEncoder</a:t>
            </a:r>
            <a:r>
              <a:rPr lang="en-GB" dirty="0"/>
              <a:t>()</a:t>
            </a:r>
          </a:p>
          <a:p>
            <a:r>
              <a:rPr lang="en-GB" dirty="0"/>
              <a:t>data['Country']= </a:t>
            </a:r>
            <a:r>
              <a:rPr lang="en-GB" dirty="0" err="1"/>
              <a:t>label_encoder.fit_transform</a:t>
            </a:r>
            <a:r>
              <a:rPr lang="en-GB" dirty="0"/>
              <a:t>(data[‘Country']) </a:t>
            </a:r>
          </a:p>
          <a:p>
            <a:endParaRPr lang="en-GB" dirty="0"/>
          </a:p>
        </p:txBody>
      </p:sp>
    </p:spTree>
    <p:extLst>
      <p:ext uri="{BB962C8B-B14F-4D97-AF65-F5344CB8AC3E}">
        <p14:creationId xmlns:p14="http://schemas.microsoft.com/office/powerpoint/2010/main" val="14887485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B221-A045-DDF2-4F71-503E206BBF77}"/>
              </a:ext>
            </a:extLst>
          </p:cNvPr>
          <p:cNvSpPr>
            <a:spLocks noGrp="1"/>
          </p:cNvSpPr>
          <p:nvPr>
            <p:ph type="title"/>
          </p:nvPr>
        </p:nvSpPr>
        <p:spPr/>
        <p:txBody>
          <a:bodyPr/>
          <a:lstStyle/>
          <a:p>
            <a:r>
              <a:rPr lang="en-GB" dirty="0">
                <a:solidFill>
                  <a:schemeClr val="accent1"/>
                </a:solidFill>
              </a:rPr>
              <a:t>3.Feature splitting</a:t>
            </a:r>
          </a:p>
        </p:txBody>
      </p:sp>
      <p:sp>
        <p:nvSpPr>
          <p:cNvPr id="3" name="Content Placeholder 2">
            <a:extLst>
              <a:ext uri="{FF2B5EF4-FFF2-40B4-BE49-F238E27FC236}">
                <a16:creationId xmlns:a16="http://schemas.microsoft.com/office/drawing/2014/main" id="{10B85647-CD27-767F-51F4-5753F5A6998C}"/>
              </a:ext>
            </a:extLst>
          </p:cNvPr>
          <p:cNvSpPr>
            <a:spLocks noGrp="1"/>
          </p:cNvSpPr>
          <p:nvPr>
            <p:ph idx="1"/>
          </p:nvPr>
        </p:nvSpPr>
        <p:spPr>
          <a:xfrm>
            <a:off x="1103312" y="1328468"/>
            <a:ext cx="8946541" cy="4919932"/>
          </a:xfrm>
        </p:spPr>
        <p:txBody>
          <a:bodyPr>
            <a:noAutofit/>
          </a:bodyPr>
          <a:lstStyle/>
          <a:p>
            <a:pPr marL="0" indent="0">
              <a:spcBef>
                <a:spcPts val="0"/>
              </a:spcBef>
              <a:buNone/>
            </a:pPr>
            <a:r>
              <a:rPr lang="en-GB" sz="1400" b="1" dirty="0">
                <a:latin typeface="Times New Roman" panose="02020603050405020304" pitchFamily="18" charset="0"/>
                <a:cs typeface="Times New Roman" panose="02020603050405020304" pitchFamily="18" charset="0"/>
              </a:rPr>
              <a:t>data.name</a:t>
            </a:r>
          </a:p>
          <a:p>
            <a:pPr marL="0" indent="0">
              <a:spcBef>
                <a:spcPts val="0"/>
              </a:spcBef>
              <a:buNone/>
            </a:pPr>
            <a:r>
              <a:rPr lang="en-GB" sz="1400" b="1" dirty="0">
                <a:latin typeface="Times New Roman" panose="02020603050405020304" pitchFamily="18" charset="0"/>
                <a:cs typeface="Times New Roman" panose="02020603050405020304" pitchFamily="18" charset="0"/>
              </a:rPr>
              <a:t>0    Luther N. Gonzalez</a:t>
            </a:r>
          </a:p>
          <a:p>
            <a:pPr marL="0" indent="0">
              <a:spcBef>
                <a:spcPts val="0"/>
              </a:spcBef>
              <a:buNone/>
            </a:pPr>
            <a:r>
              <a:rPr lang="en-GB" sz="1400" b="1" dirty="0">
                <a:latin typeface="Times New Roman" panose="02020603050405020304" pitchFamily="18" charset="0"/>
                <a:cs typeface="Times New Roman" panose="02020603050405020304" pitchFamily="18" charset="0"/>
              </a:rPr>
              <a:t>1    Charles M. Young</a:t>
            </a:r>
          </a:p>
          <a:p>
            <a:pPr marL="0" indent="0">
              <a:spcBef>
                <a:spcPts val="0"/>
              </a:spcBef>
              <a:buNone/>
            </a:pPr>
            <a:r>
              <a:rPr lang="en-GB" sz="1400" b="1" dirty="0">
                <a:latin typeface="Times New Roman" panose="02020603050405020304" pitchFamily="18" charset="0"/>
                <a:cs typeface="Times New Roman" panose="02020603050405020304" pitchFamily="18" charset="0"/>
              </a:rPr>
              <a:t>2    Terry Lawson</a:t>
            </a:r>
          </a:p>
          <a:p>
            <a:pPr marL="0" indent="0">
              <a:spcBef>
                <a:spcPts val="0"/>
              </a:spcBef>
              <a:buNone/>
            </a:pPr>
            <a:r>
              <a:rPr lang="en-GB" sz="1400" b="1" dirty="0">
                <a:latin typeface="Times New Roman" panose="02020603050405020304" pitchFamily="18" charset="0"/>
                <a:cs typeface="Times New Roman" panose="02020603050405020304" pitchFamily="18" charset="0"/>
              </a:rPr>
              <a:t>3    Kristen White</a:t>
            </a:r>
          </a:p>
          <a:p>
            <a:pPr marL="0" indent="0">
              <a:spcBef>
                <a:spcPts val="0"/>
              </a:spcBef>
              <a:buNone/>
            </a:pPr>
            <a:r>
              <a:rPr lang="en-GB" sz="1400" b="1" dirty="0">
                <a:latin typeface="Times New Roman" panose="02020603050405020304" pitchFamily="18" charset="0"/>
                <a:cs typeface="Times New Roman" panose="02020603050405020304" pitchFamily="18" charset="0"/>
              </a:rPr>
              <a:t>4    Thomas Logsdon</a:t>
            </a:r>
          </a:p>
          <a:p>
            <a:pPr>
              <a:spcBef>
                <a:spcPts val="0"/>
              </a:spcBef>
              <a:buAutoNum type="arabicPlain" startAt="4"/>
            </a:pPr>
            <a:endParaRPr lang="en-GB" sz="1400" b="1" dirty="0">
              <a:latin typeface="Times New Roman" panose="02020603050405020304" pitchFamily="18" charset="0"/>
              <a:cs typeface="Times New Roman" panose="02020603050405020304" pitchFamily="18" charset="0"/>
            </a:endParaRPr>
          </a:p>
          <a:p>
            <a:pPr marL="0" indent="0">
              <a:spcBef>
                <a:spcPts val="0"/>
              </a:spcBef>
              <a:buNone/>
            </a:pPr>
            <a:r>
              <a:rPr lang="en-GB" sz="1400" b="1" dirty="0">
                <a:highlight>
                  <a:srgbClr val="808080"/>
                </a:highlight>
                <a:latin typeface="Times New Roman" panose="02020603050405020304" pitchFamily="18" charset="0"/>
                <a:cs typeface="Times New Roman" panose="02020603050405020304" pitchFamily="18" charset="0"/>
              </a:rPr>
              <a:t>#Extracting first names</a:t>
            </a:r>
          </a:p>
          <a:p>
            <a:pPr marL="0" indent="0">
              <a:spcBef>
                <a:spcPts val="0"/>
              </a:spcBef>
              <a:buNone/>
            </a:pPr>
            <a:r>
              <a:rPr lang="en-GB" sz="1400" b="1" dirty="0" err="1">
                <a:latin typeface="Times New Roman" panose="02020603050405020304" pitchFamily="18" charset="0"/>
                <a:cs typeface="Times New Roman" panose="02020603050405020304" pitchFamily="18" charset="0"/>
              </a:rPr>
              <a:t>data.name.str.split</a:t>
            </a:r>
            <a:r>
              <a:rPr lang="en-GB" sz="1400" b="1" dirty="0">
                <a:latin typeface="Times New Roman" panose="02020603050405020304" pitchFamily="18" charset="0"/>
                <a:cs typeface="Times New Roman" panose="02020603050405020304" pitchFamily="18" charset="0"/>
              </a:rPr>
              <a:t>(" ").map(lambda x: x[0])</a:t>
            </a:r>
          </a:p>
          <a:p>
            <a:pPr marL="0" indent="0">
              <a:spcBef>
                <a:spcPts val="0"/>
              </a:spcBef>
              <a:buNone/>
            </a:pPr>
            <a:r>
              <a:rPr lang="en-GB" sz="1400" b="1" dirty="0">
                <a:latin typeface="Times New Roman" panose="02020603050405020304" pitchFamily="18" charset="0"/>
                <a:cs typeface="Times New Roman" panose="02020603050405020304" pitchFamily="18" charset="0"/>
              </a:rPr>
              <a:t>0     Luther</a:t>
            </a:r>
          </a:p>
          <a:p>
            <a:pPr marL="0" indent="0">
              <a:spcBef>
                <a:spcPts val="0"/>
              </a:spcBef>
              <a:buNone/>
            </a:pPr>
            <a:r>
              <a:rPr lang="en-GB" sz="1400" b="1" dirty="0">
                <a:latin typeface="Times New Roman" panose="02020603050405020304" pitchFamily="18" charset="0"/>
                <a:cs typeface="Times New Roman" panose="02020603050405020304" pitchFamily="18" charset="0"/>
              </a:rPr>
              <a:t>1    Charles</a:t>
            </a:r>
          </a:p>
          <a:p>
            <a:pPr marL="0" indent="0">
              <a:spcBef>
                <a:spcPts val="0"/>
              </a:spcBef>
              <a:buNone/>
            </a:pPr>
            <a:r>
              <a:rPr lang="en-GB" sz="1400" b="1" dirty="0">
                <a:latin typeface="Times New Roman" panose="02020603050405020304" pitchFamily="18" charset="0"/>
                <a:cs typeface="Times New Roman" panose="02020603050405020304" pitchFamily="18" charset="0"/>
              </a:rPr>
              <a:t>2      Terry</a:t>
            </a:r>
          </a:p>
          <a:p>
            <a:pPr marL="0" indent="0">
              <a:spcBef>
                <a:spcPts val="0"/>
              </a:spcBef>
              <a:buNone/>
            </a:pPr>
            <a:r>
              <a:rPr lang="en-GB" sz="1400" b="1" dirty="0">
                <a:latin typeface="Times New Roman" panose="02020603050405020304" pitchFamily="18" charset="0"/>
                <a:cs typeface="Times New Roman" panose="02020603050405020304" pitchFamily="18" charset="0"/>
              </a:rPr>
              <a:t>3    Kristen</a:t>
            </a:r>
          </a:p>
          <a:p>
            <a:pPr marL="0" indent="0">
              <a:spcBef>
                <a:spcPts val="0"/>
              </a:spcBef>
              <a:buNone/>
            </a:pPr>
            <a:r>
              <a:rPr lang="en-GB" sz="1400" b="1" dirty="0">
                <a:latin typeface="Times New Roman" panose="02020603050405020304" pitchFamily="18" charset="0"/>
                <a:cs typeface="Times New Roman" panose="02020603050405020304" pitchFamily="18" charset="0"/>
              </a:rPr>
              <a:t>4    Thomas</a:t>
            </a:r>
          </a:p>
          <a:p>
            <a:pPr>
              <a:spcBef>
                <a:spcPts val="0"/>
              </a:spcBef>
              <a:buAutoNum type="arabicPlain" startAt="4"/>
            </a:pPr>
            <a:endParaRPr lang="en-GB" sz="1400" b="1" dirty="0">
              <a:latin typeface="Times New Roman" panose="02020603050405020304" pitchFamily="18" charset="0"/>
              <a:cs typeface="Times New Roman" panose="02020603050405020304" pitchFamily="18" charset="0"/>
            </a:endParaRPr>
          </a:p>
          <a:p>
            <a:pPr marL="0" indent="0">
              <a:spcBef>
                <a:spcPts val="0"/>
              </a:spcBef>
              <a:buNone/>
            </a:pPr>
            <a:r>
              <a:rPr lang="en-GB" sz="1400" b="1" dirty="0">
                <a:highlight>
                  <a:srgbClr val="808080"/>
                </a:highlight>
                <a:latin typeface="Times New Roman" panose="02020603050405020304" pitchFamily="18" charset="0"/>
                <a:cs typeface="Times New Roman" panose="02020603050405020304" pitchFamily="18" charset="0"/>
              </a:rPr>
              <a:t>#Extracting last names</a:t>
            </a:r>
          </a:p>
          <a:p>
            <a:pPr marL="0" indent="0">
              <a:spcBef>
                <a:spcPts val="0"/>
              </a:spcBef>
              <a:buNone/>
            </a:pPr>
            <a:r>
              <a:rPr lang="en-GB" sz="1400" b="1" dirty="0" err="1">
                <a:latin typeface="Times New Roman" panose="02020603050405020304" pitchFamily="18" charset="0"/>
                <a:cs typeface="Times New Roman" panose="02020603050405020304" pitchFamily="18" charset="0"/>
              </a:rPr>
              <a:t>data.name.str.split</a:t>
            </a:r>
            <a:r>
              <a:rPr lang="en-GB" sz="1400" b="1" dirty="0">
                <a:latin typeface="Times New Roman" panose="02020603050405020304" pitchFamily="18" charset="0"/>
                <a:cs typeface="Times New Roman" panose="02020603050405020304" pitchFamily="18" charset="0"/>
              </a:rPr>
              <a:t>(" ").map(lambda x: x[-1])</a:t>
            </a:r>
          </a:p>
          <a:p>
            <a:pPr marL="0" indent="0">
              <a:spcBef>
                <a:spcPts val="0"/>
              </a:spcBef>
              <a:buNone/>
            </a:pPr>
            <a:r>
              <a:rPr lang="en-GB" sz="1400" b="1" dirty="0">
                <a:latin typeface="Times New Roman" panose="02020603050405020304" pitchFamily="18" charset="0"/>
                <a:cs typeface="Times New Roman" panose="02020603050405020304" pitchFamily="18" charset="0"/>
              </a:rPr>
              <a:t>0    Gonzalez</a:t>
            </a:r>
          </a:p>
          <a:p>
            <a:pPr marL="0" indent="0">
              <a:spcBef>
                <a:spcPts val="0"/>
              </a:spcBef>
              <a:buNone/>
            </a:pPr>
            <a:r>
              <a:rPr lang="en-GB" sz="1400" b="1" dirty="0">
                <a:latin typeface="Times New Roman" panose="02020603050405020304" pitchFamily="18" charset="0"/>
                <a:cs typeface="Times New Roman" panose="02020603050405020304" pitchFamily="18" charset="0"/>
              </a:rPr>
              <a:t>1     Young</a:t>
            </a:r>
          </a:p>
          <a:p>
            <a:pPr marL="0" indent="0">
              <a:spcBef>
                <a:spcPts val="0"/>
              </a:spcBef>
              <a:buNone/>
            </a:pPr>
            <a:r>
              <a:rPr lang="en-GB" sz="1400" b="1" dirty="0">
                <a:latin typeface="Times New Roman" panose="02020603050405020304" pitchFamily="18" charset="0"/>
                <a:cs typeface="Times New Roman" panose="02020603050405020304" pitchFamily="18" charset="0"/>
              </a:rPr>
              <a:t>2     Lawson</a:t>
            </a:r>
          </a:p>
          <a:p>
            <a:pPr marL="0" indent="0">
              <a:spcBef>
                <a:spcPts val="0"/>
              </a:spcBef>
              <a:buNone/>
            </a:pPr>
            <a:r>
              <a:rPr lang="en-GB" sz="1400" b="1" dirty="0">
                <a:latin typeface="Times New Roman" panose="02020603050405020304" pitchFamily="18" charset="0"/>
                <a:cs typeface="Times New Roman" panose="02020603050405020304" pitchFamily="18" charset="0"/>
              </a:rPr>
              <a:t>3     White</a:t>
            </a:r>
          </a:p>
          <a:p>
            <a:pPr marL="0" indent="0">
              <a:spcBef>
                <a:spcPts val="0"/>
              </a:spcBef>
              <a:buNone/>
            </a:pPr>
            <a:r>
              <a:rPr lang="en-GB" sz="1400" b="1" dirty="0">
                <a:latin typeface="Times New Roman" panose="02020603050405020304" pitchFamily="18" charset="0"/>
                <a:cs typeface="Times New Roman" panose="02020603050405020304" pitchFamily="18" charset="0"/>
              </a:rPr>
              <a:t>4     Logsdon</a:t>
            </a:r>
          </a:p>
        </p:txBody>
      </p:sp>
    </p:spTree>
    <p:extLst>
      <p:ext uri="{BB962C8B-B14F-4D97-AF65-F5344CB8AC3E}">
        <p14:creationId xmlns:p14="http://schemas.microsoft.com/office/powerpoint/2010/main" val="3351114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3364-25C5-9409-B25B-552ECE106CDC}"/>
              </a:ext>
            </a:extLst>
          </p:cNvPr>
          <p:cNvSpPr>
            <a:spLocks noGrp="1"/>
          </p:cNvSpPr>
          <p:nvPr>
            <p:ph type="title"/>
          </p:nvPr>
        </p:nvSpPr>
        <p:spPr/>
        <p:txBody>
          <a:bodyPr/>
          <a:lstStyle/>
          <a:p>
            <a:r>
              <a:rPr lang="en-GB" dirty="0">
                <a:solidFill>
                  <a:schemeClr val="accent1"/>
                </a:solidFill>
              </a:rPr>
              <a:t>4.Log transformation</a:t>
            </a:r>
          </a:p>
        </p:txBody>
      </p:sp>
      <p:sp>
        <p:nvSpPr>
          <p:cNvPr id="3" name="Content Placeholder 2">
            <a:extLst>
              <a:ext uri="{FF2B5EF4-FFF2-40B4-BE49-F238E27FC236}">
                <a16:creationId xmlns:a16="http://schemas.microsoft.com/office/drawing/2014/main" id="{738448D3-8010-1633-6060-08CF8F6B5778}"/>
              </a:ext>
            </a:extLst>
          </p:cNvPr>
          <p:cNvSpPr>
            <a:spLocks noGrp="1"/>
          </p:cNvSpPr>
          <p:nvPr>
            <p:ph idx="1"/>
          </p:nvPr>
        </p:nvSpPr>
        <p:spPr>
          <a:xfrm>
            <a:off x="1103312" y="1242204"/>
            <a:ext cx="8946541" cy="5555411"/>
          </a:xfrm>
        </p:spPr>
        <p:txBody>
          <a:bodyPr>
            <a:normAutofit/>
          </a:bodyPr>
          <a:lstStyle/>
          <a:p>
            <a:pPr marL="0" indent="0" algn="just">
              <a:buNone/>
            </a:pPr>
            <a:r>
              <a:rPr lang="en-US" dirty="0"/>
              <a:t>The Log Transform is one of the most popular Transformation techniques out there. It is primarily used to convert a skewed distribution to a normal distribution/less-skewed distribution. In this transform, we take the log of the values in a column and use these values as the column instead.</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dirty="0"/>
              <a:t>          Before log transform					      After log transform</a:t>
            </a:r>
          </a:p>
          <a:p>
            <a:pPr marL="0" indent="0" algn="just">
              <a:buNone/>
            </a:pPr>
            <a:r>
              <a:rPr lang="en-GB" dirty="0"/>
              <a:t>Syntax:</a:t>
            </a:r>
          </a:p>
          <a:p>
            <a:pPr marL="0" indent="0" algn="just">
              <a:buNone/>
            </a:pPr>
            <a:r>
              <a:rPr lang="en-GB" dirty="0" err="1"/>
              <a:t>df</a:t>
            </a:r>
            <a:r>
              <a:rPr lang="en-GB" dirty="0"/>
              <a:t>['</a:t>
            </a:r>
            <a:r>
              <a:rPr lang="en-GB" dirty="0" err="1"/>
              <a:t>log_income</a:t>
            </a:r>
            <a:r>
              <a:rPr lang="en-GB" dirty="0"/>
              <a:t>'] = np.log(</a:t>
            </a:r>
            <a:r>
              <a:rPr lang="en-GB" dirty="0" err="1"/>
              <a:t>df</a:t>
            </a:r>
            <a:r>
              <a:rPr lang="en-GB" dirty="0"/>
              <a:t>['Income'])</a:t>
            </a:r>
          </a:p>
        </p:txBody>
      </p:sp>
      <p:pic>
        <p:nvPicPr>
          <p:cNvPr id="5" name="Picture 4">
            <a:extLst>
              <a:ext uri="{FF2B5EF4-FFF2-40B4-BE49-F238E27FC236}">
                <a16:creationId xmlns:a16="http://schemas.microsoft.com/office/drawing/2014/main" id="{4130791E-5C61-FBA9-CBAC-44C1A9DEB869}"/>
              </a:ext>
            </a:extLst>
          </p:cNvPr>
          <p:cNvPicPr>
            <a:picLocks noChangeAspect="1"/>
          </p:cNvPicPr>
          <p:nvPr/>
        </p:nvPicPr>
        <p:blipFill>
          <a:blip r:embed="rId2"/>
          <a:stretch>
            <a:fillRect/>
          </a:stretch>
        </p:blipFill>
        <p:spPr>
          <a:xfrm>
            <a:off x="1215252" y="2975023"/>
            <a:ext cx="4064209" cy="2540131"/>
          </a:xfrm>
          <a:prstGeom prst="rect">
            <a:avLst/>
          </a:prstGeom>
        </p:spPr>
      </p:pic>
      <p:pic>
        <p:nvPicPr>
          <p:cNvPr id="7" name="Picture 6">
            <a:extLst>
              <a:ext uri="{FF2B5EF4-FFF2-40B4-BE49-F238E27FC236}">
                <a16:creationId xmlns:a16="http://schemas.microsoft.com/office/drawing/2014/main" id="{9EBEDE61-5DFC-2A61-9A8B-23854B4E98DA}"/>
              </a:ext>
            </a:extLst>
          </p:cNvPr>
          <p:cNvPicPr>
            <a:picLocks noChangeAspect="1"/>
          </p:cNvPicPr>
          <p:nvPr/>
        </p:nvPicPr>
        <p:blipFill>
          <a:blip r:embed="rId3"/>
          <a:stretch>
            <a:fillRect/>
          </a:stretch>
        </p:blipFill>
        <p:spPr>
          <a:xfrm>
            <a:off x="5498464" y="2917870"/>
            <a:ext cx="4332386" cy="2654436"/>
          </a:xfrm>
          <a:prstGeom prst="rect">
            <a:avLst/>
          </a:prstGeom>
        </p:spPr>
      </p:pic>
    </p:spTree>
    <p:extLst>
      <p:ext uri="{BB962C8B-B14F-4D97-AF65-F5344CB8AC3E}">
        <p14:creationId xmlns:p14="http://schemas.microsoft.com/office/powerpoint/2010/main" val="9741647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DF6D-1E92-6CE1-1D2D-1832736C83A9}"/>
              </a:ext>
            </a:extLst>
          </p:cNvPr>
          <p:cNvSpPr>
            <a:spLocks noGrp="1"/>
          </p:cNvSpPr>
          <p:nvPr>
            <p:ph type="title"/>
          </p:nvPr>
        </p:nvSpPr>
        <p:spPr/>
        <p:txBody>
          <a:bodyPr/>
          <a:lstStyle/>
          <a:p>
            <a:r>
              <a:rPr lang="en-GB" dirty="0">
                <a:solidFill>
                  <a:schemeClr val="accent1"/>
                </a:solidFill>
              </a:rPr>
              <a:t>5.Creating new feature</a:t>
            </a:r>
          </a:p>
        </p:txBody>
      </p:sp>
      <p:sp>
        <p:nvSpPr>
          <p:cNvPr id="3" name="Content Placeholder 2">
            <a:extLst>
              <a:ext uri="{FF2B5EF4-FFF2-40B4-BE49-F238E27FC236}">
                <a16:creationId xmlns:a16="http://schemas.microsoft.com/office/drawing/2014/main" id="{2A05862D-4CC6-BB75-448F-A59AA4F9547A}"/>
              </a:ext>
            </a:extLst>
          </p:cNvPr>
          <p:cNvSpPr>
            <a:spLocks noGrp="1"/>
          </p:cNvSpPr>
          <p:nvPr>
            <p:ph idx="1"/>
          </p:nvPr>
        </p:nvSpPr>
        <p:spPr/>
        <p:txBody>
          <a:bodyPr/>
          <a:lstStyle/>
          <a:p>
            <a:pPr marL="0" indent="0" algn="just">
              <a:buNone/>
            </a:pPr>
            <a:r>
              <a:rPr lang="en-GB" dirty="0"/>
              <a:t>Taking existing features and combine one or more to get a new feature that is relatively more connected to predictor variable.</a:t>
            </a:r>
          </a:p>
        </p:txBody>
      </p:sp>
    </p:spTree>
    <p:extLst>
      <p:ext uri="{BB962C8B-B14F-4D97-AF65-F5344CB8AC3E}">
        <p14:creationId xmlns:p14="http://schemas.microsoft.com/office/powerpoint/2010/main" val="34886604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Dimensionality Reduction</a:t>
            </a:r>
          </a:p>
        </p:txBody>
      </p:sp>
      <p:sp>
        <p:nvSpPr>
          <p:cNvPr id="3" name="Content Placeholder 2"/>
          <p:cNvSpPr>
            <a:spLocks noGrp="1"/>
          </p:cNvSpPr>
          <p:nvPr>
            <p:ph idx="1"/>
          </p:nvPr>
        </p:nvSpPr>
        <p:spPr>
          <a:xfrm>
            <a:off x="991169" y="1673356"/>
            <a:ext cx="8946541" cy="4195481"/>
          </a:xfrm>
        </p:spPr>
        <p:txBody>
          <a:bodyPr/>
          <a:lstStyle/>
          <a:p>
            <a:pPr marL="0" indent="0" algn="just" fontAlgn="base">
              <a:buNone/>
            </a:pPr>
            <a:r>
              <a:rPr lang="en-US" dirty="0"/>
              <a:t>There are two components of dimensionality reduction:</a:t>
            </a:r>
          </a:p>
          <a:p>
            <a:pPr algn="just" fontAlgn="base"/>
            <a:r>
              <a:rPr lang="en-US" b="1" dirty="0"/>
              <a:t>Feature selection:</a:t>
            </a:r>
            <a:r>
              <a:rPr lang="en-US" dirty="0"/>
              <a:t> In this, we try to find a subset of the original set of variables, or features, to get a smaller subset which can be used to model the problem. </a:t>
            </a:r>
          </a:p>
          <a:p>
            <a:pPr algn="just" fontAlgn="base"/>
            <a:r>
              <a:rPr lang="en-US" b="1" dirty="0"/>
              <a:t>Feature extraction:</a:t>
            </a:r>
            <a:r>
              <a:rPr lang="en-US" dirty="0"/>
              <a:t> This reduces the data in a high dimensional space to a lower dimension space, i.e. a space with lesser no. of dimensions.</a:t>
            </a:r>
          </a:p>
          <a:p>
            <a:pPr algn="just"/>
            <a:endParaRPr lang="en-US" dirty="0"/>
          </a:p>
        </p:txBody>
      </p:sp>
    </p:spTree>
    <p:extLst>
      <p:ext uri="{BB962C8B-B14F-4D97-AF65-F5344CB8AC3E}">
        <p14:creationId xmlns:p14="http://schemas.microsoft.com/office/powerpoint/2010/main" val="11797458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1FAF1-CEC5-E031-5987-C89CFB1F5F4C}"/>
              </a:ext>
            </a:extLst>
          </p:cNvPr>
          <p:cNvSpPr>
            <a:spLocks noGrp="1"/>
          </p:cNvSpPr>
          <p:nvPr>
            <p:ph type="title"/>
          </p:nvPr>
        </p:nvSpPr>
        <p:spPr/>
        <p:txBody>
          <a:bodyPr/>
          <a:lstStyle/>
          <a:p>
            <a:r>
              <a:rPr lang="en-GB" dirty="0">
                <a:solidFill>
                  <a:schemeClr val="accent1"/>
                </a:solidFill>
              </a:rPr>
              <a:t>Feature Selection</a:t>
            </a:r>
          </a:p>
        </p:txBody>
      </p:sp>
      <p:sp>
        <p:nvSpPr>
          <p:cNvPr id="3" name="Content Placeholder 2">
            <a:extLst>
              <a:ext uri="{FF2B5EF4-FFF2-40B4-BE49-F238E27FC236}">
                <a16:creationId xmlns:a16="http://schemas.microsoft.com/office/drawing/2014/main" id="{9D6D8C94-BC44-EE9B-E35B-ACECDBBECE95}"/>
              </a:ext>
            </a:extLst>
          </p:cNvPr>
          <p:cNvSpPr>
            <a:spLocks noGrp="1"/>
          </p:cNvSpPr>
          <p:nvPr>
            <p:ph idx="1"/>
          </p:nvPr>
        </p:nvSpPr>
        <p:spPr/>
        <p:txBody>
          <a:bodyPr/>
          <a:lstStyle/>
          <a:p>
            <a:r>
              <a:rPr lang="en-GB" dirty="0"/>
              <a:t>Univariate Analysis using </a:t>
            </a:r>
            <a:r>
              <a:rPr lang="en-GB" dirty="0" err="1"/>
              <a:t>SelectKBest</a:t>
            </a:r>
            <a:endParaRPr lang="en-GB" dirty="0"/>
          </a:p>
          <a:p>
            <a:r>
              <a:rPr lang="en-GB" dirty="0"/>
              <a:t>Recursive Feature Engineering using RFE</a:t>
            </a:r>
          </a:p>
          <a:p>
            <a:r>
              <a:rPr lang="en-GB" dirty="0"/>
              <a:t>Feature Importance using </a:t>
            </a:r>
            <a:r>
              <a:rPr lang="en-GB" dirty="0" err="1"/>
              <a:t>ExtraTreesClassifier</a:t>
            </a:r>
            <a:endParaRPr lang="en-GB" dirty="0"/>
          </a:p>
        </p:txBody>
      </p:sp>
    </p:spTree>
    <p:extLst>
      <p:ext uri="{BB962C8B-B14F-4D97-AF65-F5344CB8AC3E}">
        <p14:creationId xmlns:p14="http://schemas.microsoft.com/office/powerpoint/2010/main" val="149165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miro.medium.com/max/1600/0*iud2OU9azcauQd3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268" y="923025"/>
            <a:ext cx="9385540" cy="5293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0618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17731" cy="1400530"/>
          </a:xfrm>
        </p:spPr>
        <p:txBody>
          <a:bodyPr/>
          <a:lstStyle/>
          <a:p>
            <a:r>
              <a:rPr lang="en-US" dirty="0">
                <a:solidFill>
                  <a:schemeClr val="accent1"/>
                </a:solidFill>
              </a:rPr>
              <a:t>Dimensionality Reduction Techniques</a:t>
            </a:r>
          </a:p>
        </p:txBody>
      </p:sp>
      <p:sp>
        <p:nvSpPr>
          <p:cNvPr id="3" name="Content Placeholder 2"/>
          <p:cNvSpPr>
            <a:spLocks noGrp="1"/>
          </p:cNvSpPr>
          <p:nvPr>
            <p:ph idx="1"/>
          </p:nvPr>
        </p:nvSpPr>
        <p:spPr/>
        <p:txBody>
          <a:bodyPr/>
          <a:lstStyle/>
          <a:p>
            <a:pPr fontAlgn="base"/>
            <a:r>
              <a:rPr lang="en-US" dirty="0"/>
              <a:t>The various methods used for dimensionality reduction include:</a:t>
            </a:r>
          </a:p>
          <a:p>
            <a:pPr lvl="1" fontAlgn="base"/>
            <a:r>
              <a:rPr lang="en-US" dirty="0"/>
              <a:t>Principal Component Analysis (PCA)</a:t>
            </a:r>
          </a:p>
          <a:p>
            <a:pPr lvl="1" fontAlgn="base"/>
            <a:r>
              <a:rPr lang="en-US" dirty="0"/>
              <a:t>Linear Discriminant Analysis (LDA)</a:t>
            </a:r>
          </a:p>
          <a:p>
            <a:pPr marL="457200" lvl="1" indent="0" fontAlgn="base">
              <a:buNone/>
            </a:pPr>
            <a:endParaRPr lang="en-US" dirty="0"/>
          </a:p>
        </p:txBody>
      </p:sp>
    </p:spTree>
    <p:extLst>
      <p:ext uri="{BB962C8B-B14F-4D97-AF65-F5344CB8AC3E}">
        <p14:creationId xmlns:p14="http://schemas.microsoft.com/office/powerpoint/2010/main" val="25159645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Pros and Cons</a:t>
            </a:r>
          </a:p>
        </p:txBody>
      </p:sp>
      <p:sp>
        <p:nvSpPr>
          <p:cNvPr id="3" name="Content Placeholder 2"/>
          <p:cNvSpPr>
            <a:spLocks noGrp="1"/>
          </p:cNvSpPr>
          <p:nvPr>
            <p:ph idx="1"/>
          </p:nvPr>
        </p:nvSpPr>
        <p:spPr>
          <a:xfrm>
            <a:off x="875201" y="1414563"/>
            <a:ext cx="8946541" cy="4195481"/>
          </a:xfrm>
        </p:spPr>
        <p:txBody>
          <a:bodyPr>
            <a:normAutofit lnSpcReduction="10000"/>
          </a:bodyPr>
          <a:lstStyle/>
          <a:p>
            <a:pPr fontAlgn="base"/>
            <a:r>
              <a:rPr lang="en-US" b="1" dirty="0"/>
              <a:t>Advantages of Dimensionality Reduction</a:t>
            </a:r>
            <a:endParaRPr lang="en-US" dirty="0"/>
          </a:p>
          <a:p>
            <a:pPr lvl="1" fontAlgn="base"/>
            <a:r>
              <a:rPr lang="en-US" dirty="0"/>
              <a:t>It helps in data compression, and hence reduced storage space.</a:t>
            </a:r>
          </a:p>
          <a:p>
            <a:pPr lvl="1" fontAlgn="base"/>
            <a:r>
              <a:rPr lang="en-US" dirty="0"/>
              <a:t>It reduces computation time.</a:t>
            </a:r>
          </a:p>
          <a:p>
            <a:pPr lvl="1" fontAlgn="base"/>
            <a:r>
              <a:rPr lang="en-US" dirty="0"/>
              <a:t>It also helps remove redundant features, if any.</a:t>
            </a:r>
          </a:p>
          <a:p>
            <a:pPr fontAlgn="base"/>
            <a:r>
              <a:rPr lang="en-US" b="1" dirty="0"/>
              <a:t>Disadvantages of Dimensionality Reduction</a:t>
            </a:r>
            <a:endParaRPr lang="en-US" dirty="0"/>
          </a:p>
          <a:p>
            <a:pPr lvl="1" fontAlgn="base"/>
            <a:r>
              <a:rPr lang="en-US" dirty="0"/>
              <a:t>It may lead to some amount of data loss.</a:t>
            </a:r>
          </a:p>
          <a:p>
            <a:pPr lvl="1" fontAlgn="base"/>
            <a:r>
              <a:rPr lang="en-US" dirty="0"/>
              <a:t>PCA tends to find linear correlations between variables, which is sometimes undesirable.</a:t>
            </a:r>
          </a:p>
          <a:p>
            <a:pPr lvl="1" fontAlgn="base"/>
            <a:r>
              <a:rPr lang="en-US" dirty="0"/>
              <a:t>PCA fails in cases where mean and covariance are not enough to define datasets.</a:t>
            </a:r>
          </a:p>
          <a:p>
            <a:pPr lvl="1" fontAlgn="base"/>
            <a:r>
              <a:rPr lang="en-US" dirty="0"/>
              <a:t>We may not know how many principal components to keep- in practice, some thumb rules are applied.</a:t>
            </a:r>
          </a:p>
          <a:p>
            <a:endParaRPr lang="en-US" dirty="0"/>
          </a:p>
        </p:txBody>
      </p:sp>
    </p:spTree>
    <p:extLst>
      <p:ext uri="{BB962C8B-B14F-4D97-AF65-F5344CB8AC3E}">
        <p14:creationId xmlns:p14="http://schemas.microsoft.com/office/powerpoint/2010/main" val="31370238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697C-CAB7-8951-4D94-810302B19206}"/>
              </a:ext>
            </a:extLst>
          </p:cNvPr>
          <p:cNvSpPr>
            <a:spLocks noGrp="1"/>
          </p:cNvSpPr>
          <p:nvPr>
            <p:ph type="title"/>
          </p:nvPr>
        </p:nvSpPr>
        <p:spPr>
          <a:xfrm>
            <a:off x="645130" y="652388"/>
            <a:ext cx="9404723" cy="1400530"/>
          </a:xfrm>
        </p:spPr>
        <p:txBody>
          <a:bodyPr/>
          <a:lstStyle/>
          <a:p>
            <a:r>
              <a:rPr lang="en-GB" dirty="0">
                <a:solidFill>
                  <a:schemeClr val="accent1"/>
                </a:solidFill>
              </a:rPr>
              <a:t>Feature Engineering PCA</a:t>
            </a:r>
          </a:p>
        </p:txBody>
      </p:sp>
      <p:sp>
        <p:nvSpPr>
          <p:cNvPr id="3" name="Content Placeholder 2">
            <a:extLst>
              <a:ext uri="{FF2B5EF4-FFF2-40B4-BE49-F238E27FC236}">
                <a16:creationId xmlns:a16="http://schemas.microsoft.com/office/drawing/2014/main" id="{050918E0-24B1-FC91-B01E-27214E7A1F31}"/>
              </a:ext>
            </a:extLst>
          </p:cNvPr>
          <p:cNvSpPr>
            <a:spLocks noGrp="1"/>
          </p:cNvSpPr>
          <p:nvPr>
            <p:ph idx="1"/>
          </p:nvPr>
        </p:nvSpPr>
        <p:spPr/>
        <p:txBody>
          <a:bodyPr/>
          <a:lstStyle/>
          <a:p>
            <a:r>
              <a:rPr lang="en-US" b="1" i="0" dirty="0">
                <a:effectLst/>
                <a:latin typeface="source-serif-pro"/>
              </a:rPr>
              <a:t>Principal Component Analysis (PCA) </a:t>
            </a:r>
            <a:r>
              <a:rPr lang="en-US" b="0" i="0" dirty="0">
                <a:effectLst/>
                <a:latin typeface="source-serif-pro"/>
              </a:rPr>
              <a:t>is a </a:t>
            </a:r>
            <a:r>
              <a:rPr lang="en-US" b="1" i="0" dirty="0">
                <a:effectLst/>
                <a:latin typeface="source-serif-pro"/>
              </a:rPr>
              <a:t>statistical procedure</a:t>
            </a:r>
            <a:r>
              <a:rPr lang="en-US" b="0" i="0" dirty="0">
                <a:effectLst/>
                <a:latin typeface="source-serif-pro"/>
              </a:rPr>
              <a:t> that uses a technique to convert a set of correlated variables to a set of uncorrelated variables.</a:t>
            </a:r>
          </a:p>
          <a:p>
            <a:r>
              <a:rPr lang="en-US" b="0" i="0" dirty="0">
                <a:effectLst/>
                <a:latin typeface="source-serif-pro"/>
              </a:rPr>
              <a:t>PCA basically gives direct access to the </a:t>
            </a:r>
            <a:r>
              <a:rPr lang="en-US" b="1" i="0" dirty="0">
                <a:effectLst/>
                <a:latin typeface="source-serif-pro"/>
              </a:rPr>
              <a:t>correlational structure of the data</a:t>
            </a:r>
            <a:r>
              <a:rPr lang="en-US" b="0" i="0" dirty="0">
                <a:effectLst/>
                <a:latin typeface="source-serif-pro"/>
              </a:rPr>
              <a:t>.</a:t>
            </a:r>
            <a:endParaRPr lang="en-GB" dirty="0"/>
          </a:p>
        </p:txBody>
      </p:sp>
    </p:spTree>
    <p:extLst>
      <p:ext uri="{BB962C8B-B14F-4D97-AF65-F5344CB8AC3E}">
        <p14:creationId xmlns:p14="http://schemas.microsoft.com/office/powerpoint/2010/main" val="29878695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FC03-27D4-9E05-D64D-B2DD8B18E390}"/>
              </a:ext>
            </a:extLst>
          </p:cNvPr>
          <p:cNvSpPr>
            <a:spLocks noGrp="1"/>
          </p:cNvSpPr>
          <p:nvPr>
            <p:ph type="title"/>
          </p:nvPr>
        </p:nvSpPr>
        <p:spPr/>
        <p:txBody>
          <a:bodyPr/>
          <a:lstStyle/>
          <a:p>
            <a:r>
              <a:rPr lang="en-GB" dirty="0">
                <a:solidFill>
                  <a:schemeClr val="accent1"/>
                </a:solidFill>
              </a:rPr>
              <a:t>Working of PCA</a:t>
            </a:r>
          </a:p>
        </p:txBody>
      </p:sp>
      <p:pic>
        <p:nvPicPr>
          <p:cNvPr id="5" name="Content Placeholder 4">
            <a:extLst>
              <a:ext uri="{FF2B5EF4-FFF2-40B4-BE49-F238E27FC236}">
                <a16:creationId xmlns:a16="http://schemas.microsoft.com/office/drawing/2014/main" id="{86A25D82-2E5D-3872-2528-617AE18E867A}"/>
              </a:ext>
            </a:extLst>
          </p:cNvPr>
          <p:cNvPicPr>
            <a:picLocks noGrp="1" noChangeAspect="1"/>
          </p:cNvPicPr>
          <p:nvPr>
            <p:ph idx="1"/>
          </p:nvPr>
        </p:nvPicPr>
        <p:blipFill>
          <a:blip r:embed="rId2"/>
          <a:stretch>
            <a:fillRect/>
          </a:stretch>
        </p:blipFill>
        <p:spPr>
          <a:xfrm>
            <a:off x="646111" y="2141905"/>
            <a:ext cx="3924502" cy="3359323"/>
          </a:xfrm>
        </p:spPr>
      </p:pic>
      <p:pic>
        <p:nvPicPr>
          <p:cNvPr id="7" name="Picture 6">
            <a:extLst>
              <a:ext uri="{FF2B5EF4-FFF2-40B4-BE49-F238E27FC236}">
                <a16:creationId xmlns:a16="http://schemas.microsoft.com/office/drawing/2014/main" id="{7364F4F3-5EC1-120C-9B85-16E14C1FB87F}"/>
              </a:ext>
            </a:extLst>
          </p:cNvPr>
          <p:cNvPicPr>
            <a:picLocks noChangeAspect="1"/>
          </p:cNvPicPr>
          <p:nvPr/>
        </p:nvPicPr>
        <p:blipFill>
          <a:blip r:embed="rId3"/>
          <a:stretch>
            <a:fillRect/>
          </a:stretch>
        </p:blipFill>
        <p:spPr>
          <a:xfrm>
            <a:off x="5165323" y="2141905"/>
            <a:ext cx="4000706" cy="3378374"/>
          </a:xfrm>
          <a:prstGeom prst="rect">
            <a:avLst/>
          </a:prstGeom>
        </p:spPr>
      </p:pic>
    </p:spTree>
    <p:extLst>
      <p:ext uri="{BB962C8B-B14F-4D97-AF65-F5344CB8AC3E}">
        <p14:creationId xmlns:p14="http://schemas.microsoft.com/office/powerpoint/2010/main" val="25211015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4D2C-87EF-1325-4C6C-DF529C3A40B8}"/>
              </a:ext>
            </a:extLst>
          </p:cNvPr>
          <p:cNvSpPr>
            <a:spLocks noGrp="1"/>
          </p:cNvSpPr>
          <p:nvPr>
            <p:ph type="title"/>
          </p:nvPr>
        </p:nvSpPr>
        <p:spPr/>
        <p:txBody>
          <a:bodyPr/>
          <a:lstStyle/>
          <a:p>
            <a:r>
              <a:rPr lang="en-GB" dirty="0">
                <a:solidFill>
                  <a:schemeClr val="accent1"/>
                </a:solidFill>
              </a:rPr>
              <a:t>PCA</a:t>
            </a:r>
          </a:p>
        </p:txBody>
      </p:sp>
      <p:sp>
        <p:nvSpPr>
          <p:cNvPr id="3" name="Content Placeholder 2">
            <a:extLst>
              <a:ext uri="{FF2B5EF4-FFF2-40B4-BE49-F238E27FC236}">
                <a16:creationId xmlns:a16="http://schemas.microsoft.com/office/drawing/2014/main" id="{2DBB0EB2-2587-9FE6-831A-EA4E63050B25}"/>
              </a:ext>
            </a:extLst>
          </p:cNvPr>
          <p:cNvSpPr>
            <a:spLocks noGrp="1"/>
          </p:cNvSpPr>
          <p:nvPr>
            <p:ph idx="1"/>
          </p:nvPr>
        </p:nvSpPr>
        <p:spPr>
          <a:xfrm>
            <a:off x="1104293" y="1331259"/>
            <a:ext cx="8946541" cy="4195481"/>
          </a:xfrm>
        </p:spPr>
        <p:txBody>
          <a:bodyPr>
            <a:normAutofit fontScale="92500" lnSpcReduction="10000"/>
          </a:bodyPr>
          <a:lstStyle/>
          <a:p>
            <a:pPr algn="just">
              <a:buFont typeface="Arial" panose="020B0604020202020204" pitchFamily="34" charset="0"/>
              <a:buChar char="•"/>
            </a:pPr>
            <a:r>
              <a:rPr lang="en-US" b="1" i="0" dirty="0">
                <a:effectLst/>
                <a:latin typeface="source-serif-pro"/>
              </a:rPr>
              <a:t>Dimensionality reduction</a:t>
            </a:r>
            <a:r>
              <a:rPr lang="en-US" b="0" i="0" dirty="0">
                <a:effectLst/>
                <a:latin typeface="source-serif-pro"/>
              </a:rPr>
              <a:t>: When the </a:t>
            </a:r>
            <a:r>
              <a:rPr lang="en-US" b="1" i="0" dirty="0">
                <a:effectLst/>
                <a:latin typeface="source-serif-pro"/>
              </a:rPr>
              <a:t>features are highly redundant</a:t>
            </a:r>
            <a:r>
              <a:rPr lang="en-US" b="0" i="0" dirty="0">
                <a:effectLst/>
                <a:latin typeface="source-serif-pro"/>
              </a:rPr>
              <a:t> (</a:t>
            </a:r>
            <a:r>
              <a:rPr lang="en-US" b="0" i="1" dirty="0">
                <a:effectLst/>
                <a:latin typeface="source-serif-pro"/>
              </a:rPr>
              <a:t>multicollinear</a:t>
            </a:r>
            <a:r>
              <a:rPr lang="en-US" b="0" i="0" dirty="0">
                <a:effectLst/>
                <a:latin typeface="source-serif-pro"/>
              </a:rPr>
              <a:t>, specifically), PCA will </a:t>
            </a:r>
            <a:r>
              <a:rPr lang="en-US" b="1" i="0" dirty="0">
                <a:effectLst/>
                <a:latin typeface="source-serif-pro"/>
              </a:rPr>
              <a:t>partition out the redundancy</a:t>
            </a:r>
            <a:r>
              <a:rPr lang="en-US" b="0" i="0" dirty="0">
                <a:effectLst/>
                <a:latin typeface="source-serif-pro"/>
              </a:rPr>
              <a:t> into one or </a:t>
            </a:r>
            <a:r>
              <a:rPr lang="en-US" b="1" i="0" dirty="0">
                <a:effectLst/>
                <a:latin typeface="source-serif-pro"/>
              </a:rPr>
              <a:t>more near-zero variance</a:t>
            </a:r>
            <a:r>
              <a:rPr lang="en-US" b="0" i="0" dirty="0">
                <a:effectLst/>
                <a:latin typeface="source-serif-pro"/>
              </a:rPr>
              <a:t> components, which you can then drop since they will contain little or no information.</a:t>
            </a:r>
          </a:p>
          <a:p>
            <a:pPr algn="just">
              <a:buFont typeface="Arial" panose="020B0604020202020204" pitchFamily="34" charset="0"/>
              <a:buChar char="•"/>
            </a:pPr>
            <a:r>
              <a:rPr lang="en-US" b="1" i="0" dirty="0">
                <a:effectLst/>
                <a:latin typeface="source-serif-pro"/>
              </a:rPr>
              <a:t>Anomaly detection</a:t>
            </a:r>
            <a:r>
              <a:rPr lang="en-US" b="0" i="0" dirty="0">
                <a:effectLst/>
                <a:latin typeface="source-serif-pro"/>
              </a:rPr>
              <a:t>: Unusual variation, which is inconsistent with the original features, will often appear in the </a:t>
            </a:r>
            <a:r>
              <a:rPr lang="en-US" b="1" i="0" dirty="0">
                <a:effectLst/>
                <a:latin typeface="source-serif-pro"/>
              </a:rPr>
              <a:t>low-variance components</a:t>
            </a:r>
            <a:r>
              <a:rPr lang="en-US" b="0" i="0" dirty="0">
                <a:effectLst/>
                <a:latin typeface="source-serif-pro"/>
              </a:rPr>
              <a:t>. These components could be </a:t>
            </a:r>
            <a:r>
              <a:rPr lang="en-US" b="1" i="0" dirty="0">
                <a:effectLst/>
                <a:latin typeface="source-serif-pro"/>
              </a:rPr>
              <a:t>highly informative</a:t>
            </a:r>
            <a:r>
              <a:rPr lang="en-US" b="0" i="0" dirty="0">
                <a:effectLst/>
                <a:latin typeface="source-serif-pro"/>
              </a:rPr>
              <a:t> in an anomaly or outlier detection task.</a:t>
            </a:r>
          </a:p>
          <a:p>
            <a:pPr algn="just">
              <a:buFont typeface="Arial" panose="020B0604020202020204" pitchFamily="34" charset="0"/>
              <a:buChar char="•"/>
            </a:pPr>
            <a:r>
              <a:rPr lang="en-US" b="1" i="0" dirty="0">
                <a:effectLst/>
                <a:latin typeface="source-serif-pro"/>
              </a:rPr>
              <a:t>Noise reduction</a:t>
            </a:r>
            <a:r>
              <a:rPr lang="en-US" b="0" i="0" dirty="0">
                <a:effectLst/>
                <a:latin typeface="source-serif-pro"/>
              </a:rPr>
              <a:t>: A collection of sensor readings will always have common background noise. PCA can sometimes collect the (informative) signal into a </a:t>
            </a:r>
            <a:r>
              <a:rPr lang="en-US" b="1" i="0" dirty="0">
                <a:effectLst/>
                <a:latin typeface="source-serif-pro"/>
              </a:rPr>
              <a:t>smaller number of features</a:t>
            </a:r>
            <a:r>
              <a:rPr lang="en-US" b="0" i="0" dirty="0">
                <a:effectLst/>
                <a:latin typeface="source-serif-pro"/>
              </a:rPr>
              <a:t> while </a:t>
            </a:r>
            <a:r>
              <a:rPr lang="en-US" b="1" i="0" dirty="0">
                <a:effectLst/>
                <a:latin typeface="source-serif-pro"/>
              </a:rPr>
              <a:t>leaving the noise alone</a:t>
            </a:r>
            <a:r>
              <a:rPr lang="en-US" b="0" i="0" dirty="0">
                <a:effectLst/>
                <a:latin typeface="source-serif-pro"/>
              </a:rPr>
              <a:t>, thus </a:t>
            </a:r>
            <a:r>
              <a:rPr lang="en-US" b="1" i="0" dirty="0">
                <a:effectLst/>
                <a:latin typeface="source-serif-pro"/>
              </a:rPr>
              <a:t>boosting the signal-to-noise</a:t>
            </a:r>
            <a:r>
              <a:rPr lang="en-US" b="0" i="0" dirty="0">
                <a:effectLst/>
                <a:latin typeface="source-serif-pro"/>
              </a:rPr>
              <a:t> </a:t>
            </a:r>
            <a:r>
              <a:rPr lang="en-US" b="1" i="0" dirty="0">
                <a:effectLst/>
                <a:latin typeface="source-serif-pro"/>
              </a:rPr>
              <a:t>ratio</a:t>
            </a:r>
            <a:r>
              <a:rPr lang="en-US" b="0" i="0" dirty="0">
                <a:effectLst/>
                <a:latin typeface="source-serif-pro"/>
              </a:rPr>
              <a:t>.</a:t>
            </a:r>
          </a:p>
          <a:p>
            <a:pPr algn="just">
              <a:buFont typeface="Arial" panose="020B0604020202020204" pitchFamily="34" charset="0"/>
              <a:buChar char="•"/>
            </a:pPr>
            <a:r>
              <a:rPr lang="en-US" b="1" i="0" dirty="0">
                <a:effectLst/>
                <a:latin typeface="source-serif-pro"/>
              </a:rPr>
              <a:t>Decorrelation</a:t>
            </a:r>
            <a:r>
              <a:rPr lang="en-US" b="0" i="0" dirty="0">
                <a:effectLst/>
                <a:latin typeface="source-serif-pro"/>
              </a:rPr>
              <a:t>: Some ML algorithms struggle with </a:t>
            </a:r>
            <a:r>
              <a:rPr lang="en-US" b="1" i="0" dirty="0">
                <a:effectLst/>
                <a:latin typeface="source-serif-pro"/>
              </a:rPr>
              <a:t>highly-correlated features</a:t>
            </a:r>
            <a:r>
              <a:rPr lang="en-US" b="0" i="0" dirty="0">
                <a:effectLst/>
                <a:latin typeface="source-serif-pro"/>
              </a:rPr>
              <a:t>. PCA </a:t>
            </a:r>
            <a:r>
              <a:rPr lang="en-US" b="1" i="0" dirty="0">
                <a:effectLst/>
                <a:latin typeface="source-serif-pro"/>
              </a:rPr>
              <a:t>transforms correlated features into uncorrelated components</a:t>
            </a:r>
            <a:r>
              <a:rPr lang="en-US" b="0" i="0" dirty="0">
                <a:effectLst/>
                <a:latin typeface="source-serif-pro"/>
              </a:rPr>
              <a:t>, which could be easier for the algorithm to work with.</a:t>
            </a:r>
          </a:p>
          <a:p>
            <a:pPr algn="just"/>
            <a:endParaRPr lang="en-GB" dirty="0"/>
          </a:p>
        </p:txBody>
      </p:sp>
    </p:spTree>
    <p:extLst>
      <p:ext uri="{BB962C8B-B14F-4D97-AF65-F5344CB8AC3E}">
        <p14:creationId xmlns:p14="http://schemas.microsoft.com/office/powerpoint/2010/main" val="7742197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55CE-77C5-0280-67E0-831E18890377}"/>
              </a:ext>
            </a:extLst>
          </p:cNvPr>
          <p:cNvSpPr>
            <a:spLocks noGrp="1"/>
          </p:cNvSpPr>
          <p:nvPr>
            <p:ph type="title"/>
          </p:nvPr>
        </p:nvSpPr>
        <p:spPr/>
        <p:txBody>
          <a:bodyPr/>
          <a:lstStyle/>
          <a:p>
            <a:r>
              <a:rPr lang="en-GB" dirty="0">
                <a:solidFill>
                  <a:schemeClr val="accent1"/>
                </a:solidFill>
              </a:rPr>
              <a:t>PCA</a:t>
            </a:r>
          </a:p>
        </p:txBody>
      </p:sp>
      <p:sp>
        <p:nvSpPr>
          <p:cNvPr id="3" name="Content Placeholder 2">
            <a:extLst>
              <a:ext uri="{FF2B5EF4-FFF2-40B4-BE49-F238E27FC236}">
                <a16:creationId xmlns:a16="http://schemas.microsoft.com/office/drawing/2014/main" id="{64335431-8564-AF4E-4B7D-C334E1D5C92D}"/>
              </a:ext>
            </a:extLst>
          </p:cNvPr>
          <p:cNvSpPr>
            <a:spLocks noGrp="1"/>
          </p:cNvSpPr>
          <p:nvPr>
            <p:ph idx="1"/>
          </p:nvPr>
        </p:nvSpPr>
        <p:spPr>
          <a:xfrm>
            <a:off x="982542" y="1474948"/>
            <a:ext cx="8946541" cy="4195481"/>
          </a:xfrm>
        </p:spPr>
        <p:txBody>
          <a:bodyPr>
            <a:normAutofit/>
          </a:bodyPr>
          <a:lstStyle/>
          <a:p>
            <a:pPr marL="0" indent="0" algn="just">
              <a:buNone/>
            </a:pPr>
            <a:r>
              <a:rPr lang="en-US" b="0" i="0" dirty="0">
                <a:effectLst/>
                <a:latin typeface="source-serif-pro"/>
              </a:rPr>
              <a:t>Some things need to be kept in mind when working with PCA</a:t>
            </a:r>
          </a:p>
          <a:p>
            <a:pPr algn="just">
              <a:buFont typeface="Arial" panose="020B0604020202020204" pitchFamily="34" charset="0"/>
              <a:buChar char="•"/>
            </a:pPr>
            <a:r>
              <a:rPr lang="en-US" b="0" i="0" dirty="0">
                <a:effectLst/>
                <a:latin typeface="source-serif-pro"/>
              </a:rPr>
              <a:t>PCA </a:t>
            </a:r>
            <a:r>
              <a:rPr lang="en-US" b="1" i="0" dirty="0">
                <a:effectLst/>
                <a:latin typeface="source-serif-pro"/>
              </a:rPr>
              <a:t>only works with numeric features</a:t>
            </a:r>
            <a:r>
              <a:rPr lang="en-US" b="0" i="0" dirty="0">
                <a:effectLst/>
                <a:latin typeface="source-serif-pro"/>
              </a:rPr>
              <a:t>,</a:t>
            </a:r>
          </a:p>
          <a:p>
            <a:pPr algn="just">
              <a:buFont typeface="Arial" panose="020B0604020202020204" pitchFamily="34" charset="0"/>
              <a:buChar char="•"/>
            </a:pPr>
            <a:r>
              <a:rPr lang="en-US" b="0" i="0" dirty="0">
                <a:effectLst/>
                <a:latin typeface="source-serif-pro"/>
              </a:rPr>
              <a:t>PCA is </a:t>
            </a:r>
            <a:r>
              <a:rPr lang="en-US" b="1" i="0" dirty="0">
                <a:effectLst/>
                <a:latin typeface="source-serif-pro"/>
              </a:rPr>
              <a:t>sensitive to scale</a:t>
            </a:r>
            <a:r>
              <a:rPr lang="en-US" b="0" i="0" dirty="0">
                <a:effectLst/>
                <a:latin typeface="source-serif-pro"/>
              </a:rPr>
              <a:t>. It’s good practice to </a:t>
            </a:r>
            <a:r>
              <a:rPr lang="en-US" b="1" i="0" dirty="0">
                <a:effectLst/>
                <a:latin typeface="source-serif-pro"/>
              </a:rPr>
              <a:t>standardize</a:t>
            </a:r>
            <a:r>
              <a:rPr lang="en-US" b="0" i="0" dirty="0">
                <a:effectLst/>
                <a:latin typeface="source-serif-pro"/>
              </a:rPr>
              <a:t> the data before applying PCA,</a:t>
            </a:r>
          </a:p>
          <a:p>
            <a:pPr algn="just">
              <a:buFont typeface="Arial" panose="020B0604020202020204" pitchFamily="34" charset="0"/>
              <a:buChar char="•"/>
            </a:pPr>
            <a:r>
              <a:rPr lang="en-US" b="0" i="0" dirty="0">
                <a:effectLst/>
                <a:latin typeface="source-serif-pro"/>
              </a:rPr>
              <a:t>It is better to </a:t>
            </a:r>
            <a:r>
              <a:rPr lang="en-US" b="1" i="0" dirty="0">
                <a:effectLst/>
                <a:latin typeface="source-serif-pro"/>
              </a:rPr>
              <a:t>remove or constrain outliers</a:t>
            </a:r>
            <a:r>
              <a:rPr lang="en-US" b="0" i="0" dirty="0">
                <a:effectLst/>
                <a:latin typeface="source-serif-pro"/>
              </a:rPr>
              <a:t> since they can create a bias in the results.</a:t>
            </a:r>
          </a:p>
          <a:p>
            <a:pPr algn="just"/>
            <a:endParaRPr lang="en-GB" dirty="0"/>
          </a:p>
        </p:txBody>
      </p:sp>
    </p:spTree>
    <p:extLst>
      <p:ext uri="{BB962C8B-B14F-4D97-AF65-F5344CB8AC3E}">
        <p14:creationId xmlns:p14="http://schemas.microsoft.com/office/powerpoint/2010/main" val="1135421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411FC-89EE-E804-073E-FD3032D4B3D3}"/>
              </a:ext>
            </a:extLst>
          </p:cNvPr>
          <p:cNvSpPr>
            <a:spLocks noGrp="1"/>
          </p:cNvSpPr>
          <p:nvPr>
            <p:ph type="title"/>
          </p:nvPr>
        </p:nvSpPr>
        <p:spPr/>
        <p:txBody>
          <a:bodyPr/>
          <a:lstStyle/>
          <a:p>
            <a:r>
              <a:rPr lang="en-GB" b="1" i="0" u="sng" dirty="0">
                <a:effectLst/>
                <a:latin typeface="source-serif-pro"/>
                <a:hlinkClick r:id="rId2"/>
              </a:rPr>
              <a:t>Curse of Dimensionality</a:t>
            </a:r>
            <a:r>
              <a:rPr lang="en-GB" b="0" i="0" dirty="0">
                <a:solidFill>
                  <a:srgbClr val="292929"/>
                </a:solidFill>
                <a:effectLst/>
                <a:latin typeface="source-serif-pro"/>
              </a:rPr>
              <a:t>,</a:t>
            </a:r>
            <a:endParaRPr lang="en-GB" dirty="0"/>
          </a:p>
        </p:txBody>
      </p:sp>
      <p:sp>
        <p:nvSpPr>
          <p:cNvPr id="3" name="Content Placeholder 2">
            <a:extLst>
              <a:ext uri="{FF2B5EF4-FFF2-40B4-BE49-F238E27FC236}">
                <a16:creationId xmlns:a16="http://schemas.microsoft.com/office/drawing/2014/main" id="{A6FF5941-0368-0546-021F-D9B0D420AE68}"/>
              </a:ext>
            </a:extLst>
          </p:cNvPr>
          <p:cNvSpPr>
            <a:spLocks noGrp="1"/>
          </p:cNvSpPr>
          <p:nvPr>
            <p:ph idx="1"/>
          </p:nvPr>
        </p:nvSpPr>
        <p:spPr/>
        <p:txBody>
          <a:bodyPr>
            <a:normAutofit/>
          </a:bodyPr>
          <a:lstStyle/>
          <a:p>
            <a:pPr marL="0" indent="0">
              <a:buNone/>
            </a:pPr>
            <a:r>
              <a:rPr lang="en-US" sz="3200" b="0" i="1" dirty="0">
                <a:effectLst/>
                <a:latin typeface="source-serif-pro"/>
              </a:rPr>
              <a:t>“As the number of features or dimensions grows, the amount of data we need to generalize accurately grows exponentially.”</a:t>
            </a:r>
            <a:endParaRPr lang="en-GB" sz="3200" dirty="0"/>
          </a:p>
        </p:txBody>
      </p:sp>
    </p:spTree>
    <p:extLst>
      <p:ext uri="{BB962C8B-B14F-4D97-AF65-F5344CB8AC3E}">
        <p14:creationId xmlns:p14="http://schemas.microsoft.com/office/powerpoint/2010/main" val="4539952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15A84-34BD-C193-6DB6-94B29A42FA0D}"/>
              </a:ext>
            </a:extLst>
          </p:cNvPr>
          <p:cNvSpPr>
            <a:spLocks noGrp="1"/>
          </p:cNvSpPr>
          <p:nvPr>
            <p:ph type="title"/>
          </p:nvPr>
        </p:nvSpPr>
        <p:spPr/>
        <p:txBody>
          <a:bodyPr/>
          <a:lstStyle/>
          <a:p>
            <a:r>
              <a:rPr lang="en-GB" dirty="0">
                <a:solidFill>
                  <a:schemeClr val="accent1"/>
                </a:solidFill>
              </a:rPr>
              <a:t>LDA</a:t>
            </a:r>
          </a:p>
        </p:txBody>
      </p:sp>
      <p:sp>
        <p:nvSpPr>
          <p:cNvPr id="3" name="Content Placeholder 2">
            <a:extLst>
              <a:ext uri="{FF2B5EF4-FFF2-40B4-BE49-F238E27FC236}">
                <a16:creationId xmlns:a16="http://schemas.microsoft.com/office/drawing/2014/main" id="{E7CDB347-DF92-0552-52DB-811624200D06}"/>
              </a:ext>
            </a:extLst>
          </p:cNvPr>
          <p:cNvSpPr>
            <a:spLocks noGrp="1"/>
          </p:cNvSpPr>
          <p:nvPr>
            <p:ph idx="1"/>
          </p:nvPr>
        </p:nvSpPr>
        <p:spPr>
          <a:xfrm>
            <a:off x="871268" y="1475118"/>
            <a:ext cx="9178585" cy="4773282"/>
          </a:xfrm>
        </p:spPr>
        <p:txBody>
          <a:bodyPr>
            <a:normAutofit/>
          </a:bodyPr>
          <a:lstStyle/>
          <a:p>
            <a:pPr algn="just" fontAlgn="base">
              <a:buFont typeface="+mj-lt"/>
              <a:buAutoNum type="arabicPeriod"/>
            </a:pPr>
            <a:r>
              <a:rPr lang="en-US" b="0" i="0" dirty="0">
                <a:effectLst/>
                <a:latin typeface="Nunito" pitchFamily="2" charset="0"/>
              </a:rPr>
              <a:t>Linear Discriminant Analysis (LDA) is a supervised learning algorithm used for classification tasks in machine learning. It is a technique used to find a linear combination of features that best separates the classes in a dataset.</a:t>
            </a:r>
          </a:p>
          <a:p>
            <a:pPr algn="just" fontAlgn="base">
              <a:buFont typeface="+mj-lt"/>
              <a:buAutoNum type="arabicPeriod"/>
            </a:pPr>
            <a:r>
              <a:rPr lang="en-US" b="0" i="0" dirty="0">
                <a:effectLst/>
                <a:latin typeface="Nunito" pitchFamily="2" charset="0"/>
              </a:rPr>
              <a:t>LDA works by projecting the data onto a lower-dimensional space that maximizes the separation between the classes. It does this by finding a set of linear discriminants that maximize the ratio of between-class variance to within-class variance. In other words, it finds the directions in the feature space that best separate the different classes of data.</a:t>
            </a:r>
          </a:p>
          <a:p>
            <a:pPr algn="just" fontAlgn="base">
              <a:buFont typeface="+mj-lt"/>
              <a:buAutoNum type="arabicPeriod"/>
            </a:pPr>
            <a:r>
              <a:rPr lang="en-US" b="0" i="0" dirty="0">
                <a:effectLst/>
                <a:latin typeface="Nunito" pitchFamily="2" charset="0"/>
              </a:rPr>
              <a:t>LDA assumes that the data has a Gaussian distribution and that the covariance matrices of the different classes are equal. It also assumes that the data is linearly separable, meaning that a linear decision boundary can accurately classify the different classes.</a:t>
            </a:r>
          </a:p>
          <a:p>
            <a:pPr algn="just"/>
            <a:endParaRPr lang="en-GB" dirty="0"/>
          </a:p>
        </p:txBody>
      </p:sp>
    </p:spTree>
    <p:extLst>
      <p:ext uri="{BB962C8B-B14F-4D97-AF65-F5344CB8AC3E}">
        <p14:creationId xmlns:p14="http://schemas.microsoft.com/office/powerpoint/2010/main" val="33939923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073546E4-7E7C-3949-EA69-7E6AB13CC460}"/>
              </a:ext>
            </a:extLst>
          </p:cNvPr>
          <p:cNvSpPr>
            <a:spLocks noGrp="1"/>
          </p:cNvSpPr>
          <p:nvPr>
            <p:ph type="subTitle" idx="1"/>
          </p:nvPr>
        </p:nvSpPr>
        <p:spPr>
          <a:xfrm>
            <a:off x="60762" y="59466"/>
            <a:ext cx="8825658" cy="861420"/>
          </a:xfrm>
        </p:spPr>
        <p:txBody>
          <a:bodyPr>
            <a:normAutofit/>
          </a:bodyPr>
          <a:lstStyle/>
          <a:p>
            <a:r>
              <a:rPr lang="en-GB" sz="3600" dirty="0"/>
              <a:t>Working Of LDA</a:t>
            </a:r>
          </a:p>
        </p:txBody>
      </p:sp>
      <p:pic>
        <p:nvPicPr>
          <p:cNvPr id="5" name="Content Placeholder 4">
            <a:extLst>
              <a:ext uri="{FF2B5EF4-FFF2-40B4-BE49-F238E27FC236}">
                <a16:creationId xmlns:a16="http://schemas.microsoft.com/office/drawing/2014/main" id="{E76E7101-4296-DE74-D998-54C9E8BB5217}"/>
              </a:ext>
            </a:extLst>
          </p:cNvPr>
          <p:cNvPicPr>
            <a:picLocks noGrp="1" noChangeAspect="1"/>
          </p:cNvPicPr>
          <p:nvPr>
            <p:ph idx="4294967295"/>
          </p:nvPr>
        </p:nvPicPr>
        <p:blipFill>
          <a:blip r:embed="rId2"/>
          <a:stretch>
            <a:fillRect/>
          </a:stretch>
        </p:blipFill>
        <p:spPr>
          <a:xfrm>
            <a:off x="370936" y="908780"/>
            <a:ext cx="4287838" cy="2460625"/>
          </a:xfrm>
        </p:spPr>
      </p:pic>
      <p:sp>
        <p:nvSpPr>
          <p:cNvPr id="7" name="TextBox 6">
            <a:extLst>
              <a:ext uri="{FF2B5EF4-FFF2-40B4-BE49-F238E27FC236}">
                <a16:creationId xmlns:a16="http://schemas.microsoft.com/office/drawing/2014/main" id="{8453FFFB-253A-0250-CAD1-BD134A74EE5E}"/>
              </a:ext>
            </a:extLst>
          </p:cNvPr>
          <p:cNvSpPr txBox="1"/>
          <p:nvPr/>
        </p:nvSpPr>
        <p:spPr>
          <a:xfrm>
            <a:off x="60762" y="3480310"/>
            <a:ext cx="4758185" cy="2031325"/>
          </a:xfrm>
          <a:prstGeom prst="rect">
            <a:avLst/>
          </a:prstGeom>
          <a:noFill/>
        </p:spPr>
        <p:txBody>
          <a:bodyPr wrap="square">
            <a:spAutoFit/>
          </a:bodyPr>
          <a:lstStyle/>
          <a:p>
            <a:pPr algn="just" fontAlgn="base"/>
            <a:r>
              <a:rPr lang="en-US" b="0" i="0" dirty="0">
                <a:effectLst/>
                <a:latin typeface="Nunito" pitchFamily="2" charset="0"/>
              </a:rPr>
              <a:t>Here, Linear Discriminant Analysis uses both the axes (X and Y) to create a new axis and projects data onto a new axis in a way to maximize the separation of the two categories and hence, reducing the 2D graph into a 1D graph. </a:t>
            </a:r>
          </a:p>
          <a:p>
            <a:pPr algn="just"/>
            <a:endParaRPr lang="en-GB" dirty="0"/>
          </a:p>
        </p:txBody>
      </p:sp>
      <p:pic>
        <p:nvPicPr>
          <p:cNvPr id="9" name="Picture 8">
            <a:extLst>
              <a:ext uri="{FF2B5EF4-FFF2-40B4-BE49-F238E27FC236}">
                <a16:creationId xmlns:a16="http://schemas.microsoft.com/office/drawing/2014/main" id="{AFF49204-8BE9-25E8-6A98-07CE25C12298}"/>
              </a:ext>
            </a:extLst>
          </p:cNvPr>
          <p:cNvPicPr>
            <a:picLocks noChangeAspect="1"/>
          </p:cNvPicPr>
          <p:nvPr/>
        </p:nvPicPr>
        <p:blipFill>
          <a:blip r:embed="rId3"/>
          <a:stretch>
            <a:fillRect/>
          </a:stretch>
        </p:blipFill>
        <p:spPr>
          <a:xfrm>
            <a:off x="2441276" y="5227390"/>
            <a:ext cx="7634377" cy="983629"/>
          </a:xfrm>
          <a:prstGeom prst="rect">
            <a:avLst/>
          </a:prstGeom>
        </p:spPr>
      </p:pic>
      <p:pic>
        <p:nvPicPr>
          <p:cNvPr id="11" name="Picture 10">
            <a:extLst>
              <a:ext uri="{FF2B5EF4-FFF2-40B4-BE49-F238E27FC236}">
                <a16:creationId xmlns:a16="http://schemas.microsoft.com/office/drawing/2014/main" id="{D091BE6F-BC18-00B7-97E1-5D17CF10B07F}"/>
              </a:ext>
            </a:extLst>
          </p:cNvPr>
          <p:cNvPicPr>
            <a:picLocks noChangeAspect="1"/>
          </p:cNvPicPr>
          <p:nvPr/>
        </p:nvPicPr>
        <p:blipFill>
          <a:blip r:embed="rId4"/>
          <a:stretch>
            <a:fillRect/>
          </a:stretch>
        </p:blipFill>
        <p:spPr>
          <a:xfrm>
            <a:off x="5620383" y="897147"/>
            <a:ext cx="4731315" cy="2460152"/>
          </a:xfrm>
          <a:prstGeom prst="rect">
            <a:avLst/>
          </a:prstGeom>
        </p:spPr>
      </p:pic>
      <p:sp>
        <p:nvSpPr>
          <p:cNvPr id="13" name="TextBox 12">
            <a:extLst>
              <a:ext uri="{FF2B5EF4-FFF2-40B4-BE49-F238E27FC236}">
                <a16:creationId xmlns:a16="http://schemas.microsoft.com/office/drawing/2014/main" id="{28361748-12A2-4A01-3125-B950A47D69FA}"/>
              </a:ext>
            </a:extLst>
          </p:cNvPr>
          <p:cNvSpPr txBox="1"/>
          <p:nvPr/>
        </p:nvSpPr>
        <p:spPr>
          <a:xfrm>
            <a:off x="5620382" y="3456316"/>
            <a:ext cx="4731315" cy="1477328"/>
          </a:xfrm>
          <a:prstGeom prst="rect">
            <a:avLst/>
          </a:prstGeom>
          <a:noFill/>
        </p:spPr>
        <p:txBody>
          <a:bodyPr wrap="square">
            <a:spAutoFit/>
          </a:bodyPr>
          <a:lstStyle/>
          <a:p>
            <a:pPr algn="just" fontAlgn="base"/>
            <a:r>
              <a:rPr lang="en-US" b="0" i="0" dirty="0">
                <a:effectLst/>
                <a:latin typeface="Nunito" pitchFamily="2" charset="0"/>
              </a:rPr>
              <a:t>Two criteria are used by LDA to create a new axis: </a:t>
            </a:r>
          </a:p>
          <a:p>
            <a:pPr algn="l" fontAlgn="base">
              <a:buFont typeface="+mj-lt"/>
              <a:buAutoNum type="arabicPeriod"/>
            </a:pPr>
            <a:r>
              <a:rPr lang="en-US" b="0" i="0" dirty="0">
                <a:effectLst/>
                <a:latin typeface="Nunito" pitchFamily="2" charset="0"/>
              </a:rPr>
              <a:t>Maximize the distance between means of the two classes.</a:t>
            </a:r>
          </a:p>
          <a:p>
            <a:pPr algn="l" fontAlgn="base">
              <a:buFont typeface="+mj-lt"/>
              <a:buAutoNum type="arabicPeriod"/>
            </a:pPr>
            <a:r>
              <a:rPr lang="en-US" b="0" i="0" dirty="0">
                <a:effectLst/>
                <a:latin typeface="Nunito" pitchFamily="2" charset="0"/>
              </a:rPr>
              <a:t>Minimize the variation within each class.</a:t>
            </a:r>
          </a:p>
        </p:txBody>
      </p:sp>
    </p:spTree>
    <p:extLst>
      <p:ext uri="{BB962C8B-B14F-4D97-AF65-F5344CB8AC3E}">
        <p14:creationId xmlns:p14="http://schemas.microsoft.com/office/powerpoint/2010/main" val="40059950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29D7-8052-C37C-1FB4-2609D7D8350F}"/>
              </a:ext>
            </a:extLst>
          </p:cNvPr>
          <p:cNvSpPr>
            <a:spLocks noGrp="1"/>
          </p:cNvSpPr>
          <p:nvPr>
            <p:ph type="title"/>
          </p:nvPr>
        </p:nvSpPr>
        <p:spPr/>
        <p:txBody>
          <a:bodyPr/>
          <a:lstStyle/>
          <a:p>
            <a:r>
              <a:rPr lang="en-GB" dirty="0">
                <a:solidFill>
                  <a:schemeClr val="accent1"/>
                </a:solidFill>
              </a:rPr>
              <a:t>Pros and Cons</a:t>
            </a:r>
          </a:p>
        </p:txBody>
      </p:sp>
      <p:sp>
        <p:nvSpPr>
          <p:cNvPr id="3" name="Content Placeholder 2">
            <a:extLst>
              <a:ext uri="{FF2B5EF4-FFF2-40B4-BE49-F238E27FC236}">
                <a16:creationId xmlns:a16="http://schemas.microsoft.com/office/drawing/2014/main" id="{8E98CFF8-30D2-E771-BE5E-FDE367BE4BE8}"/>
              </a:ext>
            </a:extLst>
          </p:cNvPr>
          <p:cNvSpPr>
            <a:spLocks noGrp="1"/>
          </p:cNvSpPr>
          <p:nvPr>
            <p:ph idx="1"/>
          </p:nvPr>
        </p:nvSpPr>
        <p:spPr>
          <a:xfrm>
            <a:off x="1103312" y="1552756"/>
            <a:ext cx="8946541" cy="4695644"/>
          </a:xfrm>
        </p:spPr>
        <p:txBody>
          <a:bodyPr>
            <a:normAutofit/>
          </a:bodyPr>
          <a:lstStyle/>
          <a:p>
            <a:pPr marL="0" indent="0" algn="l" fontAlgn="base">
              <a:buNone/>
            </a:pPr>
            <a:r>
              <a:rPr lang="en-US" b="1" dirty="0">
                <a:latin typeface="Nunito" pitchFamily="2" charset="0"/>
              </a:rPr>
              <a:t>Pros</a:t>
            </a:r>
            <a:endParaRPr lang="en-US" b="1" i="0" dirty="0">
              <a:effectLst/>
              <a:latin typeface="Nunito" pitchFamily="2" charset="0"/>
            </a:endParaRPr>
          </a:p>
          <a:p>
            <a:pPr algn="l" fontAlgn="base">
              <a:buFont typeface="Wingdings" panose="05000000000000000000" pitchFamily="2" charset="2"/>
              <a:buChar char="q"/>
            </a:pPr>
            <a:r>
              <a:rPr lang="en-US" b="0" i="0" dirty="0">
                <a:effectLst/>
                <a:latin typeface="Nunito" pitchFamily="2" charset="0"/>
              </a:rPr>
              <a:t>It is a simple and computationally efficient algorithm.</a:t>
            </a:r>
            <a:br>
              <a:rPr lang="en-US" b="0" i="0" dirty="0">
                <a:effectLst/>
                <a:latin typeface="Nunito" pitchFamily="2" charset="0"/>
              </a:rPr>
            </a:br>
            <a:r>
              <a:rPr lang="en-US" b="0" i="0" dirty="0">
                <a:effectLst/>
                <a:latin typeface="Nunito" pitchFamily="2" charset="0"/>
              </a:rPr>
              <a:t>It can work well even when the number of features is much larger than the number of training samples.</a:t>
            </a:r>
            <a:br>
              <a:rPr lang="en-US" b="0" i="0" dirty="0">
                <a:effectLst/>
                <a:latin typeface="Nunito" pitchFamily="2" charset="0"/>
              </a:rPr>
            </a:br>
            <a:r>
              <a:rPr lang="en-US" b="0" i="0" dirty="0">
                <a:effectLst/>
                <a:latin typeface="Nunito" pitchFamily="2" charset="0"/>
              </a:rPr>
              <a:t>It can handle multicollinearity (correlation between features) in the data.</a:t>
            </a:r>
          </a:p>
          <a:p>
            <a:pPr marL="0" indent="0" algn="l" fontAlgn="base">
              <a:buNone/>
            </a:pPr>
            <a:r>
              <a:rPr lang="en-US" b="1" i="0" dirty="0">
                <a:effectLst/>
                <a:latin typeface="Nunito" pitchFamily="2" charset="0"/>
              </a:rPr>
              <a:t>Cons</a:t>
            </a:r>
          </a:p>
          <a:p>
            <a:pPr fontAlgn="base">
              <a:buFont typeface="Wingdings" panose="05000000000000000000" pitchFamily="2" charset="2"/>
              <a:buChar char="q"/>
            </a:pPr>
            <a:r>
              <a:rPr lang="en-US" b="0" i="0" dirty="0">
                <a:effectLst/>
                <a:latin typeface="Nunito" pitchFamily="2" charset="0"/>
              </a:rPr>
              <a:t>It assumes that the data has a Gaussian distribution, which may not always be the case.</a:t>
            </a:r>
            <a:br>
              <a:rPr lang="en-US" b="0" i="0" dirty="0">
                <a:effectLst/>
                <a:latin typeface="Nunito" pitchFamily="2" charset="0"/>
              </a:rPr>
            </a:br>
            <a:r>
              <a:rPr lang="en-US" b="0" i="0" dirty="0">
                <a:effectLst/>
                <a:latin typeface="Nunito" pitchFamily="2" charset="0"/>
              </a:rPr>
              <a:t>It assumes that the covariance matrices of the different classes are equal, which may not be true in some datasets.</a:t>
            </a:r>
            <a:br>
              <a:rPr lang="en-US" b="0" i="0" dirty="0">
                <a:effectLst/>
                <a:latin typeface="Nunito" pitchFamily="2" charset="0"/>
              </a:rPr>
            </a:br>
            <a:r>
              <a:rPr lang="en-US" b="0" i="0" dirty="0">
                <a:effectLst/>
                <a:latin typeface="Nunito" pitchFamily="2" charset="0"/>
              </a:rPr>
              <a:t>It assumes that the data is linearly separable, which may not be the case for some datasets.</a:t>
            </a:r>
            <a:br>
              <a:rPr lang="en-US" b="0" i="0" dirty="0">
                <a:effectLst/>
                <a:latin typeface="Nunito" pitchFamily="2" charset="0"/>
              </a:rPr>
            </a:br>
            <a:r>
              <a:rPr lang="en-US" b="0" i="0" dirty="0">
                <a:effectLst/>
                <a:latin typeface="Nunito" pitchFamily="2" charset="0"/>
              </a:rPr>
              <a:t>It may not perform well in high-dimensional feature spaces.</a:t>
            </a:r>
          </a:p>
          <a:p>
            <a:endParaRPr lang="en-GB" dirty="0"/>
          </a:p>
        </p:txBody>
      </p:sp>
    </p:spTree>
    <p:extLst>
      <p:ext uri="{BB962C8B-B14F-4D97-AF65-F5344CB8AC3E}">
        <p14:creationId xmlns:p14="http://schemas.microsoft.com/office/powerpoint/2010/main" val="1943933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11" y="405857"/>
            <a:ext cx="9031632" cy="1086513"/>
          </a:xfrm>
        </p:spPr>
        <p:txBody>
          <a:bodyPr/>
          <a:lstStyle/>
          <a:p>
            <a:r>
              <a:rPr lang="en-US" dirty="0">
                <a:solidFill>
                  <a:schemeClr val="accent1"/>
                </a:solidFill>
              </a:rPr>
              <a:t>Outlier Detection</a:t>
            </a:r>
          </a:p>
        </p:txBody>
      </p:sp>
      <p:sp>
        <p:nvSpPr>
          <p:cNvPr id="3" name="Content Placeholder 2"/>
          <p:cNvSpPr>
            <a:spLocks noGrp="1"/>
          </p:cNvSpPr>
          <p:nvPr>
            <p:ph idx="1"/>
          </p:nvPr>
        </p:nvSpPr>
        <p:spPr>
          <a:xfrm>
            <a:off x="733246" y="1246961"/>
            <a:ext cx="10368950" cy="5438095"/>
          </a:xfrm>
        </p:spPr>
        <p:txBody>
          <a:bodyPr>
            <a:noAutofit/>
          </a:bodyPr>
          <a:lstStyle/>
          <a:p>
            <a:pPr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“Observation which deviates so much from other observations as to arouse suspicion it was generated by a different mechanism” 	</a:t>
            </a:r>
            <a:r>
              <a:rPr lang="en-US" sz="1600" i="1"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Outliers are extreme values that deviate from other observations on data , they may indicate a variability in a measurement, experimental errors or a novelty. </a:t>
            </a:r>
          </a:p>
          <a:p>
            <a:pPr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Outlier is an observation that diverges from an overall pattern on a sample.</a:t>
            </a:r>
          </a:p>
          <a:p>
            <a:pPr algn="just">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Outliers can be of two kinds: </a:t>
            </a:r>
            <a:r>
              <a:rPr lang="en-US" sz="1600" b="1" dirty="0" err="1">
                <a:latin typeface="Times New Roman" panose="02020603050405020304" pitchFamily="18" charset="0"/>
                <a:cs typeface="Times New Roman" panose="02020603050405020304" pitchFamily="18" charset="0"/>
              </a:rPr>
              <a:t>univariate</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multivariate</a:t>
            </a:r>
            <a:r>
              <a:rPr lang="en-US" sz="1600" dirty="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Univariate outliers can be found when looking at a distribution of values in a single feature space. </a:t>
            </a:r>
          </a:p>
          <a:p>
            <a:pPr marL="457200" lvl="1" indent="0" algn="just">
              <a:buNone/>
            </a:pPr>
            <a:r>
              <a:rPr lang="en-US" sz="1400" dirty="0">
                <a:latin typeface="Times New Roman" panose="02020603050405020304" pitchFamily="18" charset="0"/>
                <a:cs typeface="Times New Roman" panose="02020603050405020304" pitchFamily="18" charset="0"/>
              </a:rPr>
              <a:t>      A univariate outlier is a data point that consists of an extreme value on one variable. </a:t>
            </a:r>
          </a:p>
          <a:p>
            <a:pPr lvl="1"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Multivariate outliers can be found in a n-dimensional space (of n-features).</a:t>
            </a:r>
          </a:p>
          <a:p>
            <a:pPr marL="457200" lvl="1" indent="0" algn="just">
              <a:buNone/>
            </a:pPr>
            <a:r>
              <a:rPr lang="en-US" sz="1400" dirty="0">
                <a:latin typeface="Times New Roman" panose="02020603050405020304" pitchFamily="18" charset="0"/>
                <a:cs typeface="Times New Roman" panose="02020603050405020304" pitchFamily="18" charset="0"/>
              </a:rPr>
              <a:t>     A multivariate outlier is a combination of unusual scores on at least two variables. </a:t>
            </a:r>
          </a:p>
          <a:p>
            <a:pPr lvl="1" algn="just">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There are </a:t>
            </a:r>
            <a:r>
              <a:rPr lang="en-US" sz="1600" b="1" dirty="0">
                <a:latin typeface="Times New Roman" panose="02020603050405020304" pitchFamily="18" charset="0"/>
                <a:cs typeface="Times New Roman" panose="02020603050405020304" pitchFamily="18" charset="0"/>
              </a:rPr>
              <a:t>parametric</a:t>
            </a:r>
            <a:r>
              <a:rPr lang="en-US" sz="1600" dirty="0">
                <a:latin typeface="Times New Roman" panose="02020603050405020304" pitchFamily="18" charset="0"/>
                <a:cs typeface="Times New Roman" panose="02020603050405020304" pitchFamily="18" charset="0"/>
              </a:rPr>
              <a:t> methods and </a:t>
            </a:r>
            <a:r>
              <a:rPr lang="en-US" sz="1600" b="1" dirty="0">
                <a:latin typeface="Times New Roman" panose="02020603050405020304" pitchFamily="18" charset="0"/>
                <a:cs typeface="Times New Roman" panose="02020603050405020304" pitchFamily="18" charset="0"/>
              </a:rPr>
              <a:t>non-parametric methods </a:t>
            </a:r>
            <a:r>
              <a:rPr lang="en-US" sz="1600" dirty="0">
                <a:latin typeface="Times New Roman" panose="02020603050405020304" pitchFamily="18" charset="0"/>
                <a:cs typeface="Times New Roman" panose="02020603050405020304" pitchFamily="18" charset="0"/>
              </a:rPr>
              <a:t>that are employed to identify outliers. </a:t>
            </a:r>
          </a:p>
          <a:p>
            <a:pPr lvl="1"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Parametric methods involve assumption of some underlying distribution such as normal distribution </a:t>
            </a:r>
          </a:p>
          <a:p>
            <a:pPr lvl="1"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There is no such requirement with non-parametric approach. </a:t>
            </a:r>
          </a:p>
        </p:txBody>
      </p:sp>
    </p:spTree>
    <p:extLst>
      <p:ext uri="{BB962C8B-B14F-4D97-AF65-F5344CB8AC3E}">
        <p14:creationId xmlns:p14="http://schemas.microsoft.com/office/powerpoint/2010/main" val="29407026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steps in 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275" y="1742536"/>
            <a:ext cx="9776401" cy="44591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31A4304-3ECE-4EC9-B00F-4F2E229D5BC2}"/>
              </a:ext>
            </a:extLst>
          </p:cNvPr>
          <p:cNvSpPr>
            <a:spLocks noGrp="1"/>
          </p:cNvSpPr>
          <p:nvPr>
            <p:ph type="title"/>
          </p:nvPr>
        </p:nvSpPr>
        <p:spPr>
          <a:xfrm>
            <a:off x="437275" y="452718"/>
            <a:ext cx="9613559" cy="1400530"/>
          </a:xfrm>
        </p:spPr>
        <p:txBody>
          <a:bodyPr/>
          <a:lstStyle/>
          <a:p>
            <a:r>
              <a:rPr lang="en-GB" dirty="0">
                <a:solidFill>
                  <a:schemeClr val="accent1"/>
                </a:solidFill>
              </a:rPr>
              <a:t>Machine Learning</a:t>
            </a:r>
          </a:p>
        </p:txBody>
      </p:sp>
    </p:spTree>
    <p:extLst>
      <p:ext uri="{BB962C8B-B14F-4D97-AF65-F5344CB8AC3E}">
        <p14:creationId xmlns:p14="http://schemas.microsoft.com/office/powerpoint/2010/main" val="5449722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459E5-79C6-D180-493D-8A710A929A96}"/>
              </a:ext>
            </a:extLst>
          </p:cNvPr>
          <p:cNvSpPr>
            <a:spLocks noGrp="1"/>
          </p:cNvSpPr>
          <p:nvPr>
            <p:ph type="title"/>
          </p:nvPr>
        </p:nvSpPr>
        <p:spPr/>
        <p:txBody>
          <a:bodyPr/>
          <a:lstStyle/>
          <a:p>
            <a:r>
              <a:rPr lang="en-GB" dirty="0"/>
              <a:t>ML algorithms</a:t>
            </a:r>
          </a:p>
        </p:txBody>
      </p:sp>
      <p:pic>
        <p:nvPicPr>
          <p:cNvPr id="5" name="Content Placeholder 4">
            <a:extLst>
              <a:ext uri="{FF2B5EF4-FFF2-40B4-BE49-F238E27FC236}">
                <a16:creationId xmlns:a16="http://schemas.microsoft.com/office/drawing/2014/main" id="{C4CDBA48-4672-EF1D-DFAC-437F58F4A652}"/>
              </a:ext>
            </a:extLst>
          </p:cNvPr>
          <p:cNvPicPr>
            <a:picLocks noGrp="1" noChangeAspect="1"/>
          </p:cNvPicPr>
          <p:nvPr>
            <p:ph idx="1"/>
          </p:nvPr>
        </p:nvPicPr>
        <p:blipFill>
          <a:blip r:embed="rId2"/>
          <a:stretch>
            <a:fillRect/>
          </a:stretch>
        </p:blipFill>
        <p:spPr>
          <a:xfrm>
            <a:off x="619338" y="1362974"/>
            <a:ext cx="9568458" cy="4333850"/>
          </a:xfrm>
        </p:spPr>
      </p:pic>
    </p:spTree>
    <p:extLst>
      <p:ext uri="{BB962C8B-B14F-4D97-AF65-F5344CB8AC3E}">
        <p14:creationId xmlns:p14="http://schemas.microsoft.com/office/powerpoint/2010/main" val="41478585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5749-746E-82C0-FD49-57C99EC1B142}"/>
              </a:ext>
            </a:extLst>
          </p:cNvPr>
          <p:cNvSpPr>
            <a:spLocks noGrp="1"/>
          </p:cNvSpPr>
          <p:nvPr>
            <p:ph type="title"/>
          </p:nvPr>
        </p:nvSpPr>
        <p:spPr/>
        <p:txBody>
          <a:bodyPr/>
          <a:lstStyle/>
          <a:p>
            <a:r>
              <a:rPr lang="en-GB" dirty="0"/>
              <a:t>Supervised ML Algorithms</a:t>
            </a:r>
          </a:p>
        </p:txBody>
      </p:sp>
      <p:sp>
        <p:nvSpPr>
          <p:cNvPr id="3" name="Content Placeholder 2">
            <a:extLst>
              <a:ext uri="{FF2B5EF4-FFF2-40B4-BE49-F238E27FC236}">
                <a16:creationId xmlns:a16="http://schemas.microsoft.com/office/drawing/2014/main" id="{1BF04128-4852-6855-5DA1-4841E72EB0B2}"/>
              </a:ext>
            </a:extLst>
          </p:cNvPr>
          <p:cNvSpPr>
            <a:spLocks noGrp="1"/>
          </p:cNvSpPr>
          <p:nvPr>
            <p:ph idx="1"/>
          </p:nvPr>
        </p:nvSpPr>
        <p:spPr/>
        <p:txBody>
          <a:bodyPr>
            <a:normAutofit/>
          </a:bodyPr>
          <a:lstStyle/>
          <a:p>
            <a:pPr marL="0" indent="0" algn="just">
              <a:buNone/>
            </a:pPr>
            <a:r>
              <a:rPr lang="en-US" sz="3200" b="0" i="0" dirty="0">
                <a:effectLst/>
                <a:latin typeface="source-serif-pro"/>
              </a:rPr>
              <a:t>Supervised learning algorithms try to </a:t>
            </a:r>
            <a:r>
              <a:rPr lang="en-US" sz="3200" b="0" i="1" dirty="0">
                <a:effectLst/>
                <a:latin typeface="source-serif-pro"/>
              </a:rPr>
              <a:t>model relationships and dependencies between the target prediction output and the input features</a:t>
            </a:r>
            <a:r>
              <a:rPr lang="en-US" sz="3200" b="0" i="0" dirty="0">
                <a:effectLst/>
                <a:latin typeface="source-serif-pro"/>
              </a:rPr>
              <a:t> such that we can predict the output values for new data based on those relationships which it learned from the previous data sets.</a:t>
            </a:r>
          </a:p>
          <a:p>
            <a:pPr algn="just"/>
            <a:endParaRPr lang="en-GB" sz="3200" dirty="0"/>
          </a:p>
        </p:txBody>
      </p:sp>
    </p:spTree>
    <p:extLst>
      <p:ext uri="{BB962C8B-B14F-4D97-AF65-F5344CB8AC3E}">
        <p14:creationId xmlns:p14="http://schemas.microsoft.com/office/powerpoint/2010/main" val="21824265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0957-C7B5-A162-697F-AB55E444B73D}"/>
              </a:ext>
            </a:extLst>
          </p:cNvPr>
          <p:cNvSpPr>
            <a:spLocks noGrp="1"/>
          </p:cNvSpPr>
          <p:nvPr>
            <p:ph type="title"/>
          </p:nvPr>
        </p:nvSpPr>
        <p:spPr>
          <a:xfrm>
            <a:off x="292427" y="260946"/>
            <a:ext cx="9404723" cy="697309"/>
          </a:xfrm>
        </p:spPr>
        <p:txBody>
          <a:bodyPr/>
          <a:lstStyle/>
          <a:p>
            <a:r>
              <a:rPr lang="en-GB" dirty="0"/>
              <a:t>Supervised Algorithm</a:t>
            </a:r>
          </a:p>
        </p:txBody>
      </p:sp>
      <p:sp>
        <p:nvSpPr>
          <p:cNvPr id="3" name="Content Placeholder 2">
            <a:extLst>
              <a:ext uri="{FF2B5EF4-FFF2-40B4-BE49-F238E27FC236}">
                <a16:creationId xmlns:a16="http://schemas.microsoft.com/office/drawing/2014/main" id="{CE9EBF34-CE16-1BEB-7378-0E2D46E82CFE}"/>
              </a:ext>
            </a:extLst>
          </p:cNvPr>
          <p:cNvSpPr>
            <a:spLocks noGrp="1"/>
          </p:cNvSpPr>
          <p:nvPr>
            <p:ph idx="1"/>
          </p:nvPr>
        </p:nvSpPr>
        <p:spPr>
          <a:xfrm>
            <a:off x="1103312" y="1155940"/>
            <a:ext cx="8946541" cy="5092459"/>
          </a:xfrm>
        </p:spPr>
        <p:txBody>
          <a:bodyPr>
            <a:normAutofit fontScale="92500" lnSpcReduction="20000"/>
          </a:bodyPr>
          <a:lstStyle/>
          <a:p>
            <a:pPr algn="just">
              <a:buFont typeface="+mj-lt"/>
              <a:buAutoNum type="arabicPeriod"/>
            </a:pPr>
            <a:r>
              <a:rPr lang="en-GB" b="0" i="0" dirty="0">
                <a:effectLst/>
                <a:latin typeface="Lato" panose="020F0502020204030203" pitchFamily="34" charset="0"/>
              </a:rPr>
              <a:t>Linear Regression</a:t>
            </a:r>
          </a:p>
          <a:p>
            <a:pPr algn="just">
              <a:buFont typeface="+mj-lt"/>
              <a:buAutoNum type="arabicPeriod"/>
            </a:pPr>
            <a:r>
              <a:rPr lang="en-GB" b="0" i="0" dirty="0">
                <a:effectLst/>
                <a:latin typeface="Lato" panose="020F0502020204030203" pitchFamily="34" charset="0"/>
              </a:rPr>
              <a:t>Logistic Regression</a:t>
            </a:r>
          </a:p>
          <a:p>
            <a:pPr algn="just">
              <a:buFont typeface="+mj-lt"/>
              <a:buAutoNum type="arabicPeriod"/>
            </a:pPr>
            <a:r>
              <a:rPr lang="en-GB" b="0" i="0" dirty="0">
                <a:effectLst/>
                <a:latin typeface="Lato" panose="020F0502020204030203" pitchFamily="34" charset="0"/>
              </a:rPr>
              <a:t>Decision Tree</a:t>
            </a:r>
          </a:p>
          <a:p>
            <a:pPr algn="just">
              <a:buFont typeface="+mj-lt"/>
              <a:buAutoNum type="arabicPeriod"/>
            </a:pPr>
            <a:r>
              <a:rPr lang="en-GB" b="0" i="0" dirty="0">
                <a:effectLst/>
                <a:latin typeface="Lato" panose="020F0502020204030203" pitchFamily="34" charset="0"/>
              </a:rPr>
              <a:t>SVM</a:t>
            </a:r>
          </a:p>
          <a:p>
            <a:pPr algn="just">
              <a:buFont typeface="+mj-lt"/>
              <a:buAutoNum type="arabicPeriod"/>
            </a:pPr>
            <a:r>
              <a:rPr lang="en-GB" b="0" i="0" dirty="0">
                <a:effectLst/>
                <a:latin typeface="Lato" panose="020F0502020204030203" pitchFamily="34" charset="0"/>
              </a:rPr>
              <a:t>Naive Bayes</a:t>
            </a:r>
          </a:p>
          <a:p>
            <a:pPr algn="just">
              <a:buFont typeface="+mj-lt"/>
              <a:buAutoNum type="arabicPeriod"/>
            </a:pPr>
            <a:r>
              <a:rPr lang="en-GB" b="0" i="0" dirty="0" err="1">
                <a:effectLst/>
                <a:latin typeface="Lato" panose="020F0502020204030203" pitchFamily="34" charset="0"/>
              </a:rPr>
              <a:t>kNN</a:t>
            </a:r>
            <a:endParaRPr lang="en-GB" b="0" i="0" dirty="0">
              <a:effectLst/>
              <a:latin typeface="Lato" panose="020F0502020204030203" pitchFamily="34" charset="0"/>
            </a:endParaRPr>
          </a:p>
          <a:p>
            <a:pPr algn="just">
              <a:buFont typeface="+mj-lt"/>
              <a:buAutoNum type="arabicPeriod"/>
            </a:pPr>
            <a:r>
              <a:rPr lang="en-GB" b="0" i="0" dirty="0">
                <a:effectLst/>
                <a:latin typeface="Lato" panose="020F0502020204030203" pitchFamily="34" charset="0"/>
              </a:rPr>
              <a:t>K-Means</a:t>
            </a:r>
          </a:p>
          <a:p>
            <a:pPr algn="just">
              <a:buFont typeface="+mj-lt"/>
              <a:buAutoNum type="arabicPeriod"/>
            </a:pPr>
            <a:r>
              <a:rPr lang="en-GB" b="0" i="0" dirty="0">
                <a:effectLst/>
                <a:latin typeface="Lato" panose="020F0502020204030203" pitchFamily="34" charset="0"/>
              </a:rPr>
              <a:t>Random Forest</a:t>
            </a:r>
          </a:p>
          <a:p>
            <a:pPr algn="just">
              <a:buFont typeface="+mj-lt"/>
              <a:buAutoNum type="arabicPeriod"/>
            </a:pPr>
            <a:r>
              <a:rPr lang="en-GB" b="0" i="0" dirty="0">
                <a:effectLst/>
                <a:latin typeface="Lato" panose="020F0502020204030203" pitchFamily="34" charset="0"/>
              </a:rPr>
              <a:t>Dimensionality Reduction Algorithms</a:t>
            </a:r>
          </a:p>
          <a:p>
            <a:pPr algn="just">
              <a:buFont typeface="+mj-lt"/>
              <a:buAutoNum type="arabicPeriod"/>
            </a:pPr>
            <a:r>
              <a:rPr lang="en-GB" b="0" i="0" dirty="0">
                <a:effectLst/>
                <a:latin typeface="Lato" panose="020F0502020204030203" pitchFamily="34" charset="0"/>
              </a:rPr>
              <a:t>Gradient Boosting algorithms</a:t>
            </a:r>
          </a:p>
          <a:p>
            <a:pPr marL="742950" lvl="1" indent="-285750" algn="just">
              <a:buFont typeface="+mj-lt"/>
              <a:buAutoNum type="arabicPeriod"/>
            </a:pPr>
            <a:r>
              <a:rPr lang="en-GB" b="0" i="0" dirty="0">
                <a:effectLst/>
                <a:latin typeface="Lato" panose="020F0502020204030203" pitchFamily="34" charset="0"/>
              </a:rPr>
              <a:t>GBM</a:t>
            </a:r>
          </a:p>
          <a:p>
            <a:pPr marL="742950" lvl="1" indent="-285750" algn="just">
              <a:buFont typeface="+mj-lt"/>
              <a:buAutoNum type="arabicPeriod"/>
            </a:pPr>
            <a:r>
              <a:rPr lang="en-GB" b="0" i="0" dirty="0" err="1">
                <a:effectLst/>
                <a:latin typeface="Lato" panose="020F0502020204030203" pitchFamily="34" charset="0"/>
              </a:rPr>
              <a:t>XGBoost</a:t>
            </a:r>
            <a:endParaRPr lang="en-GB" b="0" i="0" dirty="0">
              <a:effectLst/>
              <a:latin typeface="Lato" panose="020F0502020204030203" pitchFamily="34" charset="0"/>
            </a:endParaRPr>
          </a:p>
          <a:p>
            <a:pPr marL="742950" lvl="1" indent="-285750" algn="just">
              <a:buFont typeface="+mj-lt"/>
              <a:buAutoNum type="arabicPeriod"/>
            </a:pPr>
            <a:r>
              <a:rPr lang="en-GB" b="0" i="0" dirty="0" err="1">
                <a:effectLst/>
                <a:latin typeface="Lato" panose="020F0502020204030203" pitchFamily="34" charset="0"/>
              </a:rPr>
              <a:t>LightGBM</a:t>
            </a:r>
            <a:endParaRPr lang="en-GB" b="0" i="0" dirty="0">
              <a:effectLst/>
              <a:latin typeface="Lato" panose="020F0502020204030203" pitchFamily="34" charset="0"/>
            </a:endParaRPr>
          </a:p>
          <a:p>
            <a:pPr marL="742950" lvl="1" indent="-285750" algn="just">
              <a:buFont typeface="+mj-lt"/>
              <a:buAutoNum type="arabicPeriod"/>
            </a:pPr>
            <a:r>
              <a:rPr lang="en-GB" b="0" i="0" dirty="0" err="1">
                <a:effectLst/>
                <a:latin typeface="Lato" panose="020F0502020204030203" pitchFamily="34" charset="0"/>
              </a:rPr>
              <a:t>CatBoost</a:t>
            </a:r>
            <a:endParaRPr lang="en-GB" b="0" i="0" dirty="0">
              <a:effectLst/>
              <a:latin typeface="Lato" panose="020F0502020204030203" pitchFamily="34" charset="0"/>
            </a:endParaRPr>
          </a:p>
          <a:p>
            <a:endParaRPr lang="en-GB" dirty="0"/>
          </a:p>
        </p:txBody>
      </p:sp>
    </p:spTree>
    <p:extLst>
      <p:ext uri="{BB962C8B-B14F-4D97-AF65-F5344CB8AC3E}">
        <p14:creationId xmlns:p14="http://schemas.microsoft.com/office/powerpoint/2010/main" val="1137739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3D810-ACDE-F8E7-F305-BFE2AA5AB985}"/>
              </a:ext>
            </a:extLst>
          </p:cNvPr>
          <p:cNvSpPr>
            <a:spLocks noGrp="1"/>
          </p:cNvSpPr>
          <p:nvPr>
            <p:ph type="title"/>
          </p:nvPr>
        </p:nvSpPr>
        <p:spPr/>
        <p:txBody>
          <a:bodyPr/>
          <a:lstStyle/>
          <a:p>
            <a:r>
              <a:rPr lang="en-GB" dirty="0"/>
              <a:t>Linear regression</a:t>
            </a:r>
          </a:p>
        </p:txBody>
      </p:sp>
      <p:sp>
        <p:nvSpPr>
          <p:cNvPr id="3" name="Content Placeholder 2">
            <a:extLst>
              <a:ext uri="{FF2B5EF4-FFF2-40B4-BE49-F238E27FC236}">
                <a16:creationId xmlns:a16="http://schemas.microsoft.com/office/drawing/2014/main" id="{7D61E249-1753-DE0F-EE13-34489C6209BA}"/>
              </a:ext>
            </a:extLst>
          </p:cNvPr>
          <p:cNvSpPr>
            <a:spLocks noGrp="1"/>
          </p:cNvSpPr>
          <p:nvPr>
            <p:ph idx="1"/>
          </p:nvPr>
        </p:nvSpPr>
        <p:spPr>
          <a:xfrm>
            <a:off x="1103312" y="1233578"/>
            <a:ext cx="8946541" cy="5014822"/>
          </a:xfrm>
        </p:spPr>
        <p:txBody>
          <a:bodyPr>
            <a:normAutofit fontScale="92500" lnSpcReduction="10000"/>
          </a:bodyPr>
          <a:lstStyle/>
          <a:p>
            <a:pPr marL="0" indent="0" algn="just">
              <a:buNone/>
            </a:pPr>
            <a:r>
              <a:rPr lang="en-US" b="0" i="0" dirty="0">
                <a:effectLst/>
                <a:latin typeface="Lato" panose="020F0502020204030203" pitchFamily="34" charset="0"/>
              </a:rPr>
              <a:t>The best way to understand linear regression is to relive this experience of childhood. Let us say, you ask a child in fifth grade to arrange people in his class by increasing the order of weight, without asking them their weights! What do you think the child will do? He/she would likely look (visually analyze) at the height and build of people and arrange them using a combination of these visible parameters. This is linear regression in real life! The child has actually figured out that height and build would be correlated to weight by a relationship, which looks like the equation above.</a:t>
            </a:r>
          </a:p>
          <a:p>
            <a:pPr marL="0" indent="0" algn="just">
              <a:buNone/>
            </a:pPr>
            <a:r>
              <a:rPr lang="en-US" b="0" i="0" dirty="0">
                <a:effectLst/>
                <a:latin typeface="Lato" panose="020F0502020204030203" pitchFamily="34" charset="0"/>
              </a:rPr>
              <a:t>In this equation:</a:t>
            </a:r>
          </a:p>
          <a:p>
            <a:pPr marL="0" indent="0" algn="just">
              <a:buNone/>
            </a:pPr>
            <a:r>
              <a:rPr lang="en-US" b="0" i="0" dirty="0">
                <a:effectLst/>
                <a:latin typeface="Lato" panose="020F0502020204030203" pitchFamily="34" charset="0"/>
              </a:rPr>
              <a:t>Y – Dependent Variable</a:t>
            </a:r>
          </a:p>
          <a:p>
            <a:pPr marL="0" indent="0" algn="just">
              <a:buNone/>
            </a:pPr>
            <a:r>
              <a:rPr lang="en-US" b="0" i="0" dirty="0">
                <a:effectLst/>
                <a:latin typeface="Lato" panose="020F0502020204030203" pitchFamily="34" charset="0"/>
              </a:rPr>
              <a:t>a – Slope</a:t>
            </a:r>
          </a:p>
          <a:p>
            <a:pPr marL="0" indent="0" algn="just">
              <a:buNone/>
            </a:pPr>
            <a:r>
              <a:rPr lang="en-US" b="0" i="0" dirty="0">
                <a:effectLst/>
                <a:latin typeface="Lato" panose="020F0502020204030203" pitchFamily="34" charset="0"/>
              </a:rPr>
              <a:t>X – Independent variable</a:t>
            </a:r>
          </a:p>
          <a:p>
            <a:pPr marL="0" indent="0" algn="just">
              <a:buNone/>
            </a:pPr>
            <a:r>
              <a:rPr lang="en-US" b="0" i="0" dirty="0">
                <a:effectLst/>
                <a:latin typeface="Lato" panose="020F0502020204030203" pitchFamily="34" charset="0"/>
              </a:rPr>
              <a:t>b – Intercept</a:t>
            </a:r>
          </a:p>
          <a:p>
            <a:pPr marL="0" indent="0" algn="just">
              <a:buNone/>
            </a:pPr>
            <a:r>
              <a:rPr lang="en-US" b="0" i="0" dirty="0">
                <a:effectLst/>
                <a:latin typeface="Lato" panose="020F0502020204030203" pitchFamily="34" charset="0"/>
              </a:rPr>
              <a:t>These coefficients a and b are derived based on minimizing the sum of the squared difference of distance between data points and the regression line.</a:t>
            </a:r>
          </a:p>
          <a:p>
            <a:pPr marL="0" indent="0">
              <a:buNone/>
            </a:pPr>
            <a:endParaRPr lang="en-GB" dirty="0"/>
          </a:p>
        </p:txBody>
      </p:sp>
    </p:spTree>
    <p:extLst>
      <p:ext uri="{BB962C8B-B14F-4D97-AF65-F5344CB8AC3E}">
        <p14:creationId xmlns:p14="http://schemas.microsoft.com/office/powerpoint/2010/main" val="5730683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E46D-8184-B69E-1927-C256E5149A83}"/>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C3F2A9E8-8D02-4D38-151B-44B0950BD9B1}"/>
              </a:ext>
            </a:extLst>
          </p:cNvPr>
          <p:cNvPicPr>
            <a:picLocks noGrp="1" noChangeAspect="1"/>
          </p:cNvPicPr>
          <p:nvPr>
            <p:ph idx="1"/>
          </p:nvPr>
        </p:nvPicPr>
        <p:blipFill>
          <a:blip r:embed="rId2"/>
          <a:stretch>
            <a:fillRect/>
          </a:stretch>
        </p:blipFill>
        <p:spPr>
          <a:xfrm>
            <a:off x="985003" y="2001328"/>
            <a:ext cx="9065831" cy="3590715"/>
          </a:xfrm>
        </p:spPr>
      </p:pic>
    </p:spTree>
    <p:extLst>
      <p:ext uri="{BB962C8B-B14F-4D97-AF65-F5344CB8AC3E}">
        <p14:creationId xmlns:p14="http://schemas.microsoft.com/office/powerpoint/2010/main" val="24534360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8FC1B-3805-278E-1B1F-5DCF82D60492}"/>
              </a:ext>
            </a:extLst>
          </p:cNvPr>
          <p:cNvSpPr>
            <a:spLocks noGrp="1"/>
          </p:cNvSpPr>
          <p:nvPr>
            <p:ph idx="1"/>
          </p:nvPr>
        </p:nvSpPr>
        <p:spPr>
          <a:xfrm>
            <a:off x="1103312" y="681319"/>
            <a:ext cx="8946541" cy="2182652"/>
          </a:xfrm>
        </p:spPr>
        <p:txBody>
          <a:bodyPr/>
          <a:lstStyle/>
          <a:p>
            <a:pPr marL="0" indent="0" algn="just">
              <a:buNone/>
            </a:pPr>
            <a:r>
              <a:rPr lang="en-US" b="0" i="0" dirty="0">
                <a:effectLst/>
                <a:latin typeface="Lato" panose="020F0502020204030203" pitchFamily="34" charset="0"/>
              </a:rPr>
              <a:t>Linear Regression is mainly of two types: Simple Linear Regression and Multiple Linear Regression. Simple Linear Regression is characterized by one independent variable. And, Multiple Linear Regression(as the name suggests) is characterized by multiple (more than 1) independent variables. While finding the best fit line, you can fit a polynomial or curvilinear regression. And these are known as polynomial or curvilinear regression.</a:t>
            </a:r>
            <a:endParaRPr lang="en-GB" dirty="0"/>
          </a:p>
        </p:txBody>
      </p:sp>
      <p:pic>
        <p:nvPicPr>
          <p:cNvPr id="5" name="Picture 4">
            <a:extLst>
              <a:ext uri="{FF2B5EF4-FFF2-40B4-BE49-F238E27FC236}">
                <a16:creationId xmlns:a16="http://schemas.microsoft.com/office/drawing/2014/main" id="{5FE971D9-1652-66AC-4744-063DE811E115}"/>
              </a:ext>
            </a:extLst>
          </p:cNvPr>
          <p:cNvPicPr>
            <a:picLocks noChangeAspect="1"/>
          </p:cNvPicPr>
          <p:nvPr/>
        </p:nvPicPr>
        <p:blipFill>
          <a:blip r:embed="rId2"/>
          <a:stretch>
            <a:fillRect/>
          </a:stretch>
        </p:blipFill>
        <p:spPr>
          <a:xfrm>
            <a:off x="1232708" y="3133561"/>
            <a:ext cx="9169871" cy="1720938"/>
          </a:xfrm>
          <a:prstGeom prst="rect">
            <a:avLst/>
          </a:prstGeom>
        </p:spPr>
      </p:pic>
    </p:spTree>
    <p:extLst>
      <p:ext uri="{BB962C8B-B14F-4D97-AF65-F5344CB8AC3E}">
        <p14:creationId xmlns:p14="http://schemas.microsoft.com/office/powerpoint/2010/main" val="1306449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7730" y="750499"/>
            <a:ext cx="9814187" cy="5722046"/>
          </a:xfrm>
          <a:prstGeom prst="rect">
            <a:avLst/>
          </a:prstGeom>
        </p:spPr>
      </p:pic>
    </p:spTree>
    <p:extLst>
      <p:ext uri="{BB962C8B-B14F-4D97-AF65-F5344CB8AC3E}">
        <p14:creationId xmlns:p14="http://schemas.microsoft.com/office/powerpoint/2010/main" val="4115205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7319" y="452718"/>
            <a:ext cx="9442534" cy="6062158"/>
          </a:xfrm>
          <a:prstGeom prst="rect">
            <a:avLst/>
          </a:prstGeom>
        </p:spPr>
      </p:pic>
    </p:spTree>
    <p:extLst>
      <p:ext uri="{BB962C8B-B14F-4D97-AF65-F5344CB8AC3E}">
        <p14:creationId xmlns:p14="http://schemas.microsoft.com/office/powerpoint/2010/main" val="2000706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4897</Words>
  <Application>Microsoft Office PowerPoint</Application>
  <PresentationFormat>Widescreen</PresentationFormat>
  <Paragraphs>485</Paragraphs>
  <Slides>76</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76</vt:i4>
      </vt:variant>
    </vt:vector>
  </HeadingPairs>
  <TitlesOfParts>
    <vt:vector size="93" baseType="lpstr">
      <vt:lpstr>Arial</vt:lpstr>
      <vt:lpstr>Arial Rounded MT Bold</vt:lpstr>
      <vt:lpstr>Calibri</vt:lpstr>
      <vt:lpstr>Century Gothic</vt:lpstr>
      <vt:lpstr>Georgia</vt:lpstr>
      <vt:lpstr>IBM Plex Sans</vt:lpstr>
      <vt:lpstr>inter-bold</vt:lpstr>
      <vt:lpstr>inter-regular</vt:lpstr>
      <vt:lpstr>Lato</vt:lpstr>
      <vt:lpstr>Montserrat</vt:lpstr>
      <vt:lpstr>Nunito</vt:lpstr>
      <vt:lpstr>Open Sans</vt:lpstr>
      <vt:lpstr>source-serif-pro</vt:lpstr>
      <vt:lpstr>Times New Roman</vt:lpstr>
      <vt:lpstr>Wingdings</vt:lpstr>
      <vt:lpstr>Wingdings 3</vt:lpstr>
      <vt:lpstr>Ion</vt:lpstr>
      <vt:lpstr>EDA Exploratory Data Analysis</vt:lpstr>
      <vt:lpstr>EDA</vt:lpstr>
      <vt:lpstr>Types of EDA </vt:lpstr>
      <vt:lpstr>Measures in Exploratory Data Analysis (EDA) </vt:lpstr>
      <vt:lpstr>Anomaly Detection</vt:lpstr>
      <vt:lpstr>PowerPoint Presentation</vt:lpstr>
      <vt:lpstr>Outlier Detection</vt:lpstr>
      <vt:lpstr>PowerPoint Presentation</vt:lpstr>
      <vt:lpstr>PowerPoint Presentation</vt:lpstr>
      <vt:lpstr>Most common causes of outliers on a data set:</vt:lpstr>
      <vt:lpstr>Popular methods for outlier detection are: </vt:lpstr>
      <vt:lpstr>Box Plot </vt:lpstr>
      <vt:lpstr>  Data 199, 201, 236, 269,271,278,283,291, 301, 303, 341</vt:lpstr>
      <vt:lpstr>Summary Box Plot</vt:lpstr>
      <vt:lpstr>Find outliers in the dataset</vt:lpstr>
      <vt:lpstr>PowerPoint Presentation</vt:lpstr>
      <vt:lpstr>Z score Method</vt:lpstr>
      <vt:lpstr>Empirical Rule</vt:lpstr>
      <vt:lpstr>PowerPoint Presentation</vt:lpstr>
      <vt:lpstr>Outlier Tests</vt:lpstr>
      <vt:lpstr>Missing Value</vt:lpstr>
      <vt:lpstr>Missing data</vt:lpstr>
      <vt:lpstr>Missing data</vt:lpstr>
      <vt:lpstr>Missing completely at Random</vt:lpstr>
      <vt:lpstr>Missing at Random</vt:lpstr>
      <vt:lpstr>Missing Not at Random</vt:lpstr>
      <vt:lpstr>Missing data</vt:lpstr>
      <vt:lpstr>Procedure for dealing with missing data</vt:lpstr>
      <vt:lpstr>Missing data methods</vt:lpstr>
      <vt:lpstr>Listwise Deletion</vt:lpstr>
      <vt:lpstr>Pairwise deletion</vt:lpstr>
      <vt:lpstr>Removing Missing data rows</vt:lpstr>
      <vt:lpstr>Imputation Methods</vt:lpstr>
      <vt:lpstr>Simple Imputation</vt:lpstr>
      <vt:lpstr>Mean imputation</vt:lpstr>
      <vt:lpstr>Regression imputation</vt:lpstr>
      <vt:lpstr>Matching methods</vt:lpstr>
      <vt:lpstr>Last observation carried forward</vt:lpstr>
      <vt:lpstr>Multiple Imputation</vt:lpstr>
      <vt:lpstr>Multiple imputation</vt:lpstr>
      <vt:lpstr>PowerPoint Presentation</vt:lpstr>
      <vt:lpstr>Multiple Imputation</vt:lpstr>
      <vt:lpstr>Replacing Missing data</vt:lpstr>
      <vt:lpstr>Methods in Python to fill missing value</vt:lpstr>
      <vt:lpstr>Feature Scaling Methods</vt:lpstr>
      <vt:lpstr> Normalization of values</vt:lpstr>
      <vt:lpstr>MIN MAX</vt:lpstr>
      <vt:lpstr>Standardization</vt:lpstr>
      <vt:lpstr>PowerPoint Presentation</vt:lpstr>
      <vt:lpstr>Standard Scalers Python</vt:lpstr>
      <vt:lpstr>Feature Engineering</vt:lpstr>
      <vt:lpstr>1.Transforming feature </vt:lpstr>
      <vt:lpstr>2. Categorical Encoding     One hot Encoding   </vt:lpstr>
      <vt:lpstr>Label Encoding</vt:lpstr>
      <vt:lpstr>3.Feature splitting</vt:lpstr>
      <vt:lpstr>4.Log transformation</vt:lpstr>
      <vt:lpstr>5.Creating new feature</vt:lpstr>
      <vt:lpstr>Dimensionality Reduction</vt:lpstr>
      <vt:lpstr>Feature Selection</vt:lpstr>
      <vt:lpstr>Dimensionality Reduction Techniques</vt:lpstr>
      <vt:lpstr>Pros and Cons</vt:lpstr>
      <vt:lpstr>Feature Engineering PCA</vt:lpstr>
      <vt:lpstr>Working of PCA</vt:lpstr>
      <vt:lpstr>PCA</vt:lpstr>
      <vt:lpstr>PCA</vt:lpstr>
      <vt:lpstr>Curse of Dimensionality,</vt:lpstr>
      <vt:lpstr>LDA</vt:lpstr>
      <vt:lpstr>PowerPoint Presentation</vt:lpstr>
      <vt:lpstr>Pros and Cons</vt:lpstr>
      <vt:lpstr>Machine Learning</vt:lpstr>
      <vt:lpstr>ML algorithms</vt:lpstr>
      <vt:lpstr>Supervised ML Algorithms</vt:lpstr>
      <vt:lpstr>Supervised Algorithm</vt:lpstr>
      <vt:lpstr>Linear regression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Windows User</dc:creator>
  <cp:lastModifiedBy>Minakshi Gautam</cp:lastModifiedBy>
  <cp:revision>114</cp:revision>
  <dcterms:created xsi:type="dcterms:W3CDTF">2019-10-14T13:00:45Z</dcterms:created>
  <dcterms:modified xsi:type="dcterms:W3CDTF">2024-01-18T09:47:17Z</dcterms:modified>
</cp:coreProperties>
</file>