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0"/>
  </p:notesMasterIdLst>
  <p:handoutMasterIdLst>
    <p:handoutMasterId r:id="rId31"/>
  </p:handoutMasterIdLst>
  <p:sldIdLst>
    <p:sldId id="257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1" r:id="rId22"/>
    <p:sldId id="282" r:id="rId23"/>
    <p:sldId id="283" r:id="rId24"/>
    <p:sldId id="285" r:id="rId25"/>
    <p:sldId id="287" r:id="rId26"/>
    <p:sldId id="289" r:id="rId27"/>
    <p:sldId id="290" r:id="rId28"/>
    <p:sldId id="258" r:id="rId2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0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9735774-580E-4E7C-ACFC-8A1DF53B780E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800AAFC-F638-4DE9-866A-5784D2FF98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189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31F5A16-00B9-450C-8DF4-57DB85A58B4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1836BFC-CAFB-45B9-B44F-BB9256669A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00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9566F9-923F-421F-BDF7-A6DFAFE571E6}" type="slidenum">
              <a:rPr lang="es-ES" smtClean="0"/>
              <a:pPr/>
              <a:t>1</a:t>
            </a:fld>
            <a:endParaRPr lang="es-E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30738" cy="347345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15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7571819-C752-4CA4-9688-26D625B812B5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965AF64-AF95-4CFB-A193-40C36255E0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1819-C752-4CA4-9688-26D625B812B5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5AF64-AF95-4CFB-A193-40C36255E0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1819-C752-4CA4-9688-26D625B812B5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5AF64-AF95-4CFB-A193-40C36255E0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1819-C752-4CA4-9688-26D625B812B5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5AF64-AF95-4CFB-A193-40C36255E0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1819-C752-4CA4-9688-26D625B812B5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5AF64-AF95-4CFB-A193-40C36255E0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1819-C752-4CA4-9688-26D625B812B5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5AF64-AF95-4CFB-A193-40C36255E0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1819-C752-4CA4-9688-26D625B812B5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5AF64-AF95-4CFB-A193-40C36255E0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1819-C752-4CA4-9688-26D625B812B5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5AF64-AF95-4CFB-A193-40C36255E0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1819-C752-4CA4-9688-26D625B812B5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5AF64-AF95-4CFB-A193-40C36255E0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27571819-C752-4CA4-9688-26D625B812B5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5AF64-AF95-4CFB-A193-40C36255E0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7571819-C752-4CA4-9688-26D625B812B5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965AF64-AF95-4CFB-A193-40C36255E0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7571819-C752-4CA4-9688-26D625B812B5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965AF64-AF95-4CFB-A193-40C36255E0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google.com/url?sa=i&amp;rct=j&amp;q=&amp;esrc=s&amp;frm=1&amp;source=images&amp;cd=&amp;cad=rja&amp;docid=mCL3Mzcqo0D6eM&amp;tbnid=51_LDe5s84AwvM:&amp;ved=0CAUQjRw&amp;url=http://www.extremetech.com/extreme/165281-new-breakthrough-could-bring-quantum-encryption-to-smartphones&amp;ei=2D_5UrbQH4nkyAHI5IHAAw&amp;bvm=bv.60983673,d.aWM&amp;psig=AFQjCNHlAGssd7FyHRLZIZdA8vE88qnVoA&amp;ust=1392152882083226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cr.math.uwaterloo.ca/hac/" TargetMode="External"/><Relationship Id="rId2" Type="http://schemas.openxmlformats.org/officeDocument/2006/relationships/hyperlink" Target="http://computer.howstuffworks.com/encryption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saconference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google.com/url?sa=i&amp;rct=j&amp;q=&amp;esrc=s&amp;frm=1&amp;source=images&amp;cd=&amp;cad=rja&amp;docid=rY53Bgr-McngvM&amp;tbnid=eXHST2mo_Ok_fM:&amp;ved=0CAUQjRw&amp;url=http://techoideas.com/tag/encryption/&amp;ei=hj_5UrCeJoSNygG39oH4BQ&amp;bvm=bv.60983673,d.aWc&amp;psig=AFQjCNGhNyrqh2QX-Oicu3hZ0_FQ8egyqg&amp;ust=139215272332865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jtc.com/Steganography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00496" y="2500306"/>
            <a:ext cx="4686304" cy="1571636"/>
          </a:xfrm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Encryption and Cryptography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4495800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Gerhard Steinke</a:t>
            </a:r>
          </a:p>
        </p:txBody>
      </p:sp>
      <p:pic>
        <p:nvPicPr>
          <p:cNvPr id="36866" name="Picture 2" descr="https://encrypted-tbn3.gstatic.com/images?q=tbn:ANd9GcQbsoGqCbzCpwSDsakAjP9eX8xcxP_4MGVOOWpE4vgS6CsSvLmXEsD4IH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609600"/>
            <a:ext cx="2181225" cy="2095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>
          <a:xfrm>
            <a:off x="1357290" y="4929198"/>
            <a:ext cx="6072182" cy="1714512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Single key for encryption and decryption 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Key - transmitted a different way</a:t>
            </a:r>
          </a:p>
        </p:txBody>
      </p:sp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A37A4B81-11CA-4BA7-84B3-709BEF7F3B69}" type="slidenum">
              <a:rPr lang="es-ES" smtClean="0"/>
              <a:pPr/>
              <a:t>10</a:t>
            </a:fld>
            <a:endParaRPr lang="es-E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414" y="260350"/>
            <a:ext cx="7643866" cy="739758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Symmetric/Secret Key Encryption</a:t>
            </a:r>
          </a:p>
        </p:txBody>
      </p:sp>
      <p:pic>
        <p:nvPicPr>
          <p:cNvPr id="36869" name="Picture 4" descr="Illustration of symmertic encryption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219201"/>
            <a:ext cx="5238750" cy="3424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557338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Strengths: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Fast algorithms – very quick encryption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Difficult to break when large key sizes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Weaknesses: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Secure key distribution required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Scalability - n users require n*(n-1)/2 keys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Attacked by exhaustive search of key 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Only supplies confidentiality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DES - Data Encryption Standard – 1976</a:t>
            </a:r>
          </a:p>
        </p:txBody>
      </p:sp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B4C0B935-3CB0-4477-9912-913B30F82D36}" type="slidenum">
              <a:rPr lang="es-ES" smtClean="0"/>
              <a:pPr/>
              <a:t>11</a:t>
            </a:fld>
            <a:endParaRPr lang="es-E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Symmetric / Secret Key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700213"/>
            <a:ext cx="7772400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1977, by NIST for unclassified info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56 bit key + 8 parity bits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Cipher block chaining - depends on previous block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Brute force: cracked in 1997 in 5 months, in 1998 in 3 days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Default in many VPN solutions, PGP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Variants - Triple DES, RC5 (RSA), IDEA (128),...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Rijndael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– current NIST standard</a:t>
            </a:r>
          </a:p>
        </p:txBody>
      </p:sp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781655D1-9DB8-4C1B-9B3B-552445868B13}" type="slidenum">
              <a:rPr lang="es-ES" smtClean="0"/>
              <a:pPr/>
              <a:t>12</a:t>
            </a:fld>
            <a:endParaRPr lang="es-E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Data Encryption Standard (DES)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700213"/>
            <a:ext cx="7340600" cy="4395787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Introduced in1976 by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Diffie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and Hellman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Two keys – one encrypts, the other decrypts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Public and private keys generated as a pair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Private key for user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Public key for distribution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Each key decrypts what the other encrypts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Intensive computations, slower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Confidentiality, integrity, authentication and non-repudiation</a:t>
            </a:r>
          </a:p>
          <a:p>
            <a:pPr eaLnBrk="1" hangingPunct="1">
              <a:lnSpc>
                <a:spcPct val="80000"/>
              </a:lnSpc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D3131602-1140-4AC3-97F6-ACEC884905E9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414" y="500042"/>
            <a:ext cx="7534299" cy="42862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Asymmetric / Public Key Encryption</a:t>
            </a:r>
          </a:p>
        </p:txBody>
      </p:sp>
      <p:sp>
        <p:nvSpPr>
          <p:cNvPr id="22530" name="AutoShape 2" descr="data:image/jpeg;base64,/9j/4AAQSkZJRgABAQAAAQABAAD/2wCEAAkGBxMREhQUEhISFhQVFxoYFRgTGB4XFxcUIRYXFyAYGRsYHSsgIB4lHxsZIzEiJSkrLi4uGiAzODMsNygtLi0BCgoKDg0OGxAQGzQlICUsLC01LCw3MjQ1LCwsLC8xLCwsLCwtLjQtNDQrLDYvLCwsLCwrNCwsLCwsLCwsLi80NP/AABEIALcBFAMBIgACEQEDEQH/xAAcAAEAAgMBAQEAAAAAAAAAAAAABQYDBAcBAgj/xABFEAACAQMCBAIDCwoGAgMBAAABAgMAERIEIQUGEzEiQRRR0gcVFjJTVGFxkZKiFyMzNGJygZOy0SRCUnOh07HBQ4OzdP/EABoBAQADAQEBAAAAAAAAAAAAAAABAgMEBQb/xAAxEQEAAQIDBgQFBAMBAAAAAAAAAQIRAxJRBBQhMVKhBRMVQTJhcZGxQmLR8FNywSP/2gAMAwEAAhEDEQA/AO40pSgVA856+WGBTA8aSPLGgLlVJBbdYy/g6hAIXLa9T1YdXpUlUpIiuh7q6hlP1gixoKNpOeJQIE6RmYlxOzlYWULqBCQqoXjZ1uCbOFNhY3YKMx56kXqF9PGFtqTCRMfEYdUNKereMBFLMpuC1gCfoq2+9MFox0IbRG8QwW0Z9abeH+FfY4fF8lH2cfFHZ2ycduzHc+s7mgoj886mIyK0EUsgnkULHL+aSOOCGRlWXpjJyXNsgo+NcgLVq4DxeTUyakGJEihk6atmWd2wRyWXGyizgbMbkHt57fvLpsAno8GAYMF6a4hwLBgLWuBtetuKFVviqjI5NYAXawFzbubAb/RQZKUpQKUpQKUpQKUpQKUpQKUpQKUpQKUpQKUpQKqen53RtV6OYiB1pIS/UjJDIHJdow2apZD4iLbj11bKrycowh+oC4cyzOzeG7pLcvCxx3juQR5gqu9B9DnPRdPqie6ZYC0chYtjndUCZsuILZAFcQTewvXkvOGlQvm7WWVYkKI8pkZtOupGKxqT8Rr/AMP4Vp6XkaOJAsepnR0YFJUWFXVcGjw8MOLDFjuwLX3vXnEuUHaWJ4NRLGfSOtJJdGkW2hOkGGcbKSbJlkPNrW2oNx+cdKpcmTwBIXRkDSGQSiQqERAWY2jY2AJsCfI1lPN2jzROuC0gQpijsrCRSyeMLj4wDbfc7Dc2qNk9z/TlbK8qkLCEY4OVMQnAa0iFWLCeQHIEb7AWrdXlGIBR1JfC2mf/ACC505yXZUAGR+MAB9FqDf5e4wmtgWeIOEfKwdSrbMV3B+qpKtDgfCxpYVhV3dVLYl7ZAFi2PhAG17dr1v0ClKUClKUClVLnDiJTUQRSattHp3jldp1MaFplaLGLOZWUXVna1rnD6DUPrua5tOXMc6TKY9IFmnCpEuY1BMzgFB48FFslFyLeoh0WlUCTnuXqacBdPaVU6iK2ZV307zBlkDgMt1AGKMCDfJTtWzxPjmrXhmn1Rk0sUksmlZ2Kt0killiBBye+wfxG42ytY2IC7UqgabnedzrbrpU9HzKqzXdcJun05VWTPKUbqcVsWAs3ntcv8xajU6qDOSBIpYJn6OJEqyLMEwYlt3QbMABY5/QaC60pSgUpSgUpSgUpSgUpSgUpSgUpSgUpSgUpSgUpUFzlrng02SP0wZIlklAB6MLSKry+IFfCpO5BA7kWFBO0qhSccMCI2n1kmvVG1BO8ZZymlaQQ5xIFbxAG4Fxe3lWjP7oU66QzX0bSL1WGBzSVEjSTFcZrI3jxN3Y7XCNfEB0ulVrhPF9TqF1jD0dREzJB4WY5CNXyk8QuPENlt2O++1c5b531DtoIpDp3M0EDSMWVZJXkVrtGpcX6ZWzhVa5ytha1B0ilc4POOqlxxk0kQTVQQuSrHqozuDNGWfaKTEKvfdXGR2ro9ApSlApSq/x25mQXYDpk2DFRfIb7GrU05psJ6SMMLMAR6iLivHiU3uoN+9x3H01Vul+0/wB9vap0v2n++3tVtu1WqLrS0Sk3Kgntcje17/8AmvTGCLWFu1rbW+qqr0v2n++3tU6X7T/fb2qbtVqXWnpLv4RvYnbuR2J+qgjW97C+/l6+/wBtVbpftP8Afb2qdL9p/vt7VN2q1LrZSqUeIvBqtMqXImyVg7M22cIuAW7+I/bV1rGqnLNklKUqoUpSgUpSgUpSgUpSgUpSgUpSgUpSgV4RXj9j9VU/QrlFGS0hJRSTm/fEftVph4c18kTK3rEotZQLdrDt9VedBbAYrYG4FhYH1j7TVX6X7T/fb2qdL9p/vt7VabtVqXWpEA7AD6havBEotZRt227X72qrdL9p/vt7VOl+0/329qm7Val1o6K/6V7Adh2G4H8KyVU+l+0/329qvpIhcbv3/wBbe1TdqtS61XpVZ5M4u8+nBcC6HC+5JARDdiSbk3r2udKy1Acb/Tr/ALZ/rFT9QHG/06/7Z/rFaYPxwiWtWnxTiKacIz2CvIsdyQoUtfxMTtbatytXiGgWYIH7JIslrAglb2BBHbeu+q9uCrQj5m01rtIADK8SkeMNgwUvdAQEuQMjYC4uRei8xxBiHBRVGoLO5AVRDIkbE/WXBH1Vg1HKULkEMy2eVvCsZGMjK7R4ujAC6LYgBhvvvWTUcsRPld5Rl1/ikAqZZUmLKbd1ZFx/5vWP/qngkeHcRi1ClonyAOLXDKytYHFlcBlNiDYgdxW3WjwvhvQzJkkleRs5HkxyZsVQbIqqAFUCwFb1bU3txQhuKfrmh/eb+uCug1z7in65of3m/rgroNcGN8crRyKUpWaSlK1dfxGGBQ00scSk2BkYICbE2BY99j9lBtUrDpNXHKgeJ0dD2ZGDKd7bEbd6zUClK+WkAIBIBJsL+ZsTYevYE/woPqlCaxJqUZVcOpR7YsCCrXtax7G9xb10GWlK+RILlbi4AJHnY3sberY/YaD6pSlApSlB8ydj9VVDhv6GL/bT+kVb5Ox+qqhw39DF/tp/SK6dm5yiWzUNJzHErmO46g1CafDJcyXCEOFvfEZj7DUzUS/AIixb/MdQmoyst8kwAS9r4nAX89zXRXm/Sq8j5jgfHpP1LypEbAixfLFxkBkhxazLcGxsTY18abmfTsIcnwaZVZVYE4hjZc2UFVyOwyIudhesfDeVYoAoR3IR42QFYxiI88UuiBmHjNy5Y7Dfvf5XlRAEUTzhAkSSICuMwibJM/Dceo4lbjas4nF0TwWCvU7j668r1O4+ut5Q0Pc7/Vm/3D/RHSnud/qzf7h/ojpXlrrtVc5hnRJlLuijpnd2Cj449Zqx1r67RpMjRyC6t3FyPO/l9VWpqyzcVT30g+cQfzU9qnvpB84g/mp7VSnwO0fyP4m/vT4HaP5H8Tf3rbeatEWRfvpB84g/mp7VPfSD5xB/NT2q2OL8jwPGRABFKCCrG7qSDfF1JuUbsbEG3YitbgXB9FqAyPp+lqIrCeEuxKE9mU38UbWJVx33GxBAbzVoWe++kHziD+antU99IPnEH81PaqU+B2j+R/E396fA7R/I/jb+9N5q0LKxrNVHJrNF05I3szXwYNbxwd8Tt2P2V0aoXT8q6WN1dYiGUgg5sbEbjuamqxqqzTdJSlKqFVTn/hk840p06SMYpy7dIxK4UwTR3X0jwHdx3B2Jq0TyhFZmNlUFmPqAFyah/hZo/lvwP7NFKsSmn4pt9Van4DrJMJLalGjj0/TBnVD1F1TNIXWBhExMR9VrG3esb8v61l1CMJw7zIWlGrYLLH6akn5pAR0sYLrtgdrAN3q0/CzR/Lfgf2afCzR/Lfgf2amyvn4XVH3hSeJQzgcRjillOn0kUxhIeTMzygfm8zuTDjLbdrdZfNRWxHyvqzJFIElQJPN0BJqTM2nR9L0+oxZzmDMMwt2IDdhcqLd8LNH8t+B/Zp8LNH8t+B/ZpY8/C6o+8Klo+X9aunRXTVOvVu8R1hWS/Sw6iyrJfDPx4l/O+IIxqS+DkvoHC42iZpdI2mMiJLhbFAjm4YK2Pe19wDa96m/hZo/lvwP7NPhZo/lvwP7NLHn4XVH3hUtDy9xFIpV6k/XZ48ZnmDRiQM7NqQmROBU4mKwB8IxAGVTPKXBJINS8rwyJ1NNp1LPOZrSpkrobsbn4pztvv2JIqU+Fmj+W/A/s0+Fmj+W/A/s1Fjz8Lqj7wm6VqcN4lFqFLQvkoOJNiLNYG1mAPYj7a26NImJi8FKUol8ydj9VUfQ8RhWKMNNCCEW4MigjwjyJq9VE8Q5c007mSWPJiAL5MNh9ANaYeJNHJFkF76QfOIP5qe1T30g+cQfzU9qpT4HaP5H8Tf3qF5t0vDOGwdfUQSlL4/m838R7A72F/WSBWm81aFmb30g+cQfzU9qnvpB84g/mp7VZOXuBaLV6aHUejFBMgdVZ2JCncXIPmLH+NSHwO0fyP4m/vU7zVoWRfvpB84g/mp7VepxTT3H+Ig7/ACqe1Un8DtH8j+Jv70+B2j+R/G396jeatCyH9zo30rf7h/ojr2rRw7hMUClYlxUnIi5O9gPM/QKVzpb1KUoFKVi1OoWNS8jBUUXZmNgB9JoMtQ/HuCmYrLCwi1UQPSltcWO5ikH+aJrC6+WxFiAa+/hLo/nMP3xT4S6P5zD98VbJVornp1R3AecodRqDo3Vo9ZGjPNEd1QqyCyydnDZBlI/y9wp2qzVUo14QmoGpQ6VJxl+cQhS2QscsTZr/AE3qY+Euj+cw/fFMlWhnp1StKivhLo/nMP3xT4S6P5zD98UyVaGenVK0rQ0fGdPM2EU0btYtZWBOIIBNvVcj7RWxrtWkMbyyMFSNS7sewUC5P2VExMc0xMTyRPGeNQHr6VZVM400sjRruVQALdrbDdlsDua5nVq5W5MUHVa7AQza6OQdEgBYkcgqDYXDkAM43GRNu1V3W8L1UUjJ6OWx2yTMqdgdj0/pq1MxDwvG9jxtoyeVTe19Plq1619eshjIiID7WJ9Vxfv52vWz6Hqvmr/Y/wD114dFqjsdK/2P/wBdWzQ8OjwnbKaony+X0/lAT8Udozg1nMkQ7WARnRfDcHuCDv2z+ik/GH6mIZFUGYW+NJ+bRvEyAXtcZC3cW9dTg4bqLk+hm5tc4tvbt/8AH5eVfXoGpvf0Rr+uzX7W79P1VGaNXduON/g196feIjt7Kpo+MyHTk9Us6ia7eEi6x5AgqLMBfvYd9xU9wzVu+auFDRlQcSSDeNX8wP8AVWYcEmDBho3GIYADMKMjdjj07XPrrYGh1I7aV9++z7+XydIqjVG07BjYkTkwbX/14cflOhSvfQ9V81f7H/66eh6r5q/2P/11OaHB6RtnR3j+U57ncremSLk2OJONzjfGLe3a/wBNdMrj3LyT6LVNrHgkEWGOoFmssPgHVF1HiQ7keaZdyBXX43DAEEEEXBG4I9YrOeb7PY6KsPZ6KKucREdn1StHW8Z08LYSzRo1gbMwBxJIBt6tj9lYPhLo/nMP3xUxRVPs3mqmPdK0qK+Euj+cw/fFefCXSfOYfvimSrQz06tvinEo9NG0srYotvIkkk2CqBuzE2AUbkmwqC0vBW1rdfXxgqQwh0r2ZYUYFS0g7NMykgnsoJVf8zNrx6zTSakz6jWad+mT6LGreCIWsZDf40p3GXZRsO7EzXwk0fzmH74pkq0M9OqSghVFVFFlUBVHqUCwH2VkqK+Euj+cw/fFSGm1CyKHRgysLqym4I9YNRNMxzhMVRPKWWlKVCSlKUClKUCoXnP9Sn/dH9QqaqF5z/Up/wB0f1Cr4fxx9VK/hn6OXV5VcXTn0p2aO95AVJgZjbBACJQ1lFwfL10hOqCeJpmyjhZziuaEswkCALa4UKbEHvX1O8zE8aZ9+XyfObvFuFWndY6VAytOAX6kiiOJGAcIub5OWV9tiVCjYi2Va82r1DBGVpgzxvKiIqkXLjpo9wSFsRft3O4pO1RH6ZI2aZ94WevKgFjnUvjmziWZl6gGO8XgsbfFvYf8U0/pDWXOcIXUF3VFkAwfPbG2IbGxI737ixpG0/tknZ/3QsvC53TVQYMy3OJxJF1MkdwbeX0Vf+Kj03VrpRvBpykuq9Ty7PFAfwyMPUEG4Y1yzhLz/wCGNgZ7bCTwgyZJbO3YE2vb6a7Ry/wr0WEIWzckvK57yTMcmc/Wew8gAPKvB8RqzY8z8o/D2tgi2Db5z+UlSlK4XYUpSgUpSgUpSgUpSg8ZQQQQCDsQexFVfhEvoEx0chtAwZ9G7HYILs+mJPYx7so+T2HxDa01V/dC5R99NN0Ou8JByBUBlLdvGO5FiexHfz7UFc5+P+N/+iP+uaq9W57qMDFlRgXYQabMIL5WmbKwHlYGqfMkqqfRxLFGX2AS7D833CMDZC/lYevYG9fR7LjzRg0xa/D2+s/3m8HacGK8Wqb24/8AI/vJZKVC5z5y36t8XxAVel8UYkHvkTfa5+obE/EckySpEZGfNRIzNjkgUeNbAAWJwA27M2+1de8xpLm3edYTtKquneeWJCW1LD8w7HFQcswWCYruuO/n2G/cVmmbUqvgEo8UxQIikNJ13xEmQ2QrbfbzN+16Rtd+OWbWWnZbcM0LLV39zGdmilDMxCsAoJJCi7bAHsPqrmOnE/WuzOUMjrjYYBMAVYG1/jbXJrpXuW/o5/3/AP21ed4pXnopm1uM/h3eHUZK6uN+ELxSlK8V65SlKBSlKBULzn+pT/uj+oVNVj1ECyKUdVZWFirC4I9RBq1M2mJRVF4mHGKVetR7nmmd2bJ1yYmyhbC5vYeHsKx/k30/ykn2L7Ne36xT0d3j+lT1dlHkjDCzAEeoi4/5pgL3sL2te29vVf1VbeI8laHThDNOyCSRYkuF8UjGyqPD3Nbf5N9P8pJ9i+zUer09HdPpdXX2UmlXb8m+n+Uk+xfZp+TfT/KSfYvs1PrFPR3R6VPV2UrRD/E6f98f1x12qqhpPc/gjdXWSS6kEbL5EG3btsKt9eVtWP52JNdrPS2bB8nDii9ylKVztylKUClKUClKUClKUClKUHNef/13/wCiP+uaq9XUuP8ALcOsH5xQH28aqM8RlZbkdvETaoP8m+n+Uk+xfZr19n8TjCw4oy3t83l4/h04mJNebmpNfAiAJYKLnYm25H0nzq8/k30/ykn2L7NPyb6f5ST7F9mtfWKZ/R3Zel1dfZR1UAAAAAbADYAfRX1VrHJWi650/XbrCMSlLJl0yxXL4va4tW3+TfT/ACkn2L7NT6xT0dz0qrq7KTVz9y39HP8Av/8Atq+/yb6f5ST7F9mp7l3gCaJWWNmIYg+K21r9rCuLbdtjaIiIptZ17Jsc4EzMze6XpSlee7ilKUClKUClKUClKUFK90/gEesi0wlaUBdTCAI2xF3kVC3a+QBNj5XNXKJLAAkmwAue527m3nUHzl+jg/8A69N/+6VP0ClL0oFKUoFKUoFKUoFKUoFKUoFKUoFKUoFKUoFKUoKV8HI/fv0nqTdX0fL43htl08MbfFtvb1796utRfoT+m9aww9H6d7759TK1vqqUoFKUoFKUoFKUoFKUoFKVF8T4/p9OrNJIoC3BNwACPIsxCg/QSKiZiOZa7d1usjhQySyJGg7tIwVR9ZO1U7jXun6OCRIhk7uwQXHTAYm1iGGQ8tyoG43rR49x1teBCkF4WFz1CYldg8bI2bLnYMOyI4YN8YdjTuf+FpFqoNZND14kuJwtpBsCdsiMgpv4WHkST3Ay8+nPFEe6+SbXdN1HPeluVi6k7qqM6Qrk6Bu2Q737m3kO9ri9S4tzzr9RJIugiuiWNw0aN2uFJkDgswxbwgABhc96iPcz6QZ+qHEUsIzV1ZTG+AvZALhbiUqw8ID2Fsd9XhvM8HBJ3aUnULK8uBisXCXBu2RABLE+G9woW47VpeOStlXf3S9WmpDOJw6PZrzyllINiOmW6R89ilv/ADXdOQedYuJQg3USj4yjYNa12UE3HcXXut/MFWP5l4pr212tl1JRF60jMFY4oCb2TPYBreZtvvVz5f0jK4eNpIpYyC4bwyKR26qLbJe+M6C+5yUi9JmKUxE1P0nSq5yrzGdRaKZcZgpNxbGRQQC627d12P8AqFvMCx1MTExeETExwkpSlSgpSlApSlApSlApSlApSlApSlApXy7gAkkADuTsBVT4v7o2hgLKkjah1NiumGYB9TSEiNf4tQT/AB3i8WjheeYkIltlF2ZiQAqjzYkgAfTXKeNe6zPHLg/R0nqSSGTUPY9jIysir5XCZkEkdwRWxwBoeJaqWTUyaozRsZoIJ3IhihNwjqIwFNiSMgT2BBqi9bR6fjSy6+N301m8UkEioWxOLBZWZ5FBsLn6Da1c8Y0VYk0R7L5bRd2bkvnYaxhFKI1mZC8bwtnBOgIDGJjuGUkZRtZhfzG9XGuB8A10Muvll0CMmm98NGYRbFc2SVJTGm2IZC119QBNrADvlbUz7KyUpSrIKUpQKVXoeboWnEPTnXKZ9OsjIOk0yByUDBieyNuQO1bp5k0YjaX0rT9JH6bP1FwWT/QWvYN9FBJSLcEXIuLXHcfSK41Dy7rRKyNGnVhNlkF2MsdrNJGxvJGx+MccAWLdycq6jPzJpo8zLNHEqOEyldVVmMYlGJJ38Jv/AAPlXsvH9MhkaSWNEjSNjI7KEwkyxs1/PH+O1r1E0xPNMTZVeHcjln6kskhVgHCliAkg7OFB+N+0dwLi+9ZfgI0bMIZXEUhyZQcArkAEqR4xe2V1INyTerS/HdKsgjOpgEjAFUMi5EFSwIF7kEAn+FanD+bNLOpkSQdIIH6pIEdjI8Vsr/GyQ7H1ioyxPCxeWKLlDTlGSVFkDbnJQRfzJyvcnbc37VW/dC9zZNbHGYiQ8YK2O+Sb2A3GOJJtYW3Oxq8ycVgWHrtNEIdvzhcBN2CjxXtuSB9dYo+O6VkEi6iEoUeQMHUqY0IDve9sVJFz5XqyH53fkjU6JiGgd088ACSPUUItIP3kH0MLXqxcGwWMHIMseyLvnGxsoWMMeolz4emWZTsAfKusz8z6MtPGzoXgDFo2Kl2VYlmLIpN2GLDf66i9SOGuTNKY4ek6LnKyJ4nhSUBSxNiUkA8j38t6pXRmhemrLJyTwdwTPIbM21h2tv4B+yPM/wCZrnyAFyqO1nFIdP0lchVfLFtgiqkZcljfYYg7163G9MHaM6iEOuOSl1yXMqq3F7jIsoH7w9dWiIiLQrM3m8pClYodSjlwrKxRsXANyrWDYt6jYg2+kVlqUFKUoFKUoFKUoFKVX+Oc2RaSR0eKd+nEJpWiQMscRZ1ybxA//G52B2FBYKVpHi+nzePrxZxrnIuYyRO+TC9wNxufXWqOZtKcWWeMxtG8nVV1MQRGVWJbLyLD/wB2oJetDj2vOn008yoXMUTyBB3Yqpa3/FYoeP6eTpmKWORJC4DxsrICi5Ncg+QrHLzJoTEJG1em6MmQDmRcGtswBvY286DkfE5zIiyaqTUakEjqMVvCnhWQuUlHSWMA3usLnsA5atV5JiUEK2ezlU04E8jpjkTptRKCowQ5lYwo3jQDxG160fBOE+kCKLOSSHUJYB81g/NyTrFufDBdGbHcZ4+oWtvBPQiv+FOnKxF7GIqQhds2tbtkd/prCMG/xTdfNo51wHh3FUCyaWKF11ES4y6zaSMKbB5m/SSPIDnj2XYeuofmnk3WauS+q0MzSLbKXRvE6zerFp2DoPLG1gb7Hz67HzRomjeVdZpjHGVDuJVKqW+KGN7C/lfvX3Dx/TkOxlRBHmWLso8CEK0nf4gJG59YqYwKInNEcdUZ5U73P+R207RSSxCBIA3QgDiR+qy4tqNQ6jFpSvhAXZQSB3rotQ3EeatHAHMmphHTKq4zBKlmCgEX23P8N79q3tNxOGSR4kmjaSOxkRWBZARcZAG4vWsRERaFZm7bpUXDzBpysjNKqCMyB+oQthHIY2c3Oy5DuazR8Y07IXWeIoFViwcFcX2U3v2by9dSN6lKUFRh5FiSc6hSgmeWdpXw3eCa94r32K+Gz9xiRazEVraXkNoo0CahBJEw6btDmpjELQYyKznI4MdwVAPla4KlB7xDlSdZYG08i39JErO8alY1Xh76YExhlDAsF2W1sthYV7JyCMVxnOaCHps6bBoxMCWCMpIYTNsCLWG5pSg2tPyYqEWkFlOkIAQCw05JsN9g1/4fTWxHyx/gTpGkRrMSrFCAAJeotwHvcbeJWU33GJtSlBrcW5dl97hpo5GlkE0L5PvZRrI5m/SMSwRQbBmLELuSTWpr+RJJUe2rCySpqUmbpAoyTrGrBEzulumlvEf83r29pQZNbyQ0ry31AEcjmXERDMSeijSjx5XxtdiLXOwuBe/1NyU2TPHqFVy4Kl4hIoU6SHSsCjNYkiLIHsL2IIvdSg3uY+Vl1iadTIVOnJZGAsep0yqPZbL4Ws2NrG1rVF8Q5Mt6VIbzdZJbRoAknUlVQ5SSSTBRcZDYEWFybCvaUE9ypw19PpY0mYNO15J2HZp3JdyLAbZEgbdgKl6UoFKUoFKUoFKUoFVbmPkuLWTPO5XqiKJIGZA3RljlklEm58QJdQydiF+xSg19TyIsj6hjKAs2bABLskr4FiCzEYlkBxxB8iTYVg49yhNJBKeqkk7QaiOyRJErNK8TXAvYW6dvESTfc0pQbM3JPVEvXnyMxl6mEYjGL6cacBRc2IVQSSTc37CwDS8lWUZyozWnzKxkBjJEkN7M7G4VB3Jv22FhXtKCT4LwE6dpbyKySJEuOFiGSIRE3ubhgqm1tt9zetflzlo6NJVEpdXUBEGQRAAw8Ad2xvceFSEFhiq70pQQ3L/JUo02nGplUSRx6VcFjWyCF1lKMQxzYsLZdreW5qS1PJaSFS0pGOpedsRbOJ5BIYG3+KWSMk+eNvM0pQamr5GeSR5DqrsQ+GaMwXLUQagXUyY2UwhbIqXBJPiuTI8D5WGm1Mk3UVgxlZBgQymWQSyDIsRiW7AKNrXJtelKCPm5AU+kFZyPSH6r7EjrLqOvEwGewW7KwFsgQbqRvhj5RddVpQFtFEC+okUIqTydZp40CFmkukpL3J8+7EmlKC9UpSg//9k="/>
          <p:cNvSpPr>
            <a:spLocks noChangeAspect="1" noChangeArrowheads="1"/>
          </p:cNvSpPr>
          <p:nvPr/>
        </p:nvSpPr>
        <p:spPr bwMode="auto">
          <a:xfrm>
            <a:off x="63500" y="-38417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2" name="AutoShape 4" descr="data:image/jpeg;base64,/9j/4AAQSkZJRgABAQAAAQABAAD/2wCEAAkGBxMREhQUEhISFhQVFxoYFRgTGB4XFxcUIRYXFyAYGRsYHSsgIB4lHxsZIzEiJSkrLi4uGiAzODMsNygtLi0BCgoKDg0OGxAQGzQlICUsLC01LCw3MjQ1LCwsLC8xLCwsLCwtLjQtNDQrLDYvLCwsLCwrNCwsLCwsLCwsLi80NP/AABEIALcBFAMBIgACEQEDEQH/xAAcAAEAAgMBAQEAAAAAAAAAAAAABQYDBAcBAgj/xABFEAACAQMCBAIDCwoGAgMBAAABAgMAERIEIQUGEzEiQRRR0gcVFjJTVGFxkZKiFyMzNGJygZOy0SRCUnOh07HBQ4OzdP/EABoBAQADAQEBAAAAAAAAAAAAAAABAgMEBQb/xAAxEQEAAQIDBgQFBAMBAAAAAAAAAQIRAxJRBBQhMVKhBRMVQTJhcZGxQmLR8FNywSP/2gAMAwEAAhEDEQA/AO40pSgVA856+WGBTA8aSPLGgLlVJBbdYy/g6hAIXLa9T1YdXpUlUpIiuh7q6hlP1gixoKNpOeJQIE6RmYlxOzlYWULqBCQqoXjZ1uCbOFNhY3YKMx56kXqF9PGFtqTCRMfEYdUNKereMBFLMpuC1gCfoq2+9MFox0IbRG8QwW0Z9abeH+FfY4fF8lH2cfFHZ2ycduzHc+s7mgoj886mIyK0EUsgnkULHL+aSOOCGRlWXpjJyXNsgo+NcgLVq4DxeTUyakGJEihk6atmWd2wRyWXGyizgbMbkHt57fvLpsAno8GAYMF6a4hwLBgLWuBtetuKFVviqjI5NYAXawFzbubAb/RQZKUpQKUpQKUpQKUpQKUpQKUpQKUpQKUpQKUpQKqen53RtV6OYiB1pIS/UjJDIHJdow2apZD4iLbj11bKrycowh+oC4cyzOzeG7pLcvCxx3juQR5gqu9B9DnPRdPqie6ZYC0chYtjndUCZsuILZAFcQTewvXkvOGlQvm7WWVYkKI8pkZtOupGKxqT8Rr/AMP4Vp6XkaOJAsepnR0YFJUWFXVcGjw8MOLDFjuwLX3vXnEuUHaWJ4NRLGfSOtJJdGkW2hOkGGcbKSbJlkPNrW2oNx+cdKpcmTwBIXRkDSGQSiQqERAWY2jY2AJsCfI1lPN2jzROuC0gQpijsrCRSyeMLj4wDbfc7Dc2qNk9z/TlbK8qkLCEY4OVMQnAa0iFWLCeQHIEb7AWrdXlGIBR1JfC2mf/ACC505yXZUAGR+MAB9FqDf5e4wmtgWeIOEfKwdSrbMV3B+qpKtDgfCxpYVhV3dVLYl7ZAFi2PhAG17dr1v0ClKUClKUClVLnDiJTUQRSattHp3jldp1MaFplaLGLOZWUXVna1rnD6DUPrua5tOXMc6TKY9IFmnCpEuY1BMzgFB48FFslFyLeoh0WlUCTnuXqacBdPaVU6iK2ZV307zBlkDgMt1AGKMCDfJTtWzxPjmrXhmn1Rk0sUksmlZ2Kt0killiBBye+wfxG42ytY2IC7UqgabnedzrbrpU9HzKqzXdcJun05VWTPKUbqcVsWAs3ntcv8xajU6qDOSBIpYJn6OJEqyLMEwYlt3QbMABY5/QaC60pSgUpSgUpSgUpSgUpSgUpSgUpSgUpSgUpSgUpUFzlrng02SP0wZIlklAB6MLSKry+IFfCpO5BA7kWFBO0qhSccMCI2n1kmvVG1BO8ZZymlaQQ5xIFbxAG4Fxe3lWjP7oU66QzX0bSL1WGBzSVEjSTFcZrI3jxN3Y7XCNfEB0ulVrhPF9TqF1jD0dREzJB4WY5CNXyk8QuPENlt2O++1c5b531DtoIpDp3M0EDSMWVZJXkVrtGpcX6ZWzhVa5ytha1B0ilc4POOqlxxk0kQTVQQuSrHqozuDNGWfaKTEKvfdXGR2ro9ApSlApSq/x25mQXYDpk2DFRfIb7GrU05psJ6SMMLMAR6iLivHiU3uoN+9x3H01Vul+0/wB9vap0v2n++3tVtu1WqLrS0Sk3Kgntcje17/8AmvTGCLWFu1rbW+qqr0v2n++3tU6X7T/fb2qbtVqXWnpLv4RvYnbuR2J+qgjW97C+/l6+/wBtVbpftP8Afb2qdL9p/vt7VN2q1LrZSqUeIvBqtMqXImyVg7M22cIuAW7+I/bV1rGqnLNklKUqoUpSgUpSgUpSgUpSgUpSgUpSgUpSgV4RXj9j9VU/QrlFGS0hJRSTm/fEftVph4c18kTK3rEotZQLdrDt9VedBbAYrYG4FhYH1j7TVX6X7T/fb2qdL9p/vt7VabtVqXWpEA7AD6havBEotZRt227X72qrdL9p/vt7VOl+0/329qm7Val1o6K/6V7Adh2G4H8KyVU+l+0/329qvpIhcbv3/wBbe1TdqtS61XpVZ5M4u8+nBcC6HC+5JARDdiSbk3r2udKy1Acb/Tr/ALZ/rFT9QHG/06/7Z/rFaYPxwiWtWnxTiKacIz2CvIsdyQoUtfxMTtbatytXiGgWYIH7JIslrAglb2BBHbeu+q9uCrQj5m01rtIADK8SkeMNgwUvdAQEuQMjYC4uRei8xxBiHBRVGoLO5AVRDIkbE/WXBH1Vg1HKULkEMy2eVvCsZGMjK7R4ujAC6LYgBhvvvWTUcsRPld5Rl1/ikAqZZUmLKbd1ZFx/5vWP/qngkeHcRi1ClonyAOLXDKytYHFlcBlNiDYgdxW3WjwvhvQzJkkleRs5HkxyZsVQbIqqAFUCwFb1bU3txQhuKfrmh/eb+uCug1z7in65of3m/rgroNcGN8crRyKUpWaSlK1dfxGGBQ00scSk2BkYICbE2BY99j9lBtUrDpNXHKgeJ0dD2ZGDKd7bEbd6zUClK+WkAIBIBJsL+ZsTYevYE/woPqlCaxJqUZVcOpR7YsCCrXtax7G9xb10GWlK+RILlbi4AJHnY3sberY/YaD6pSlApSlB8ydj9VVDhv6GL/bT+kVb5Ox+qqhw39DF/tp/SK6dm5yiWzUNJzHErmO46g1CafDJcyXCEOFvfEZj7DUzUS/AIixb/MdQmoyst8kwAS9r4nAX89zXRXm/Sq8j5jgfHpP1LypEbAixfLFxkBkhxazLcGxsTY18abmfTsIcnwaZVZVYE4hjZc2UFVyOwyIudhesfDeVYoAoR3IR42QFYxiI88UuiBmHjNy5Y7Dfvf5XlRAEUTzhAkSSICuMwibJM/Dceo4lbjas4nF0TwWCvU7j668r1O4+ut5Q0Pc7/Vm/3D/RHSnud/qzf7h/ojpXlrrtVc5hnRJlLuijpnd2Cj449Zqx1r67RpMjRyC6t3FyPO/l9VWpqyzcVT30g+cQfzU9qnvpB84g/mp7VSnwO0fyP4m/vT4HaP5H8Tf3rbeatEWRfvpB84g/mp7VPfSD5xB/NT2q2OL8jwPGRABFKCCrG7qSDfF1JuUbsbEG3YitbgXB9FqAyPp+lqIrCeEuxKE9mU38UbWJVx33GxBAbzVoWe++kHziD+antU99IPnEH81PaqU+B2j+R/E396fA7R/I/jb+9N5q0LKxrNVHJrNF05I3szXwYNbxwd8Tt2P2V0aoXT8q6WN1dYiGUgg5sbEbjuamqxqqzTdJSlKqFVTn/hk840p06SMYpy7dIxK4UwTR3X0jwHdx3B2Jq0TyhFZmNlUFmPqAFyah/hZo/lvwP7NFKsSmn4pt9Van4DrJMJLalGjj0/TBnVD1F1TNIXWBhExMR9VrG3esb8v61l1CMJw7zIWlGrYLLH6akn5pAR0sYLrtgdrAN3q0/CzR/Lfgf2afCzR/Lfgf2amyvn4XVH3hSeJQzgcRjillOn0kUxhIeTMzygfm8zuTDjLbdrdZfNRWxHyvqzJFIElQJPN0BJqTM2nR9L0+oxZzmDMMwt2IDdhcqLd8LNH8t+B/Zp8LNH8t+B/ZpY8/C6o+8Klo+X9aunRXTVOvVu8R1hWS/Sw6iyrJfDPx4l/O+IIxqS+DkvoHC42iZpdI2mMiJLhbFAjm4YK2Pe19wDa96m/hZo/lvwP7NPhZo/lvwP7NLHn4XVH3hUtDy9xFIpV6k/XZ48ZnmDRiQM7NqQmROBU4mKwB8IxAGVTPKXBJINS8rwyJ1NNp1LPOZrSpkrobsbn4pztvv2JIqU+Fmj+W/A/s0+Fmj+W/A/s1Fjz8Lqj7wm6VqcN4lFqFLQvkoOJNiLNYG1mAPYj7a26NImJi8FKUol8ydj9VUfQ8RhWKMNNCCEW4MigjwjyJq9VE8Q5c007mSWPJiAL5MNh9ANaYeJNHJFkF76QfOIP5qe1T30g+cQfzU9qpT4HaP5H8Tf3qF5t0vDOGwdfUQSlL4/m838R7A72F/WSBWm81aFmb30g+cQfzU9qnvpB84g/mp7VZOXuBaLV6aHUejFBMgdVZ2JCncXIPmLH+NSHwO0fyP4m/vU7zVoWRfvpB84g/mp7VepxTT3H+Ig7/ACqe1Un8DtH8j+Jv70+B2j+R/G396jeatCyH9zo30rf7h/ojr2rRw7hMUClYlxUnIi5O9gPM/QKVzpb1KUoFKVi1OoWNS8jBUUXZmNgB9JoMtQ/HuCmYrLCwi1UQPSltcWO5ikH+aJrC6+WxFiAa+/hLo/nMP3xT4S6P5zD98VbJVornp1R3AecodRqDo3Vo9ZGjPNEd1QqyCyydnDZBlI/y9wp2qzVUo14QmoGpQ6VJxl+cQhS2QscsTZr/AE3qY+Euj+cw/fFMlWhnp1StKivhLo/nMP3xT4S6P5zD98UyVaGenVK0rQ0fGdPM2EU0btYtZWBOIIBNvVcj7RWxrtWkMbyyMFSNS7sewUC5P2VExMc0xMTyRPGeNQHr6VZVM400sjRruVQALdrbDdlsDua5nVq5W5MUHVa7AQza6OQdEgBYkcgqDYXDkAM43GRNu1V3W8L1UUjJ6OWx2yTMqdgdj0/pq1MxDwvG9jxtoyeVTe19Plq1619eshjIiID7WJ9Vxfv52vWz6Hqvmr/Y/wD114dFqjsdK/2P/wBdWzQ8OjwnbKaony+X0/lAT8Udozg1nMkQ7WARnRfDcHuCDv2z+ik/GH6mIZFUGYW+NJ+bRvEyAXtcZC3cW9dTg4bqLk+hm5tc4tvbt/8AH5eVfXoGpvf0Rr+uzX7W79P1VGaNXduON/g196feIjt7Kpo+MyHTk9Us6ia7eEi6x5AgqLMBfvYd9xU9wzVu+auFDRlQcSSDeNX8wP8AVWYcEmDBho3GIYADMKMjdjj07XPrrYGh1I7aV9++z7+XydIqjVG07BjYkTkwbX/14cflOhSvfQ9V81f7H/66eh6r5q/2P/11OaHB6RtnR3j+U57ncremSLk2OJONzjfGLe3a/wBNdMrj3LyT6LVNrHgkEWGOoFmssPgHVF1HiQ7keaZdyBXX43DAEEEEXBG4I9YrOeb7PY6KsPZ6KKucREdn1StHW8Z08LYSzRo1gbMwBxJIBt6tj9lYPhLo/nMP3xUxRVPs3mqmPdK0qK+Euj+cw/fFefCXSfOYfvimSrQz06tvinEo9NG0srYotvIkkk2CqBuzE2AUbkmwqC0vBW1rdfXxgqQwh0r2ZYUYFS0g7NMykgnsoJVf8zNrx6zTSakz6jWad+mT6LGreCIWsZDf40p3GXZRsO7EzXwk0fzmH74pkq0M9OqSghVFVFFlUBVHqUCwH2VkqK+Euj+cw/fFSGm1CyKHRgysLqym4I9YNRNMxzhMVRPKWWlKVCSlKUClKUCoXnP9Sn/dH9QqaqF5z/Up/wB0f1Cr4fxx9VK/hn6OXV5VcXTn0p2aO95AVJgZjbBACJQ1lFwfL10hOqCeJpmyjhZziuaEswkCALa4UKbEHvX1O8zE8aZ9+XyfObvFuFWndY6VAytOAX6kiiOJGAcIub5OWV9tiVCjYi2Va82r1DBGVpgzxvKiIqkXLjpo9wSFsRft3O4pO1RH6ZI2aZ94WevKgFjnUvjmziWZl6gGO8XgsbfFvYf8U0/pDWXOcIXUF3VFkAwfPbG2IbGxI737ixpG0/tknZ/3QsvC53TVQYMy3OJxJF1MkdwbeX0Vf+Kj03VrpRvBpykuq9Ty7PFAfwyMPUEG4Y1yzhLz/wCGNgZ7bCTwgyZJbO3YE2vb6a7Ry/wr0WEIWzckvK57yTMcmc/Wew8gAPKvB8RqzY8z8o/D2tgi2Db5z+UlSlK4XYUpSgUpSgUpSgUpSg8ZQQQQCDsQexFVfhEvoEx0chtAwZ9G7HYILs+mJPYx7so+T2HxDa01V/dC5R99NN0Ou8JByBUBlLdvGO5FiexHfz7UFc5+P+N/+iP+uaq9W57qMDFlRgXYQabMIL5WmbKwHlYGqfMkqqfRxLFGX2AS7D833CMDZC/lYevYG9fR7LjzRg0xa/D2+s/3m8HacGK8Wqb24/8AI/vJZKVC5z5y36t8XxAVel8UYkHvkTfa5+obE/EckySpEZGfNRIzNjkgUeNbAAWJwA27M2+1de8xpLm3edYTtKquneeWJCW1LD8w7HFQcswWCYruuO/n2G/cVmmbUqvgEo8UxQIikNJ13xEmQ2QrbfbzN+16Rtd+OWbWWnZbcM0LLV39zGdmilDMxCsAoJJCi7bAHsPqrmOnE/WuzOUMjrjYYBMAVYG1/jbXJrpXuW/o5/3/AP21ed4pXnopm1uM/h3eHUZK6uN+ELxSlK8V65SlKBSlKBULzn+pT/uj+oVNVj1ECyKUdVZWFirC4I9RBq1M2mJRVF4mHGKVetR7nmmd2bJ1yYmyhbC5vYeHsKx/k30/ykn2L7Ne36xT0d3j+lT1dlHkjDCzAEeoi4/5pgL3sL2te29vVf1VbeI8laHThDNOyCSRYkuF8UjGyqPD3Nbf5N9P8pJ9i+zUer09HdPpdXX2UmlXb8m+n+Uk+xfZp+TfT/KSfYvs1PrFPR3R6VPV2UrRD/E6f98f1x12qqhpPc/gjdXWSS6kEbL5EG3btsKt9eVtWP52JNdrPS2bB8nDii9ylKVztylKUClKUClKUClKUClKUHNef/13/wCiP+uaq9XUuP8ALcOsH5xQH28aqM8RlZbkdvETaoP8m+n+Uk+xfZr19n8TjCw4oy3t83l4/h04mJNebmpNfAiAJYKLnYm25H0nzq8/k30/ykn2L7NPyb6f5ST7F9mtfWKZ/R3Zel1dfZR1UAAAAAbADYAfRX1VrHJWi650/XbrCMSlLJl0yxXL4va4tW3+TfT/ACkn2L7NT6xT0dz0qrq7KTVz9y39HP8Av/8Atq+/yb6f5ST7F9mp7l3gCaJWWNmIYg+K21r9rCuLbdtjaIiIptZ17Jsc4EzMze6XpSlee7ilKUClKUClKUClKUFK90/gEesi0wlaUBdTCAI2xF3kVC3a+QBNj5XNXKJLAAkmwAue527m3nUHzl+jg/8A69N/+6VP0ClL0oFKUoFKUoFKUoFKUoFKUoFKUoFKUoFKUoFKUoKV8HI/fv0nqTdX0fL43htl08MbfFtvb1796utRfoT+m9aww9H6d7759TK1vqqUoFKUoFKUoFKUoFKUoFKVF8T4/p9OrNJIoC3BNwACPIsxCg/QSKiZiOZa7d1usjhQySyJGg7tIwVR9ZO1U7jXun6OCRIhk7uwQXHTAYm1iGGQ8tyoG43rR49x1teBCkF4WFz1CYldg8bI2bLnYMOyI4YN8YdjTuf+FpFqoNZND14kuJwtpBsCdsiMgpv4WHkST3Ay8+nPFEe6+SbXdN1HPeluVi6k7qqM6Qrk6Bu2Q737m3kO9ri9S4tzzr9RJIugiuiWNw0aN2uFJkDgswxbwgABhc96iPcz6QZ+qHEUsIzV1ZTG+AvZALhbiUqw8ID2Fsd9XhvM8HBJ3aUnULK8uBisXCXBu2RABLE+G9woW47VpeOStlXf3S9WmpDOJw6PZrzyllINiOmW6R89ilv/ADXdOQedYuJQg3USj4yjYNa12UE3HcXXut/MFWP5l4pr212tl1JRF60jMFY4oCb2TPYBreZtvvVz5f0jK4eNpIpYyC4bwyKR26qLbJe+M6C+5yUi9JmKUxE1P0nSq5yrzGdRaKZcZgpNxbGRQQC627d12P8AqFvMCx1MTExeETExwkpSlSgpSlApSlApSlApSlApSlApSlApXy7gAkkADuTsBVT4v7o2hgLKkjah1NiumGYB9TSEiNf4tQT/AB3i8WjheeYkIltlF2ZiQAqjzYkgAfTXKeNe6zPHLg/R0nqSSGTUPY9jIysir5XCZkEkdwRWxwBoeJaqWTUyaozRsZoIJ3IhihNwjqIwFNiSMgT2BBqi9bR6fjSy6+N301m8UkEioWxOLBZWZ5FBsLn6Da1c8Y0VYk0R7L5bRd2bkvnYaxhFKI1mZC8bwtnBOgIDGJjuGUkZRtZhfzG9XGuB8A10Muvll0CMmm98NGYRbFc2SVJTGm2IZC119QBNrADvlbUz7KyUpSrIKUpQKVXoeboWnEPTnXKZ9OsjIOk0yByUDBieyNuQO1bp5k0YjaX0rT9JH6bP1FwWT/QWvYN9FBJSLcEXIuLXHcfSK41Dy7rRKyNGnVhNlkF2MsdrNJGxvJGx+MccAWLdycq6jPzJpo8zLNHEqOEyldVVmMYlGJJ38Jv/AAPlXsvH9MhkaSWNEjSNjI7KEwkyxs1/PH+O1r1E0xPNMTZVeHcjln6kskhVgHCliAkg7OFB+N+0dwLi+9ZfgI0bMIZXEUhyZQcArkAEqR4xe2V1INyTerS/HdKsgjOpgEjAFUMi5EFSwIF7kEAn+FanD+bNLOpkSQdIIH6pIEdjI8Vsr/GyQ7H1ioyxPCxeWKLlDTlGSVFkDbnJQRfzJyvcnbc37VW/dC9zZNbHGYiQ8YK2O+Sb2A3GOJJtYW3Oxq8ycVgWHrtNEIdvzhcBN2CjxXtuSB9dYo+O6VkEi6iEoUeQMHUqY0IDve9sVJFz5XqyH53fkjU6JiGgd088ACSPUUItIP3kH0MLXqxcGwWMHIMseyLvnGxsoWMMeolz4emWZTsAfKusz8z6MtPGzoXgDFo2Kl2VYlmLIpN2GLDf66i9SOGuTNKY4ek6LnKyJ4nhSUBSxNiUkA8j38t6pXRmhemrLJyTwdwTPIbM21h2tv4B+yPM/wCZrnyAFyqO1nFIdP0lchVfLFtgiqkZcljfYYg7163G9MHaM6iEOuOSl1yXMqq3F7jIsoH7w9dWiIiLQrM3m8pClYodSjlwrKxRsXANyrWDYt6jYg2+kVlqUFKUoFKUoFKUoFKVX+Oc2RaSR0eKd+nEJpWiQMscRZ1ybxA//G52B2FBYKVpHi+nzePrxZxrnIuYyRO+TC9wNxufXWqOZtKcWWeMxtG8nVV1MQRGVWJbLyLD/wB2oJetDj2vOn008yoXMUTyBB3Yqpa3/FYoeP6eTpmKWORJC4DxsrICi5Ncg+QrHLzJoTEJG1em6MmQDmRcGtswBvY286DkfE5zIiyaqTUakEjqMVvCnhWQuUlHSWMA3usLnsA5atV5JiUEK2ezlU04E8jpjkTptRKCowQ5lYwo3jQDxG160fBOE+kCKLOSSHUJYB81g/NyTrFufDBdGbHcZ4+oWtvBPQiv+FOnKxF7GIqQhds2tbtkd/prCMG/xTdfNo51wHh3FUCyaWKF11ES4y6zaSMKbB5m/SSPIDnj2XYeuofmnk3WauS+q0MzSLbKXRvE6zerFp2DoPLG1gb7Hz67HzRomjeVdZpjHGVDuJVKqW+KGN7C/lfvX3Dx/TkOxlRBHmWLso8CEK0nf4gJG59YqYwKInNEcdUZ5U73P+R207RSSxCBIA3QgDiR+qy4tqNQ6jFpSvhAXZQSB3rotQ3EeatHAHMmphHTKq4zBKlmCgEX23P8N79q3tNxOGSR4kmjaSOxkRWBZARcZAG4vWsRERaFZm7bpUXDzBpysjNKqCMyB+oQthHIY2c3Oy5DuazR8Y07IXWeIoFViwcFcX2U3v2by9dSN6lKUFRh5FiSc6hSgmeWdpXw3eCa94r32K+Gz9xiRazEVraXkNoo0CahBJEw6btDmpjELQYyKznI4MdwVAPla4KlB7xDlSdZYG08i39JErO8alY1Xh76YExhlDAsF2W1sthYV7JyCMVxnOaCHps6bBoxMCWCMpIYTNsCLWG5pSg2tPyYqEWkFlOkIAQCw05JsN9g1/4fTWxHyx/gTpGkRrMSrFCAAJeotwHvcbeJWU33GJtSlBrcW5dl97hpo5GlkE0L5PvZRrI5m/SMSwRQbBmLELuSTWpr+RJJUe2rCySpqUmbpAoyTrGrBEzulumlvEf83r29pQZNbyQ0ry31AEcjmXERDMSeijSjx5XxtdiLXOwuBe/1NyU2TPHqFVy4Kl4hIoU6SHSsCjNYkiLIHsL2IIvdSg3uY+Vl1iadTIVOnJZGAsep0yqPZbL4Ws2NrG1rVF8Q5Mt6VIbzdZJbRoAknUlVQ5SSSTBRcZDYEWFybCvaUE9ypw19PpY0mYNO15J2HZp3JdyLAbZEgbdgKl6UoFKUoFKUoFKUoFVbmPkuLWTPO5XqiKJIGZA3RljlklEm58QJdQydiF+xSg19TyIsj6hjKAs2bABLskr4FiCzEYlkBxxB8iTYVg49yhNJBKeqkk7QaiOyRJErNK8TXAvYW6dvESTfc0pQbM3JPVEvXnyMxl6mEYjGL6cacBRc2IVQSSTc37CwDS8lWUZyozWnzKxkBjJEkN7M7G4VB3Jv22FhXtKCT4LwE6dpbyKySJEuOFiGSIRE3ubhgqm1tt9zetflzlo6NJVEpdXUBEGQRAAw8Ad2xvceFSEFhiq70pQQ3L/JUo02nGplUSRx6VcFjWyCF1lKMQxzYsLZdreW5qS1PJaSFS0pGOpedsRbOJ5BIYG3+KWSMk+eNvM0pQamr5GeSR5DqrsQ+GaMwXLUQagXUyY2UwhbIqXBJPiuTI8D5WGm1Mk3UVgxlZBgQymWQSyDIsRiW7AKNrXJtelKCPm5AU+kFZyPSH6r7EjrLqOvEwGewW7KwFsgQbqRvhj5RddVpQFtFEC+okUIqTydZp40CFmkukpL3J8+7EmlKC9UpSg//9k="/>
          <p:cNvSpPr>
            <a:spLocks noChangeAspect="1" noChangeArrowheads="1"/>
          </p:cNvSpPr>
          <p:nvPr/>
        </p:nvSpPr>
        <p:spPr bwMode="auto">
          <a:xfrm>
            <a:off x="63500" y="-38417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85800" y="838200"/>
            <a:ext cx="3814763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Public Key</a:t>
            </a:r>
          </a:p>
          <a:p>
            <a:pPr lvl="1"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Distributed freely</a:t>
            </a:r>
          </a:p>
          <a:p>
            <a:pPr lvl="1"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Used to encrypt message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Used to verify signature</a:t>
            </a:r>
          </a:p>
          <a:p>
            <a:pPr lvl="1"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Kept in the digital certificate</a:t>
            </a:r>
          </a:p>
        </p:txBody>
      </p:sp>
      <p:sp>
        <p:nvSpPr>
          <p:cNvPr id="41989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48200" y="838200"/>
            <a:ext cx="44958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Private Key</a:t>
            </a:r>
          </a:p>
          <a:p>
            <a:pPr lvl="1"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Protected by owner</a:t>
            </a:r>
          </a:p>
          <a:p>
            <a:pPr lvl="1"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Used to sign message</a:t>
            </a:r>
          </a:p>
          <a:p>
            <a:pPr lvl="1"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Used to decrypt messages</a:t>
            </a:r>
          </a:p>
          <a:p>
            <a:pPr lvl="1"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Stored by the owner</a:t>
            </a:r>
          </a:p>
          <a:p>
            <a:pPr lvl="2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On a PC</a:t>
            </a:r>
          </a:p>
          <a:p>
            <a:pPr lvl="2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On a Smartcard</a:t>
            </a:r>
          </a:p>
        </p:txBody>
      </p:sp>
      <p:sp>
        <p:nvSpPr>
          <p:cNvPr id="4198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21368A-3C7E-4F38-A474-05793C44E071}" type="slidenum">
              <a:rPr lang="es-ES" smtClean="0"/>
              <a:pPr/>
              <a:t>14</a:t>
            </a:fld>
            <a:endParaRPr lang="es-E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3536"/>
            <a:ext cx="8229600" cy="737064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Private &amp; Public Keys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4" descr="Illustration of asymmetric or public key encryption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266004"/>
            <a:ext cx="4648200" cy="3591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700213"/>
            <a:ext cx="7772400" cy="4114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Factoring with two large prime numbers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Inventors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Rivest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Shamir, Adelman 1977 (RSA)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Key lengths 512 bits and more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Used in web browsers with SSL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Calculating discrete logarithms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Diffie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-Hellman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El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Gamal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key lengths 512-1024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Unpatented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Elliptic Curve Crypto (ECC)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Smaller key size, faster, ideal for smart cards, PDAs</a:t>
            </a:r>
          </a:p>
        </p:txBody>
      </p:sp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27BD57B1-F73D-421A-B1AB-B1C3B09E562A}" type="slidenum">
              <a:rPr lang="es-ES" smtClean="0"/>
              <a:pPr/>
              <a:t>15</a:t>
            </a:fld>
            <a:endParaRPr lang="es-E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28604"/>
            <a:ext cx="8726488" cy="63498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Asymmetric Encryption Algorithms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Hybrid – Asymmetric and Symmetric Encryption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Key distribution</a:t>
            </a:r>
          </a:p>
          <a:p>
            <a:pPr lvl="1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Asymmetric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Bulk encryption</a:t>
            </a:r>
          </a:p>
          <a:p>
            <a:pPr lvl="1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Symmetric</a:t>
            </a:r>
          </a:p>
        </p:txBody>
      </p:sp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8137E4C0-6932-45C7-93C5-7C3724F92794}" type="slidenum">
              <a:rPr lang="es-ES" smtClean="0"/>
              <a:pPr/>
              <a:t>16</a:t>
            </a:fld>
            <a:endParaRPr lang="es-ES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Application</a:t>
            </a:r>
          </a:p>
        </p:txBody>
      </p:sp>
      <p:pic>
        <p:nvPicPr>
          <p:cNvPr id="19458" name="Picture 2" descr="https://encrypted-tbn3.gstatic.com/images?q=tbn:ANd9GcRTmks70bxL77SxYtPlW_qgrq-8_FYW7y6ekqOrhWJYflXvSYws4A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3297436"/>
            <a:ext cx="4953000" cy="27318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Create hash value / digital fingerprint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Provides integrity checking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Shorter than original message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Variable length message to fixed length hash value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One way function, can’t go back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Appended to message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Examples: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MD5 - 128 bit hash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SHA - 160 bit, by  NIST, NSA in DSS (Digital Signature Standard)</a:t>
            </a:r>
          </a:p>
        </p:txBody>
      </p:sp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F6EF9B2E-B514-4CC2-B338-85BA3B7E8E2C}" type="slidenum">
              <a:rPr lang="es-ES" smtClean="0"/>
              <a:pPr/>
              <a:t>17</a:t>
            </a:fld>
            <a:endParaRPr lang="es-ES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Hash / Message Digest Function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Create a digest - hash value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Encrypt hash value with your private key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Attach to message to be sent 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Could encrypt with recipient’s public key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Send</a:t>
            </a:r>
          </a:p>
        </p:txBody>
      </p:sp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D350ABFF-805B-4EE2-93B6-675CA328263A}" type="slidenum">
              <a:rPr lang="es-ES" smtClean="0"/>
              <a:pPr/>
              <a:t>18</a:t>
            </a:fld>
            <a:endParaRPr lang="es-ES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Digital Signatures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88C134A8-A8D4-4376-9BC8-9109BB61214F}" type="slidenum">
              <a:rPr lang="es-ES" smtClean="0"/>
              <a:pPr/>
              <a:t>19</a:t>
            </a:fld>
            <a:endParaRPr lang="es-E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27" y="188913"/>
            <a:ext cx="6811985" cy="811195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Digital Signature</a:t>
            </a:r>
          </a:p>
        </p:txBody>
      </p:sp>
      <p:sp>
        <p:nvSpPr>
          <p:cNvPr id="47108" name="Rectangle 3"/>
          <p:cNvSpPr>
            <a:spLocks noChangeArrowheads="1"/>
          </p:cNvSpPr>
          <p:nvPr/>
        </p:nvSpPr>
        <p:spPr bwMode="auto">
          <a:xfrm>
            <a:off x="2000250" y="2095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47109" name="Picture 4"/>
          <p:cNvPicPr>
            <a:picLocks noChangeAspect="1" noChangeArrowheads="1"/>
          </p:cNvPicPr>
          <p:nvPr/>
        </p:nvPicPr>
        <p:blipFill>
          <a:blip r:embed="rId2" cstate="print"/>
          <a:srcRect l="14063" t="28387" r="9375" b="16774"/>
          <a:stretch>
            <a:fillRect/>
          </a:stretch>
        </p:blipFill>
        <p:spPr bwMode="auto">
          <a:xfrm>
            <a:off x="457200" y="1295400"/>
            <a:ext cx="8458200" cy="438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10" name="Text Box 5"/>
          <p:cNvSpPr txBox="1">
            <a:spLocks noChangeArrowheads="1"/>
          </p:cNvSpPr>
          <p:nvPr/>
        </p:nvSpPr>
        <p:spPr bwMode="auto">
          <a:xfrm>
            <a:off x="990600" y="55626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i="1">
                <a:latin typeface="Verdana" pitchFamily="34" charset="0"/>
                <a:cs typeface="Times New Roman" pitchFamily="18" charset="0"/>
              </a:rPr>
              <a:t>Diagram from Rainbow Technologies – PKI White Paper</a:t>
            </a:r>
            <a:r>
              <a:rPr lang="en-US">
                <a:latin typeface="Tahoma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1142976" y="1643050"/>
            <a:ext cx="6858000" cy="450059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mfuttubsu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cepninotry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9E6C2C7-A8EC-48B7-A07B-DEF56B879BB2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Can you decrypt these?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524000"/>
            <a:ext cx="6858000" cy="4191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Integrity – Message not changed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Authentication - Verify sender identity and message origin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Creates non-repudiation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Used to authenticate software, data, images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Used with electronic contracts, purchase orders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Protect software against viruses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Digital Signature Standard – NIST 1991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Uses DSA and SHA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Digital Signature Algorithm (DSA)</a:t>
            </a:r>
          </a:p>
        </p:txBody>
      </p:sp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4FFD9740-F696-4239-8247-C7691DD2BAD2}" type="slidenum">
              <a:rPr lang="es-ES" smtClean="0"/>
              <a:pPr/>
              <a:t>20</a:t>
            </a:fld>
            <a:endParaRPr lang="es-ES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57166"/>
            <a:ext cx="8439150" cy="59370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What does Digital Signature do?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628774"/>
            <a:ext cx="7772400" cy="4924425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System, framework, infrastructure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Applications and services that enable public keys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Certificate Authority (CA)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Digital certificate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Digital signature</a:t>
            </a:r>
          </a:p>
          <a:p>
            <a:pPr eaLnBrk="1" hangingPunct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Certificate Revocation List (CRL)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Certificate Publication Point</a:t>
            </a:r>
          </a:p>
        </p:txBody>
      </p:sp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B5B3EDA7-4DBF-4C39-BD79-129B2B24E95D}" type="slidenum">
              <a:rPr lang="es-ES" smtClean="0"/>
              <a:pPr/>
              <a:t>21</a:t>
            </a:fld>
            <a:endParaRPr lang="es-ES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Public Key Infrastructure (PKI) 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 l="32813" t="37419" r="14063" b="18065"/>
          <a:stretch>
            <a:fillRect/>
          </a:stretch>
        </p:blipFill>
        <p:spPr bwMode="auto">
          <a:xfrm>
            <a:off x="5715000" y="3124200"/>
            <a:ext cx="2903210" cy="175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700213"/>
            <a:ext cx="7772400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Trusted third party – CAs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Issue public key certificates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Verify identity of individuals to their public keys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Construct certificates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Get digital certificate, signed by a CA to verify recipient’s identity and public key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X.509 – standard for certificates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Internal management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External vendor –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e.g.,Verisign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75B14C5A-1BD2-4DE1-A2C4-2923D9F6FE46}" type="slidenum">
              <a:rPr lang="es-ES" smtClean="0"/>
              <a:pPr/>
              <a:t>22</a:t>
            </a:fld>
            <a:endParaRPr lang="es-E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Certificate Authorities (CA)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Send your public key and ID to CA</a:t>
            </a:r>
          </a:p>
          <a:p>
            <a:pPr lvl="1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Certificate is created with hash signed by CAs private key</a:t>
            </a:r>
          </a:p>
          <a:p>
            <a:pPr lvl="1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When you receive someone’s certificate, you check hash</a:t>
            </a:r>
          </a:p>
          <a:p>
            <a:pPr lvl="1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Basis of Public Key Infrastructure</a:t>
            </a:r>
          </a:p>
          <a:p>
            <a:pPr lvl="1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X.509 certificates</a:t>
            </a:r>
          </a:p>
          <a:p>
            <a:pPr lvl="1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Certificate chains - hierarchy of trust</a:t>
            </a:r>
          </a:p>
        </p:txBody>
      </p:sp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9F3C9513-650E-4ED2-B59F-F6F64573F828}" type="slidenum">
              <a:rPr lang="es-ES" smtClean="0"/>
              <a:pPr/>
              <a:t>23</a:t>
            </a:fld>
            <a:endParaRPr lang="es-ES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Digital Certificate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B963A77F-6B3A-476B-8D14-CFDD1B54EE57}" type="slidenum">
              <a:rPr lang="es-ES" smtClean="0"/>
              <a:pPr/>
              <a:t>24</a:t>
            </a:fld>
            <a:endParaRPr lang="es-ES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1" y="260350"/>
            <a:ext cx="7642224" cy="811196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Public Key Infrastructure (PKI)</a:t>
            </a:r>
          </a:p>
        </p:txBody>
      </p:sp>
      <p:sp>
        <p:nvSpPr>
          <p:cNvPr id="55300" name="Rectangle 3"/>
          <p:cNvSpPr>
            <a:spLocks noChangeArrowheads="1"/>
          </p:cNvSpPr>
          <p:nvPr/>
        </p:nvSpPr>
        <p:spPr bwMode="auto">
          <a:xfrm>
            <a:off x="2000250" y="2095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301" name="Text Box 4"/>
          <p:cNvSpPr txBox="1">
            <a:spLocks noChangeArrowheads="1"/>
          </p:cNvSpPr>
          <p:nvPr/>
        </p:nvSpPr>
        <p:spPr bwMode="auto">
          <a:xfrm>
            <a:off x="914400" y="60960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i="1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All Diagrams from Rainbow Technologies – PKI White Paper</a:t>
            </a:r>
            <a:r>
              <a:rPr lang="en-US">
                <a:latin typeface="Tahoma" pitchFamily="34" charset="0"/>
              </a:rPr>
              <a:t> </a:t>
            </a:r>
          </a:p>
        </p:txBody>
      </p:sp>
      <p:sp>
        <p:nvSpPr>
          <p:cNvPr id="55302" name="Rectangle 5"/>
          <p:cNvSpPr>
            <a:spLocks noChangeArrowheads="1"/>
          </p:cNvSpPr>
          <p:nvPr/>
        </p:nvSpPr>
        <p:spPr bwMode="auto">
          <a:xfrm>
            <a:off x="1657350" y="1504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55303" name="Picture 6"/>
          <p:cNvPicPr>
            <a:picLocks noChangeAspect="1" noChangeArrowheads="1"/>
          </p:cNvPicPr>
          <p:nvPr/>
        </p:nvPicPr>
        <p:blipFill>
          <a:blip r:embed="rId2" cstate="print"/>
          <a:srcRect l="9375" t="12903" r="9375" b="12903"/>
          <a:stretch>
            <a:fillRect/>
          </a:stretch>
        </p:blipFill>
        <p:spPr bwMode="auto">
          <a:xfrm>
            <a:off x="990600" y="1295400"/>
            <a:ext cx="7315200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066800"/>
            <a:ext cx="7340600" cy="53340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Generating keys</a:t>
            </a:r>
          </a:p>
          <a:p>
            <a:pPr eaLnBrk="1" hangingPunct="1">
              <a:lnSpc>
                <a:spcPct val="120000"/>
              </a:lnSpc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Storing keys</a:t>
            </a:r>
          </a:p>
          <a:p>
            <a:pPr eaLnBrk="1" hangingPunct="1">
              <a:lnSpc>
                <a:spcPct val="120000"/>
              </a:lnSpc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Protecting keys</a:t>
            </a:r>
          </a:p>
          <a:p>
            <a:pPr eaLnBrk="1" hangingPunct="1">
              <a:lnSpc>
                <a:spcPct val="120000"/>
              </a:lnSpc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Transferring keys</a:t>
            </a:r>
          </a:p>
          <a:p>
            <a:pPr eaLnBrk="1" hangingPunct="1">
              <a:lnSpc>
                <a:spcPct val="120000"/>
              </a:lnSpc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Verifying keys</a:t>
            </a:r>
          </a:p>
          <a:p>
            <a:pPr eaLnBrk="1" hangingPunct="1">
              <a:lnSpc>
                <a:spcPct val="120000"/>
              </a:lnSpc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Revoking keys</a:t>
            </a:r>
          </a:p>
          <a:p>
            <a:pPr eaLnBrk="1" hangingPunct="1">
              <a:lnSpc>
                <a:spcPct val="120000"/>
              </a:lnSpc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Lifetime of keys</a:t>
            </a:r>
          </a:p>
          <a:p>
            <a:pPr eaLnBrk="1" hangingPunct="1">
              <a:lnSpc>
                <a:spcPct val="120000"/>
              </a:lnSpc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Lost keys – recovering keys</a:t>
            </a:r>
          </a:p>
          <a:p>
            <a:pPr eaLnBrk="1" hangingPunct="1">
              <a:lnSpc>
                <a:spcPct val="120000"/>
              </a:lnSpc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Compromised keys -Certificate Revocation List (CRL)</a:t>
            </a:r>
          </a:p>
          <a:p>
            <a:pPr eaLnBrk="1" hangingPunct="1">
              <a:lnSpc>
                <a:spcPct val="120000"/>
              </a:lnSpc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Key escrow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Backup keys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Verification and certification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Single source / Multiple sources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Government role</a:t>
            </a:r>
          </a:p>
          <a:p>
            <a:pPr lvl="1">
              <a:lnSpc>
                <a:spcPct val="90000"/>
              </a:lnSpc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F22EC0FC-9147-4101-BB87-42D36E382041}" type="slidenum">
              <a:rPr lang="es-ES" smtClean="0"/>
              <a:pPr/>
              <a:t>25</a:t>
            </a:fld>
            <a:endParaRPr lang="es-ES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Key Management Tasks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Specialized hardware</a:t>
            </a:r>
          </a:p>
          <a:p>
            <a:pPr lvl="1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DES cracking 56 bits in hours</a:t>
            </a:r>
          </a:p>
          <a:p>
            <a:pPr lvl="1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NSA?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Brute force, networked environment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Cost to break, value of info, key length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Symmetric vs. asymmetric</a:t>
            </a:r>
          </a:p>
          <a:p>
            <a:pPr lvl="1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40 bit symmetric key = 384 bit public key </a:t>
            </a:r>
          </a:p>
        </p:txBody>
      </p:sp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8D64D723-9A71-47FF-B62B-9B4576AF9750}" type="slidenum">
              <a:rPr lang="es-ES" smtClean="0"/>
              <a:pPr/>
              <a:t>26</a:t>
            </a:fld>
            <a:endParaRPr lang="es-ES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Breaking Keys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Interoperability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Key Management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Integration within products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Robustness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Length of time security is needed</a:t>
            </a:r>
          </a:p>
        </p:txBody>
      </p:sp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F0895B2C-9F3E-4565-83D5-5E6076736EC0}" type="slidenum">
              <a:rPr lang="es-ES" smtClean="0"/>
              <a:pPr/>
              <a:t>27</a:t>
            </a:fld>
            <a:endParaRPr lang="es-ES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Encryption Issues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hlinkClick r:id="rId2"/>
              </a:rPr>
              <a:t>http://computer.howstuffworks.com/encryption.htm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>
                <a:latin typeface="Times New Roman" pitchFamily="18" charset="0"/>
                <a:cs typeface="Times New Roman" pitchFamily="18" charset="0"/>
                <a:hlinkClick r:id="rId3"/>
              </a:rPr>
              <a:t>http</a:t>
            </a:r>
            <a:r>
              <a:rPr lang="en-US" dirty="0">
                <a:latin typeface="Times New Roman" pitchFamily="18" charset="0"/>
                <a:cs typeface="Times New Roman" pitchFamily="18" charset="0"/>
                <a:hlinkClick r:id="rId3"/>
              </a:rPr>
              <a:t>://www.cacr.math.uwaterloo.ca/hac/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  <a:hlinkClick r:id="rId4"/>
              </a:rPr>
              <a:t>https://www.rsaconference.com/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Other topics: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SSL, https, digital certificates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5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D39D5AB2-2F8D-4251-9302-84EB1AFDC91F}" type="slidenum">
              <a:rPr lang="es-ES" smtClean="0"/>
              <a:pPr/>
              <a:t>28</a:t>
            </a:fld>
            <a:endParaRPr lang="es-ES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077200" cy="1036638"/>
          </a:xfrm>
        </p:spPr>
        <p:txBody>
          <a:bodyPr/>
          <a:lstStyle/>
          <a:p>
            <a:pPr eaLnBrk="1" hangingPunct="1"/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Resources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Secret writing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Disguising message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Storing and transmitting information so content only revealed to intended target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Based in logic and mathematics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6FCD89C9-9FFC-49C0-8234-D146F076BBB6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What is Encryption?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Confidentiality</a:t>
            </a:r>
          </a:p>
          <a:p>
            <a:pPr lvl="1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Only specific folks can read message.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Integrity</a:t>
            </a:r>
          </a:p>
          <a:p>
            <a:pPr lvl="1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Assured that message not altered 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Authentication</a:t>
            </a:r>
          </a:p>
          <a:p>
            <a:pPr lvl="1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Know who really sent message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Non-repudiation</a:t>
            </a:r>
          </a:p>
          <a:p>
            <a:pPr lvl="1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Sender cannot deny they sent message.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300F4E8E-24EE-4577-A717-43E4756FCA89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Why Encryption?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7953348" cy="491012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Plaintext – clear text, original information</a:t>
            </a:r>
          </a:p>
          <a:p>
            <a:pPr eaLnBrk="1" hangingPunct="1"/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Ciphertext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– scrambled, message after encryption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Encryption - process of transforming plaintext into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ciphertext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Decryption - recovering plaintext from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ciphertext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Algorithm, cipher - mathematical function… (publish?)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Good algorithm leaves no pattern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Key - secret information used by algorithm</a:t>
            </a:r>
          </a:p>
          <a:p>
            <a:pPr eaLnBrk="1" hangingPunct="1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16F3D558-E3D7-450E-BFF5-BD115795769C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04" y="417513"/>
            <a:ext cx="7383484" cy="58259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Terminology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Brute force - try all possible keys</a:t>
            </a:r>
          </a:p>
          <a:p>
            <a:pPr lvl="1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key length makes a difference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Replace encryption software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Flaws in system – bypass encryption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Steal, bribe </a:t>
            </a:r>
          </a:p>
          <a:p>
            <a:pPr eaLnBrk="1" hangingPunct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A34C29FE-10E5-4863-9A37-4C78DFAC3095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Breaking Encryption</a:t>
            </a:r>
          </a:p>
        </p:txBody>
      </p:sp>
      <p:pic>
        <p:nvPicPr>
          <p:cNvPr id="29698" name="Picture 2" descr="https://encrypted-tbn2.gstatic.com/images?q=tbn:ANd9GcSCZJ7sBlrdHNhH0NwWZyQE1XrU1HjBAcBL-FyM2_JghyaHCMFh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3475383"/>
            <a:ext cx="4152900" cy="36112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Data storage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Passwords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Files, Databases, Backup files, Email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Communication/sessions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Digital signature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Verifying source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Non-repudiation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VPN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A98AFA83-1A7C-445B-847E-BAA424D9E35F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Applications for Encryption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Substitution Cipher  (13)</a:t>
            </a:r>
          </a:p>
          <a:p>
            <a:pPr eaLnBrk="1" hangingPunct="1">
              <a:buFontTx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ABCDEFGHIJKLMNOPQRSTUVWXYZ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                   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  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NOPQRSTUVWXYZABCDEFGHIJKLM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Transposition Cipher</a:t>
            </a:r>
          </a:p>
          <a:p>
            <a:pPr lvl="1"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Rearranging all characters in the plaintext</a:t>
            </a:r>
          </a:p>
          <a:p>
            <a:pPr lvl="1"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1234 becomes 4132</a:t>
            </a:r>
          </a:p>
          <a:p>
            <a:pPr lvl="1"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“computer” becomes “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pcmoruet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Attack: frequency analysis of letters</a:t>
            </a: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53D5FA70-D740-4394-BD51-E1A23F9258BE}" type="slidenum">
              <a:rPr lang="es-ES" smtClean="0"/>
              <a:pPr/>
              <a:t>8</a:t>
            </a:fld>
            <a:endParaRPr lang="es-E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53536"/>
            <a:ext cx="84582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Encryption Algorithms/Ciphers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557338"/>
            <a:ext cx="77724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Hiding information in pictures, sound files without significant to change to original file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hlinkClick r:id="rId2"/>
              </a:rPr>
              <a:t>http://www.jjtc.com/Steganography/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S-tools</a:t>
            </a:r>
          </a:p>
          <a:p>
            <a:pPr eaLnBrk="1" hangingPunct="1">
              <a:buFontTx/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ACB13CB0-D2FA-40EC-ACB9-22B1A841AA6C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Steganography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51</TotalTime>
  <Words>1035</Words>
  <Application>Microsoft Office PowerPoint</Application>
  <PresentationFormat>On-screen Show (4:3)</PresentationFormat>
  <Paragraphs>236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Calibri</vt:lpstr>
      <vt:lpstr>Lucida Sans Unicode</vt:lpstr>
      <vt:lpstr>Tahoma</vt:lpstr>
      <vt:lpstr>Times New Roman</vt:lpstr>
      <vt:lpstr>Verdana</vt:lpstr>
      <vt:lpstr>Wingdings 2</vt:lpstr>
      <vt:lpstr>Wingdings 3</vt:lpstr>
      <vt:lpstr>Concourse</vt:lpstr>
      <vt:lpstr>Encryption and Cryptography</vt:lpstr>
      <vt:lpstr>Can you decrypt these?</vt:lpstr>
      <vt:lpstr>What is Encryption?</vt:lpstr>
      <vt:lpstr>Why Encryption?</vt:lpstr>
      <vt:lpstr>Terminology</vt:lpstr>
      <vt:lpstr>Breaking Encryption</vt:lpstr>
      <vt:lpstr>Applications for Encryption</vt:lpstr>
      <vt:lpstr>Encryption Algorithms/Ciphers</vt:lpstr>
      <vt:lpstr>Steganography</vt:lpstr>
      <vt:lpstr>Symmetric/Secret Key Encryption</vt:lpstr>
      <vt:lpstr>Symmetric / Secret Key</vt:lpstr>
      <vt:lpstr>Data Encryption Standard (DES)</vt:lpstr>
      <vt:lpstr>Asymmetric / Public Key Encryption</vt:lpstr>
      <vt:lpstr>Private &amp; Public Keys</vt:lpstr>
      <vt:lpstr>Asymmetric Encryption Algorithms</vt:lpstr>
      <vt:lpstr>Application</vt:lpstr>
      <vt:lpstr>Hash / Message Digest Function</vt:lpstr>
      <vt:lpstr>Digital Signatures</vt:lpstr>
      <vt:lpstr>Digital Signature</vt:lpstr>
      <vt:lpstr>What does Digital Signature do?</vt:lpstr>
      <vt:lpstr>Public Key Infrastructure (PKI) </vt:lpstr>
      <vt:lpstr>Certificate Authorities (CA)</vt:lpstr>
      <vt:lpstr>Digital Certificate</vt:lpstr>
      <vt:lpstr>Public Key Infrastructure (PKI)</vt:lpstr>
      <vt:lpstr>Key Management Tasks</vt:lpstr>
      <vt:lpstr>Breaking Keys</vt:lpstr>
      <vt:lpstr>Encryption Issues</vt:lpstr>
      <vt:lpstr>Resources</vt:lpstr>
    </vt:vector>
  </TitlesOfParts>
  <Company>SPU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Encryption and Cryptography</dc:title>
  <dc:creator>Gerhard Steinke</dc:creator>
  <cp:lastModifiedBy>Steinke, Gerhard</cp:lastModifiedBy>
  <cp:revision>12</cp:revision>
  <dcterms:created xsi:type="dcterms:W3CDTF">2009-04-14T00:31:34Z</dcterms:created>
  <dcterms:modified xsi:type="dcterms:W3CDTF">2023-02-20T23:16:52Z</dcterms:modified>
</cp:coreProperties>
</file>