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95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9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F2B55-9DF4-44BA-821D-BA43F1F241D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61197-562A-4B55-BAC3-619CF3BD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25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D5B35-1407-4C12-89EC-59422AE2BDFD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3176-CC76-4FDB-BFDA-F836E761F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6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39C10B-E028-4C65-A085-4AA1A81BEA8A}" type="slidenum">
              <a:rPr lang="es-ES" sz="1200"/>
              <a:pPr algn="r"/>
              <a:t>2</a:t>
            </a:fld>
            <a:endParaRPr lang="es-E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DA7FD3-C899-4A77-9D63-57CA9182B679}" type="slidenum">
              <a:rPr 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2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A7F641-5BD6-4F70-A6BD-794EAA2EB7E9}" type="slidenum">
              <a:rPr lang="es-ES" sz="1200"/>
              <a:pPr algn="r"/>
              <a:t>22</a:t>
            </a:fld>
            <a:endParaRPr lang="es-E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0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FA1E-D203-4922-9359-BEE60DB02D4B}" type="slidenum">
              <a:rPr lang="en-US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82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8BC2BA-FB4B-499E-8DE6-CB026E4ADFAC}" type="slidenum">
              <a:rPr lang="en-US" smtClean="0">
                <a:latin typeface="Times New Roman" pitchFamily="18" charset="0"/>
              </a:rPr>
              <a:pPr>
                <a:defRPr/>
              </a:pPr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1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67925B-BC5C-4264-A7DB-BB289052CDCB}" type="slidenum">
              <a:rPr lang="es-ES" sz="1200"/>
              <a:pPr algn="r"/>
              <a:t>28</a:t>
            </a:fld>
            <a:endParaRPr lang="es-E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BA475-A9D4-4CAF-A504-3DF0D0B8A98C}" type="slidenum">
              <a:rPr lang="en-US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64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6DA279A-6ED8-4196-8640-7F467E9DDBDA}" type="slidenum">
              <a:rPr lang="es-ES" sz="1200"/>
              <a:pPr algn="r"/>
              <a:t>30</a:t>
            </a:fld>
            <a:endParaRPr lang="es-E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9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E66AF3-33A7-4F05-99D2-C6704FE1BA0B}" type="slidenum">
              <a:rPr lang="es-ES" sz="1200"/>
              <a:pPr algn="r"/>
              <a:t>31</a:t>
            </a:fld>
            <a:endParaRPr lang="es-E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E9C115-BF52-4248-ABEC-2BC30A513690}" type="slidenum">
              <a:rPr lang="es-ES" sz="1200"/>
              <a:pPr algn="r"/>
              <a:t>3</a:t>
            </a:fld>
            <a:endParaRPr lang="es-E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4E99D9-90A8-401B-9C6D-FB4CD06C02A4}" type="slidenum">
              <a:rPr lang="es-ES" sz="1200"/>
              <a:pPr algn="r"/>
              <a:t>4</a:t>
            </a:fld>
            <a:endParaRPr lang="es-E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8D4B7-4666-430E-B865-A7B4926F7AFA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0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C522A7-0F1E-48D4-8BD5-BEABBDE9A6CD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7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72AD31-52BC-4B83-9BA1-B2996E2C1B65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DDDF2-2858-4797-B820-FD2BBA54B3C1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8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AB9D7-DB16-4333-AEAA-EF12BD7BAFF4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5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C05EC-6834-455C-B497-00A32777EAA3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787D-0496-47B9-80DD-BBA1AE4CB406}" type="datetime1">
              <a:rPr lang="en-US" smtClean="0"/>
              <a:t>2/8/2021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8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7BD-F6A0-4014-A10A-761A92644361}" type="datetime1">
              <a:rPr lang="en-US" smtClean="0"/>
              <a:t>2/8/2021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84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90E97A-5695-4762-A1E1-A3E3A6991A96}" type="datetime1">
              <a:rPr lang="en-US" smtClean="0"/>
              <a:t>2/8/2021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2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444" y="2304226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7E79-EBC5-4B63-BD7D-10597FFFF178}" type="datetime1">
              <a:rPr lang="en-US" smtClean="0"/>
              <a:t>2/8/2021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1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0080"/>
                </a:solidFill>
              </a:rPr>
              <a:t>Incident Response (IR)</a:t>
            </a:r>
            <a:br>
              <a:rPr lang="en-US" sz="2800" dirty="0">
                <a:solidFill>
                  <a:srgbClr val="000080"/>
                </a:solidFill>
              </a:rPr>
            </a:br>
            <a:r>
              <a:rPr lang="en-US" sz="2800" dirty="0">
                <a:solidFill>
                  <a:srgbClr val="000080"/>
                </a:solidFill>
              </a:rPr>
              <a:t>Disaster Recovery (DR) </a:t>
            </a:r>
            <a:br>
              <a:rPr lang="en-US" sz="2800" dirty="0">
                <a:solidFill>
                  <a:srgbClr val="000080"/>
                </a:solidFill>
              </a:rPr>
            </a:br>
            <a:r>
              <a:rPr lang="en-US" sz="2800" dirty="0">
                <a:solidFill>
                  <a:srgbClr val="000080"/>
                </a:solidFill>
              </a:rPr>
              <a:t>Business Continuity (BC) </a:t>
            </a:r>
            <a:br>
              <a:rPr lang="en-US" sz="2800" dirty="0">
                <a:solidFill>
                  <a:srgbClr val="000080"/>
                </a:solidFill>
              </a:rPr>
            </a:br>
            <a:br>
              <a:rPr lang="en-US" sz="2800" dirty="0">
                <a:solidFill>
                  <a:srgbClr val="000080"/>
                </a:solidFill>
              </a:rPr>
            </a:br>
            <a:r>
              <a:rPr lang="en-US" sz="2800" dirty="0"/>
              <a:t>Gerhard Steinke</a:t>
            </a:r>
            <a:br>
              <a:rPr lang="en-US" sz="2800" dirty="0">
                <a:solidFill>
                  <a:srgbClr val="000080"/>
                </a:solidFill>
              </a:rPr>
            </a:br>
            <a:endParaRPr lang="en-US" sz="2800" dirty="0">
              <a:solidFill>
                <a:srgbClr val="0000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Incident Planning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xfrm>
            <a:off x="730444" y="1706349"/>
            <a:ext cx="6347714" cy="3880773"/>
          </a:xfrm>
        </p:spPr>
        <p:txBody>
          <a:bodyPr>
            <a:no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dirty="0"/>
              <a:t>Predefined responses enable organization to react quickly and effectively to detected incident if: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400" dirty="0"/>
              <a:t>Organization has IR team 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400" dirty="0"/>
              <a:t>Organization can detect incident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/>
              <a:t>IR team consists of individuals needed to handle systems as incident takes place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/>
              <a:t>Planners should develop guidelines for reacting to and recovering from incident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Incident Detection</a:t>
            </a:r>
          </a:p>
        </p:txBody>
      </p:sp>
      <p:sp>
        <p:nvSpPr>
          <p:cNvPr id="13314" name="Rectangle 5"/>
          <p:cNvSpPr>
            <a:spLocks noGrp="1" noChangeArrowheads="1"/>
          </p:cNvSpPr>
          <p:nvPr>
            <p:ph idx="1"/>
          </p:nvPr>
        </p:nvSpPr>
        <p:spPr>
          <a:xfrm>
            <a:off x="730444" y="1750310"/>
            <a:ext cx="6347714" cy="3880773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z="2400" dirty="0"/>
              <a:t>Most common occurrence is complaint about technology, often delivered to help desk</a:t>
            </a:r>
          </a:p>
          <a:p>
            <a:pPr eaLnBrk="1" hangingPunct="1">
              <a:spcBef>
                <a:spcPct val="100000"/>
              </a:spcBef>
            </a:pPr>
            <a:r>
              <a:rPr lang="en-US" sz="2400" dirty="0"/>
              <a:t>Careful training needed to quickly identify and classify an incident</a:t>
            </a:r>
          </a:p>
          <a:p>
            <a:pPr eaLnBrk="1" hangingPunct="1">
              <a:spcBef>
                <a:spcPct val="100000"/>
              </a:spcBef>
            </a:pPr>
            <a:r>
              <a:rPr lang="en-US" sz="2400" dirty="0"/>
              <a:t>Once attack is properly identified, organization can respond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Incident Response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30444" y="1715142"/>
            <a:ext cx="6347714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Planning responses for security scenarios in advance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Employees learn to recognize any attempted security violation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Know what type of information to report (who, what, when, where)</a:t>
            </a:r>
          </a:p>
          <a:p>
            <a:pPr eaLnBrk="1" hangingPunct="1"/>
            <a:r>
              <a:rPr lang="en-US" sz="2400" dirty="0"/>
              <a:t>Timing is important – you need to be prepared to act quickly and accurately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Incident Response Process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1711"/>
            <a:ext cx="6347714" cy="388077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dirty="0"/>
              <a:t>Sequence of common phases in responding to (potential) security incidents: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Preparation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Identification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Containment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Eradication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Recovery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Follow Up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31746" name="Picture 2" descr="https://encrypted-tbn3.google.com/images?q=tbn:ANd9GcRXqBNbV1f-8bOilP-0L_hCtrZMme_WoKNh72TCO3gW5Blgms2zB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4717" y="2921065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 Preparation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730444" y="1671180"/>
            <a:ext cx="6347714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Develop notification, investigation, and response procedures that will integrate with organization’s existing policies and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Ensure that effective backup procedures are in 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Clearly define roles and responsibilities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Have contact info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2. Identification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730444" y="1706349"/>
            <a:ext cx="6347714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Someone notices something unusual…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Intrusion detection systems, firewalls, system logs, network or system “behavior” that diverts from the norm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Central reporting point – Security hot line, Help Desk,…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Identify and determine whether to activate the IR plan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3. Containment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89826"/>
            <a:ext cx="6347714" cy="46515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Determine if/when a system will be removed from the network due to the risk that it represents—may require high level approval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Often organizations don’t have time to do a lot of forensics activities to dissect a compromise—make a backup of the system in its compromised state to examine later or to use in getting outside advice about what occurred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Preserve logs, take notes, use the information you can get from the system involved, check if other systems are affected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 Eradication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95334"/>
            <a:ext cx="6347714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Ensure that network or systems are “clean”</a:t>
            </a:r>
          </a:p>
          <a:p>
            <a:pPr eaLnBrk="1" hangingPunct="1"/>
            <a:r>
              <a:rPr lang="en-US" sz="2400" dirty="0"/>
              <a:t>Obtain assistance from your ISP or network provider to successfully stop the attacks</a:t>
            </a:r>
          </a:p>
          <a:p>
            <a:pPr eaLnBrk="1" hangingPunct="1"/>
            <a:r>
              <a:rPr lang="en-US" sz="2400" dirty="0"/>
              <a:t>Most viruses can successfully be removed, but determining whether all traces of a root-level compromise can be found and fixed can be time-consuming</a:t>
            </a:r>
          </a:p>
          <a:p>
            <a:pPr eaLnBrk="1" hangingPunct="1"/>
            <a:r>
              <a:rPr lang="en-US" sz="2400" dirty="0"/>
              <a:t>May require completely wiping/formatting a system.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5. Recovery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04126"/>
            <a:ext cx="6347714" cy="388077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If it is not possible to remove all traces of infection or problems, restore/reload an affected system from the “last good” backup </a:t>
            </a:r>
          </a:p>
          <a:p>
            <a:pPr eaLnBrk="1" hangingPunct="1">
              <a:defRPr/>
            </a:pPr>
            <a:r>
              <a:rPr lang="en-US" sz="2400" dirty="0"/>
              <a:t>Specify the criteria you will employ in making a decision as to when to restore network services to an affected system</a:t>
            </a:r>
          </a:p>
          <a:p>
            <a:pPr eaLnBrk="1" hangingPunct="1">
              <a:defRPr/>
            </a:pPr>
            <a:r>
              <a:rPr lang="en-US" sz="2400" dirty="0"/>
              <a:t>Continue to monitor the system for related problems.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6. Follow Up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841"/>
            <a:ext cx="6347714" cy="388077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/>
              <a:t>Document incident</a:t>
            </a:r>
          </a:p>
          <a:p>
            <a:pPr eaLnBrk="1" hangingPunct="1"/>
            <a:r>
              <a:rPr lang="en-US" sz="2800" dirty="0"/>
              <a:t>Record the “lessons learned”</a:t>
            </a:r>
          </a:p>
          <a:p>
            <a:pPr eaLnBrk="1" hangingPunct="1"/>
            <a:r>
              <a:rPr lang="en-US" sz="2800" dirty="0"/>
              <a:t>Propose changes to be made in policies or procedures to prevent further problems or faster response next time</a:t>
            </a:r>
          </a:p>
          <a:p>
            <a:pPr eaLnBrk="1" hangingPunct="1"/>
            <a:r>
              <a:rPr lang="en-US" sz="2800" dirty="0"/>
              <a:t>Historical information on incidents supports future budgetary and staffing needs.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 descr="StHelen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357298"/>
            <a:ext cx="7391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cs typeface="Times New Roman" pitchFamily="18" charset="0"/>
              </a:rPr>
              <a:t>The DRP’s goal: get critical systems back in operation as quickly as possible.</a:t>
            </a:r>
            <a:r>
              <a:rPr 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146114" y="6356350"/>
            <a:ext cx="1873685" cy="365125"/>
          </a:xfrm>
        </p:spPr>
        <p:txBody>
          <a:bodyPr/>
          <a:lstStyle/>
          <a:p>
            <a:r>
              <a:rPr lang="es-ES" dirty="0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Testing Incident Response Plan	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730444" y="1842996"/>
            <a:ext cx="6347714" cy="3880773"/>
          </a:xfrm>
        </p:spPr>
        <p:txBody>
          <a:bodyPr/>
          <a:lstStyle/>
          <a:p>
            <a:pPr eaLnBrk="1" hangingPunct="1"/>
            <a:r>
              <a:rPr lang="en-US" sz="2800" dirty="0"/>
              <a:t>If no incidents tabletop test</a:t>
            </a:r>
          </a:p>
          <a:p>
            <a:pPr eaLnBrk="1" hangingPunct="1"/>
            <a:r>
              <a:rPr lang="en-US" sz="2800" dirty="0"/>
              <a:t>Incident response awareness program</a:t>
            </a:r>
          </a:p>
          <a:p>
            <a:pPr eaLnBrk="1" hangingPunct="1"/>
            <a:r>
              <a:rPr lang="en-US" sz="2800" dirty="0"/>
              <a:t>Test restore capabilities</a:t>
            </a:r>
          </a:p>
          <a:p>
            <a:pPr eaLnBrk="1" hangingPunct="1"/>
            <a:r>
              <a:rPr lang="en-US" sz="2800" dirty="0"/>
              <a:t>Improve plan</a:t>
            </a:r>
          </a:p>
          <a:p>
            <a:pPr eaLnBrk="1" hangingPunct="1"/>
            <a:r>
              <a:rPr lang="en-US" sz="2800" dirty="0"/>
              <a:t>Update contact information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20</a:t>
            </a:fld>
            <a:endParaRPr lang="es-ES"/>
          </a:p>
        </p:txBody>
      </p:sp>
      <p:pic>
        <p:nvPicPr>
          <p:cNvPr id="24578" name="Picture 2" descr="https://encrypted-tbn3.google.com/images?q=tbn:ANd9GcS4iBNH9GTbguAjqmayj3UOwhUHzHSw2zD8HLUtYPAzKQjCHMF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2530" y="2868983"/>
            <a:ext cx="2505075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Disaster Recovery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93883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respond to a serious interruption in services and restore an organization’s critical business functions as rapidly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Activities and programs designed to return the organization to an acceptable condition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23554" name="Picture 2" descr="https://encrypted-tbn0.google.com/images?q=tbn:ANd9GcRRKAdASsyCurWYHdzONO0eVLxWNB2BgjVKaXFTVPXKhW1UdYhJ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1429" y="3414963"/>
            <a:ext cx="3031769" cy="299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Plan For Disaster?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521710"/>
            <a:ext cx="6347714" cy="388077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cs typeface="Arial" charset="0"/>
              </a:rPr>
              <a:t>    Officers, executives and managers of a company are morally, ethically and legally bound to make decisions and plans that will insure the business continues to operate and serve customers and service recipients.</a:t>
            </a:r>
            <a:r>
              <a:rPr lang="en-US" sz="2400" dirty="0"/>
              <a:t> </a:t>
            </a:r>
          </a:p>
          <a:p>
            <a:pPr eaLnBrk="1" hangingPunct="1"/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22530" name="Picture 2" descr="https://encrypted-tbn2.google.com/images?q=tbn:ANd9GcRmU360aAo0lUbB7sYTynhtLWEZAxGktdzndrhHojI4ntXWAsVDK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4590" y="4325938"/>
            <a:ext cx="2533650" cy="1800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Disaster Recovery Planning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>
          <a:xfrm>
            <a:off x="491490" y="1706349"/>
            <a:ext cx="6465824" cy="454205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400" dirty="0"/>
              <a:t>Disaster recovery planning (DRP) is planning the preparation for and recovery from a disaster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400" dirty="0"/>
              <a:t>The contingency planning team must decide which actions constitute disasters and which constitute incidents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400" dirty="0"/>
              <a:t>When situations classified as disasters, plans change as to how to respond; take action to secure most valuable assets to preserve value for the longer term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400" dirty="0"/>
              <a:t>DRP strives to reestablish operations at the primary site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400" b="1" dirty="0"/>
              <a:t>Hot site, warm site, cold site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Planning DR/BC</a:t>
            </a:r>
          </a:p>
        </p:txBody>
      </p:sp>
      <p:sp>
        <p:nvSpPr>
          <p:cNvPr id="27650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732726"/>
            <a:ext cx="6347714" cy="43086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80000"/>
              </a:spcBef>
            </a:pPr>
            <a:r>
              <a:rPr lang="en-US" sz="2400" dirty="0"/>
              <a:t>Identifying mission- or business-critical functions</a:t>
            </a:r>
          </a:p>
          <a:p>
            <a:pPr>
              <a:spcBef>
                <a:spcPct val="80000"/>
              </a:spcBef>
            </a:pPr>
            <a:r>
              <a:rPr lang="en-US" sz="2400" dirty="0"/>
              <a:t>Identifying resources that support critical functions</a:t>
            </a:r>
          </a:p>
          <a:p>
            <a:pPr>
              <a:spcBef>
                <a:spcPct val="80000"/>
              </a:spcBef>
            </a:pPr>
            <a:r>
              <a:rPr lang="en-US" sz="2400" dirty="0"/>
              <a:t>Anticipating potential contingencies or disasters</a:t>
            </a:r>
          </a:p>
          <a:p>
            <a:pPr>
              <a:spcBef>
                <a:spcPct val="80000"/>
              </a:spcBef>
            </a:pPr>
            <a:r>
              <a:rPr lang="en-US" sz="2400" dirty="0"/>
              <a:t>Selecting contingency planning strategies</a:t>
            </a:r>
          </a:p>
          <a:p>
            <a:pPr>
              <a:spcBef>
                <a:spcPct val="80000"/>
              </a:spcBef>
            </a:pPr>
            <a:r>
              <a:rPr lang="en-US" sz="2400" dirty="0"/>
              <a:t>Implementing contingency strategies</a:t>
            </a:r>
          </a:p>
          <a:p>
            <a:pPr>
              <a:spcBef>
                <a:spcPct val="80000"/>
              </a:spcBef>
            </a:pPr>
            <a:r>
              <a:rPr lang="en-US" sz="2400" dirty="0"/>
              <a:t>Testing and revising strategy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Steps for DR/BC Planning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44803"/>
            <a:ext cx="6347714" cy="43965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Executive sponsorship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Create a committee from all areas of the organization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Perform risk assessment / business impact analysis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Determine critical systems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Recovery planning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Document the plan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Priorities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Procedures to restore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Contact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Develop testing plan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Test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Review and update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Times New Roman" pitchFamily="18" charset="0"/>
              </a:rPr>
              <a:t>DR/BC Issues</a:t>
            </a:r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730444" y="1679972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Who has copies of the plan?</a:t>
            </a:r>
          </a:p>
          <a:p>
            <a:pPr eaLnBrk="1" hangingPunct="1"/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Back-up practice and policy</a:t>
            </a:r>
          </a:p>
          <a:p>
            <a:pPr eaLnBrk="1" hangingPunct="1"/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Test the recovery location, backup</a:t>
            </a:r>
          </a:p>
          <a:p>
            <a:pPr eaLnBrk="1" hangingPunct="1"/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System, network and application contingency</a:t>
            </a:r>
          </a:p>
          <a:p>
            <a:pPr eaLnBrk="1" hangingPunct="1"/>
            <a:r>
              <a:rPr lang="en-US" sz="2400" dirty="0"/>
              <a:t>All new applications have to integrate BC in their architecture</a:t>
            </a:r>
            <a:endParaRPr lang="en-US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Arial Unicode MS" pitchFamily="34" charset="-128"/>
                <a:cs typeface="Arial Unicode MS" pitchFamily="34" charset="-128"/>
              </a:rPr>
              <a:t> Physical Issues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53056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cs typeface="Times New Roman" pitchFamily="18" charset="0"/>
              </a:rPr>
              <a:t>Physical Access</a:t>
            </a:r>
            <a:endParaRPr lang="en-US" sz="2400" b="1" dirty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/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access and damage at a building level </a:t>
            </a:r>
          </a:p>
          <a:p>
            <a:pPr lvl="1" eaLnBrk="1" hangingPunct="1"/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access to sensitive areas within the building </a:t>
            </a:r>
          </a:p>
          <a:p>
            <a:pPr lvl="1" eaLnBrk="1" hangingPunct="1"/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protection of individual/organizational assets.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27</a:t>
            </a:fld>
            <a:endParaRPr lang="es-ES"/>
          </a:p>
        </p:txBody>
      </p:sp>
      <p:pic>
        <p:nvPicPr>
          <p:cNvPr id="12290" name="Picture 2" descr="https://encrypted-tbn0.google.com/images?q=tbn:ANd9GcRksd6o2rBtkcGwRZ3ehzWbI080tPQoxevqs8Qo8VbiZCbPrqTUw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3325" y="4017200"/>
            <a:ext cx="2409825" cy="189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Remember the People…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430980"/>
            <a:ext cx="6347714" cy="461038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>
                <a:cs typeface="Times New Roman" pitchFamily="18" charset="0"/>
              </a:rPr>
              <a:t>Personnel issues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>
                <a:cs typeface="Times New Roman" pitchFamily="18" charset="0"/>
              </a:rPr>
              <a:t>Transportation problems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>
                <a:cs typeface="Times New Roman" pitchFamily="18" charset="0"/>
              </a:rPr>
              <a:t>Site location, accessibility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>
                <a:cs typeface="Times New Roman" pitchFamily="18" charset="0"/>
              </a:rPr>
              <a:t>Public relations challenges</a:t>
            </a:r>
            <a:endParaRPr lang="en-US" sz="2600" dirty="0"/>
          </a:p>
          <a:p>
            <a:pPr eaLnBrk="1" hangingPunct="1">
              <a:lnSpc>
                <a:spcPct val="90000"/>
              </a:lnSpc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/>
              <a:t>Monitor morale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/>
              <a:t>Offer support and counseling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/>
              <a:t>Protect dedicated staff from burnout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/>
              <a:t>Meals, coffee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/>
              <a:t>Enforce upper limits on hours/ days worked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/>
              <a:t>Disaster effects may debilitate people long after the actual event.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Gerhard Steinke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28</a:t>
            </a:fld>
            <a:endParaRPr lang="es-ES"/>
          </a:p>
        </p:txBody>
      </p:sp>
      <p:pic>
        <p:nvPicPr>
          <p:cNvPr id="11266" name="Picture 2" descr="https://encrypted-tbn2.google.com/images?q=tbn:ANd9GcQasVQoTpOf5uqK7RxeShhi1gc-dmNXhgnxvqlpNBp5ufojFRBHP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6342" y="1417638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Crisis Management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730444" y="1706349"/>
            <a:ext cx="6347714" cy="4335014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dirty="0"/>
              <a:t>Actions taken during and after a disaster that focus on people involved and address viability of business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dirty="0"/>
              <a:t>Crisis management team is responsible for managing event from an enterprise perspective and covers: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dirty="0"/>
              <a:t>Supporting personnel and families during crisis 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dirty="0"/>
              <a:t>Determining impact on normal business operations and, if necessary, making disaster declaration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dirty="0"/>
              <a:t>Keeping the public informed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dirty="0"/>
              <a:t>Communicating with major customers, suppliers, partners, regulatory agencies, industry organizations, the media, and other interested parties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10716004WooWCTFQxF_ph (seattle earthquake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60350"/>
            <a:ext cx="6037263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685800" y="4648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cs typeface="Times New Roman" pitchFamily="18" charset="0"/>
              </a:rPr>
              <a:t>Business Continuity (BC): ensure continuity of service and support for its customers … before, during and after an event.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895594" y="6356350"/>
            <a:ext cx="2124205" cy="365125"/>
          </a:xfrm>
        </p:spPr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16" cy="714356"/>
          </a:xfrm>
        </p:spPr>
        <p:txBody>
          <a:bodyPr/>
          <a:lstStyle/>
          <a:p>
            <a:pPr eaLnBrk="1" hangingPunct="1"/>
            <a:r>
              <a:rPr lang="en-US" sz="2800" dirty="0"/>
              <a:t>KPMG Business Recovery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971800" y="2119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440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652" y="714356"/>
            <a:ext cx="7119200" cy="554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ARE YOU PREPARED?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31</a:t>
            </a:fld>
            <a:endParaRPr lang="es-ES"/>
          </a:p>
        </p:txBody>
      </p:sp>
      <p:pic>
        <p:nvPicPr>
          <p:cNvPr id="34820" name="Picture 3" descr="ist1_0000001095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714488"/>
            <a:ext cx="254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Copy_of_FloodCoverStopSign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928802"/>
            <a:ext cx="6172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3605" y="384646"/>
            <a:ext cx="7944980" cy="5214974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…reestablish critical business operations</a:t>
            </a:r>
            <a:r>
              <a:rPr lang="en-US" sz="2400" dirty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870542" y="6356350"/>
            <a:ext cx="2149258" cy="365125"/>
          </a:xfrm>
        </p:spPr>
        <p:txBody>
          <a:bodyPr/>
          <a:lstStyle/>
          <a:p>
            <a:r>
              <a:rPr lang="es-ES" dirty="0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86624" y="6356350"/>
            <a:ext cx="1200176" cy="365125"/>
          </a:xfrm>
        </p:spPr>
        <p:txBody>
          <a:bodyPr/>
          <a:lstStyle/>
          <a:p>
            <a:fld id="{DEAB879B-71AC-AA45-94EB-FF196C60F781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Continuity Strategies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687574" y="1468957"/>
            <a:ext cx="7128788" cy="3880773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2400" dirty="0"/>
              <a:t>Incident response plans (IRPs)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400" dirty="0"/>
              <a:t>IRP focuses on immediate response; if attack escalates or is disastrous, process changes to disaster recovery and BCP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/>
              <a:t>Disaster recovery plans (DRPs)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400" dirty="0"/>
              <a:t>DRP typically focuses on restoring systems after disasters occur;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/>
              <a:t>Business continuity plans (BCPs)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400" dirty="0"/>
              <a:t>BCP …requiring more than simple restoration of information and information resources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043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7" descr="Fig05-2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9456" y="1285860"/>
            <a:ext cx="7013657" cy="4786346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32964" y="6356350"/>
            <a:ext cx="2186836" cy="365125"/>
          </a:xfrm>
        </p:spPr>
        <p:txBody>
          <a:bodyPr/>
          <a:lstStyle/>
          <a:p>
            <a:r>
              <a:rPr lang="es-ES" dirty="0"/>
              <a:t>Gerhard Steinke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Continuity Strategy Planning</a:t>
            </a:r>
          </a:p>
        </p:txBody>
      </p:sp>
      <p:sp>
        <p:nvSpPr>
          <p:cNvPr id="921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Champion: high-level manager to support, promote, and endorse findings of project</a:t>
            </a:r>
          </a:p>
          <a:p>
            <a:pPr eaLnBrk="1" hangingPunct="1"/>
            <a:r>
              <a:rPr lang="en-US" sz="2400" dirty="0"/>
              <a:t>Project manager: leads project</a:t>
            </a:r>
          </a:p>
          <a:p>
            <a:pPr eaLnBrk="1" hangingPunct="1"/>
            <a:r>
              <a:rPr lang="en-US" sz="2400" dirty="0"/>
              <a:t>Team members: should be managers, or their representatives, from various communities of interest: business, IT, and information security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770334" y="6356350"/>
            <a:ext cx="2249466" cy="365125"/>
          </a:xfrm>
        </p:spPr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5" descr="Fig05-2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599" y="561006"/>
            <a:ext cx="7644453" cy="5072098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720230" y="6356350"/>
            <a:ext cx="2299570" cy="365125"/>
          </a:xfrm>
        </p:spPr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Incident Response Planning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97557"/>
            <a:ext cx="6347714" cy="388077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/>
              <a:t>covers identification of, classification of, and response to an incident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/>
              <a:t>Attacks classified as incidents if they: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800" dirty="0"/>
              <a:t>Are directed against information assets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800" dirty="0"/>
              <a:t>Could threaten confidentiality, integrity, or availability of information resources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/>
              <a:t>Incident response (IR) is more reactive than proactive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1266</Words>
  <Application>Microsoft Office PowerPoint</Application>
  <PresentationFormat>On-screen Show (4:3)</PresentationFormat>
  <Paragraphs>220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Times New Roman</vt:lpstr>
      <vt:lpstr>Trebuchet MS</vt:lpstr>
      <vt:lpstr>Wingdings</vt:lpstr>
      <vt:lpstr>Wingdings 3</vt:lpstr>
      <vt:lpstr>Facet</vt:lpstr>
      <vt:lpstr>Incident Response (IR) Disaster Recovery (DR)  Business Continuity (BC)   Gerhard Steinke </vt:lpstr>
      <vt:lpstr>The DRP’s goal: get critical systems back in operation as quickly as possible. </vt:lpstr>
      <vt:lpstr>PowerPoint Presentation</vt:lpstr>
      <vt:lpstr>PowerPoint Presentation</vt:lpstr>
      <vt:lpstr>Continuity Strategies</vt:lpstr>
      <vt:lpstr>PowerPoint Presentation</vt:lpstr>
      <vt:lpstr>Continuity Strategy Planning</vt:lpstr>
      <vt:lpstr>PowerPoint Presentation</vt:lpstr>
      <vt:lpstr>Incident Response Planning</vt:lpstr>
      <vt:lpstr>Incident Planning</vt:lpstr>
      <vt:lpstr>Incident Detection</vt:lpstr>
      <vt:lpstr>Incident Response</vt:lpstr>
      <vt:lpstr>Incident Response Process</vt:lpstr>
      <vt:lpstr>1. Preparation</vt:lpstr>
      <vt:lpstr>2. Identification</vt:lpstr>
      <vt:lpstr>3. Containment</vt:lpstr>
      <vt:lpstr>4. Eradication</vt:lpstr>
      <vt:lpstr>5. Recovery</vt:lpstr>
      <vt:lpstr>6. Follow Up</vt:lpstr>
      <vt:lpstr>Testing Incident Response Plan </vt:lpstr>
      <vt:lpstr>Disaster Recovery</vt:lpstr>
      <vt:lpstr>Why Plan For Disaster?</vt:lpstr>
      <vt:lpstr>Disaster Recovery Planning</vt:lpstr>
      <vt:lpstr>Planning DR/BC</vt:lpstr>
      <vt:lpstr>Steps for DR/BC Planning</vt:lpstr>
      <vt:lpstr>DR/BC Issues</vt:lpstr>
      <vt:lpstr> Physical Issues</vt:lpstr>
      <vt:lpstr>Remember the People…</vt:lpstr>
      <vt:lpstr>Crisis Management</vt:lpstr>
      <vt:lpstr>KPMG Business Recovery Model</vt:lpstr>
      <vt:lpstr>ARE YOU PREPARED?</vt:lpstr>
    </vt:vector>
  </TitlesOfParts>
  <Company>INFOTEC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Steinke</dc:creator>
  <cp:lastModifiedBy>Gerhard Steinke</cp:lastModifiedBy>
  <cp:revision>24</cp:revision>
  <dcterms:created xsi:type="dcterms:W3CDTF">2013-07-04T22:41:32Z</dcterms:created>
  <dcterms:modified xsi:type="dcterms:W3CDTF">2021-02-09T00:36:03Z</dcterms:modified>
</cp:coreProperties>
</file>