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5"/>
  </p:notesMasterIdLst>
  <p:handoutMasterIdLst>
    <p:handoutMasterId r:id="rId46"/>
  </p:handoutMasterIdLst>
  <p:sldIdLst>
    <p:sldId id="259" r:id="rId2"/>
    <p:sldId id="261" r:id="rId3"/>
    <p:sldId id="262" r:id="rId4"/>
    <p:sldId id="264" r:id="rId5"/>
    <p:sldId id="266" r:id="rId6"/>
    <p:sldId id="267" r:id="rId7"/>
    <p:sldId id="269" r:id="rId8"/>
    <p:sldId id="270" r:id="rId9"/>
    <p:sldId id="274" r:id="rId10"/>
    <p:sldId id="278" r:id="rId11"/>
    <p:sldId id="280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3" r:id="rId22"/>
    <p:sldId id="297" r:id="rId23"/>
    <p:sldId id="301" r:id="rId24"/>
    <p:sldId id="304" r:id="rId25"/>
    <p:sldId id="327" r:id="rId26"/>
    <p:sldId id="328" r:id="rId27"/>
    <p:sldId id="330" r:id="rId28"/>
    <p:sldId id="331" r:id="rId29"/>
    <p:sldId id="332" r:id="rId30"/>
    <p:sldId id="333" r:id="rId31"/>
    <p:sldId id="335" r:id="rId32"/>
    <p:sldId id="336" r:id="rId33"/>
    <p:sldId id="337" r:id="rId34"/>
    <p:sldId id="338" r:id="rId35"/>
    <p:sldId id="339" r:id="rId36"/>
    <p:sldId id="345" r:id="rId37"/>
    <p:sldId id="347" r:id="rId38"/>
    <p:sldId id="353" r:id="rId39"/>
    <p:sldId id="354" r:id="rId40"/>
    <p:sldId id="355" r:id="rId41"/>
    <p:sldId id="356" r:id="rId42"/>
    <p:sldId id="357" r:id="rId43"/>
    <p:sldId id="358" r:id="rId44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29EB5F-351B-4FB8-B979-5CF4AA4B6A3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3122F0-0DA9-4275-851D-FC5F45F02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B94081-0E89-44FD-A1BC-07814B328AD3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50F3B8-499C-413A-9BB0-17FC913D84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3845A-2D33-4474-98CD-62D4158B92FF}" type="slidenum">
              <a:rPr lang="en-US"/>
              <a:pPr/>
              <a:t>4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7A893-6C0E-4B7F-B3B2-EF17C1A8DCBD}" type="slidenum">
              <a:rPr lang="en-US"/>
              <a:pPr/>
              <a:t>5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4F891-C677-4ABA-935B-5B4F8C575969}" type="slidenum">
              <a:rPr lang="en-US"/>
              <a:pPr/>
              <a:t>16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0ECB1-9D3F-4175-869C-AB12DC8441DE}" type="slidenum">
              <a:rPr lang="en-US"/>
              <a:pPr/>
              <a:t>17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106CC-929E-4A14-9C4F-4CCADC4CBD5A}" type="slidenum">
              <a:rPr lang="en-US"/>
              <a:pPr/>
              <a:t>18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C99A49-17B1-417B-98A0-0BA15760CC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76A05E-13CC-4D8D-8C18-087C8EABDD8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A21382-D60C-42BF-80B2-71C971838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5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3848" y="3717032"/>
            <a:ext cx="5605094" cy="1533532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ROI of IT Security Investment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Security Metrics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Gerhard Steinke 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6D8D4B01-271F-4080-9571-7B9D2CA88BC2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Enable organization to set and design program to achieve a quantified security goal</a:t>
            </a:r>
          </a:p>
          <a:p>
            <a:r>
              <a:rPr lang="en-US" sz="2800" dirty="0"/>
              <a:t>Evaluate maturity of security program</a:t>
            </a:r>
          </a:p>
          <a:p>
            <a:r>
              <a:rPr lang="en-US" sz="2800" dirty="0"/>
              <a:t>Allow comparison with management expectations</a:t>
            </a:r>
          </a:p>
          <a:p>
            <a:r>
              <a:rPr lang="en-US" sz="2800" dirty="0"/>
              <a:t>Enable comparison to regulatory requirements or standards</a:t>
            </a:r>
          </a:p>
          <a:p>
            <a:r>
              <a:rPr lang="en-US" sz="2800" dirty="0"/>
              <a:t>Enable benchmarking with other organizations</a:t>
            </a:r>
          </a:p>
          <a:p>
            <a:r>
              <a:rPr lang="en-US" sz="2800" dirty="0"/>
              <a:t>Track progress to goal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6ED58949-816C-4C73-B72D-D8BC9A9D74EE}" type="slidenum">
              <a:rPr lang="en-US"/>
              <a:pPr/>
              <a:t>10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Metrics will: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an initial set of security effectiveness metrics which</a:t>
            </a:r>
          </a:p>
          <a:p>
            <a:pPr lvl="1"/>
            <a:r>
              <a:rPr lang="en-US"/>
              <a:t>Can be assembled quickly</a:t>
            </a:r>
          </a:p>
          <a:p>
            <a:pPr lvl="1"/>
            <a:r>
              <a:rPr lang="en-US"/>
              <a:t>Demonstrate impact</a:t>
            </a:r>
          </a:p>
          <a:p>
            <a:pPr lvl="1"/>
            <a:endParaRPr lang="en-US"/>
          </a:p>
          <a:p>
            <a:r>
              <a:rPr lang="en-US"/>
              <a:t>Add harder-to-capture metrics later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09BA4D20-1154-4DDD-A09C-ACE9226A68D7}" type="slidenum">
              <a:rPr lang="en-US"/>
              <a:pPr/>
              <a:t>11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Finding Easy Security Metrics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EE160D54-58BF-4C75-9CD2-AA19F042C1AF}" type="slidenum">
              <a:rPr lang="en-US"/>
              <a:pPr/>
              <a:t>12</a:t>
            </a:fld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285728"/>
            <a:ext cx="7400948" cy="552472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IT Metrics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785786" y="1142984"/>
            <a:ext cx="812961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Financial</a:t>
            </a:r>
            <a:br>
              <a:rPr lang="en-US" dirty="0"/>
            </a:br>
            <a:r>
              <a:rPr lang="en-US" dirty="0"/>
              <a:t>	Market Cap</a:t>
            </a:r>
            <a:br>
              <a:rPr lang="en-US" dirty="0"/>
            </a:br>
            <a:r>
              <a:rPr lang="en-US" dirty="0"/>
              <a:t>	Overall Revenue/Funding level</a:t>
            </a:r>
            <a:br>
              <a:rPr lang="en-US" dirty="0"/>
            </a:br>
            <a:r>
              <a:rPr lang="en-US" dirty="0"/>
              <a:t>	Overall Expenses</a:t>
            </a:r>
            <a:br>
              <a:rPr lang="en-US" dirty="0"/>
            </a:br>
            <a:r>
              <a:rPr lang="en-US" dirty="0"/>
              <a:t>Workforce</a:t>
            </a:r>
            <a:br>
              <a:rPr lang="en-US" dirty="0"/>
            </a:br>
            <a:r>
              <a:rPr lang="en-US" dirty="0"/>
              <a:t>	Number of Employees</a:t>
            </a:r>
            <a:br>
              <a:rPr lang="en-US" dirty="0"/>
            </a:br>
            <a:r>
              <a:rPr lang="en-US" dirty="0"/>
              <a:t>	Number of contractors/temps</a:t>
            </a:r>
            <a:br>
              <a:rPr lang="en-US" dirty="0"/>
            </a:br>
            <a:r>
              <a:rPr lang="en-US" dirty="0"/>
              <a:t>	Number of locations with dedicated IT</a:t>
            </a:r>
            <a:br>
              <a:rPr lang="en-US" dirty="0"/>
            </a:br>
            <a:r>
              <a:rPr lang="en-US" dirty="0"/>
              <a:t>IT Spending</a:t>
            </a:r>
            <a:br>
              <a:rPr lang="en-US" dirty="0"/>
            </a:br>
            <a:r>
              <a:rPr lang="en-US" dirty="0"/>
              <a:t>	Budgets for Operations, Maintenance, Capital, Employees</a:t>
            </a:r>
            <a:br>
              <a:rPr lang="en-US" dirty="0"/>
            </a:br>
            <a:r>
              <a:rPr lang="en-US" dirty="0"/>
              <a:t>Equipment</a:t>
            </a:r>
            <a:br>
              <a:rPr lang="en-US" dirty="0"/>
            </a:br>
            <a:r>
              <a:rPr lang="en-US" dirty="0"/>
              <a:t>	Count of Servers, appliances, databases, client PCs, Laptops, 	PDAs</a:t>
            </a:r>
            <a:br>
              <a:rPr lang="en-US" dirty="0"/>
            </a:br>
            <a:r>
              <a:rPr lang="en-US" dirty="0"/>
              <a:t>Network Traffic</a:t>
            </a:r>
            <a:br>
              <a:rPr lang="en-US" dirty="0"/>
            </a:br>
            <a:r>
              <a:rPr lang="en-US" dirty="0"/>
              <a:t>	Count of flows, possible flows, actual flows, blocked flows, 	sessions, commands, transactions</a:t>
            </a:r>
            <a:br>
              <a:rPr lang="en-US" dirty="0"/>
            </a:br>
            <a:r>
              <a:rPr lang="en-US" dirty="0"/>
              <a:t>Security Spending</a:t>
            </a:r>
            <a:br>
              <a:rPr lang="en-US" dirty="0"/>
            </a:br>
            <a:r>
              <a:rPr lang="en-US" dirty="0"/>
              <a:t>	Operations, Maintenance, Capital Expenditures, Number of 	Security FTEs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D95716F3-7598-4E7F-A630-9EC0A3018046}" type="slidenum">
              <a:rPr lang="en-US"/>
              <a:pPr/>
              <a:t>13</a:t>
            </a:fld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85728"/>
            <a:ext cx="7472386" cy="55247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More Standard IT Metrics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827584" y="90872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Identity Management</a:t>
            </a:r>
            <a:br>
              <a:rPr lang="en-US" dirty="0"/>
            </a:br>
            <a:r>
              <a:rPr lang="en-US" dirty="0"/>
              <a:t>	Management budget</a:t>
            </a:r>
            <a:br>
              <a:rPr lang="en-US" dirty="0"/>
            </a:br>
            <a:r>
              <a:rPr lang="en-US" dirty="0"/>
              <a:t>	Management FTEs</a:t>
            </a:r>
            <a:br>
              <a:rPr lang="en-US" dirty="0"/>
            </a:br>
            <a:r>
              <a:rPr lang="en-US" dirty="0"/>
              <a:t>	Total User Repositories</a:t>
            </a:r>
            <a:br>
              <a:rPr lang="en-US" dirty="0"/>
            </a:br>
            <a:r>
              <a:rPr lang="en-US" dirty="0"/>
              <a:t>	Total User Accounts</a:t>
            </a:r>
            <a:br>
              <a:rPr lang="en-US" dirty="0"/>
            </a:br>
            <a:r>
              <a:rPr lang="en-US" dirty="0"/>
              <a:t>	Count of user accounts created, accounts modified, 	password resets, accounts disabled/deleted</a:t>
            </a:r>
            <a:br>
              <a:rPr lang="en-US" dirty="0"/>
            </a:br>
            <a:r>
              <a:rPr lang="en-US" dirty="0"/>
              <a:t>Authentication Events</a:t>
            </a:r>
            <a:br>
              <a:rPr lang="en-US" dirty="0"/>
            </a:br>
            <a:r>
              <a:rPr lang="en-US" dirty="0"/>
              <a:t>	Number of failed authentications </a:t>
            </a:r>
            <a:br>
              <a:rPr lang="en-US" dirty="0"/>
            </a:br>
            <a:r>
              <a:rPr lang="en-US" dirty="0"/>
              <a:t>Vulnerability Management Spending </a:t>
            </a:r>
            <a:br>
              <a:rPr lang="en-US" dirty="0"/>
            </a:br>
            <a:r>
              <a:rPr lang="en-US" dirty="0"/>
              <a:t>	Number of servers/applications/PCs scanned</a:t>
            </a:r>
            <a:br>
              <a:rPr lang="en-US" dirty="0"/>
            </a:br>
            <a:r>
              <a:rPr lang="en-US" dirty="0"/>
              <a:t>	Number of Vulnerability Management FTEs</a:t>
            </a:r>
            <a:br>
              <a:rPr lang="en-US" dirty="0"/>
            </a:br>
            <a:r>
              <a:rPr lang="en-US" dirty="0"/>
              <a:t>	Count of open ports, known vulnerabilities, patches, 	configuration changes</a:t>
            </a:r>
            <a:br>
              <a:rPr lang="en-US" dirty="0"/>
            </a:br>
            <a:r>
              <a:rPr lang="en-US" dirty="0"/>
              <a:t>Trust Management spending</a:t>
            </a:r>
            <a:br>
              <a:rPr lang="en-US" dirty="0"/>
            </a:br>
            <a:r>
              <a:rPr lang="en-US" dirty="0"/>
              <a:t>	Count of Trust Management FTEs, policies written, 	certificates issued, signed documents, encrypted documents</a:t>
            </a:r>
            <a:br>
              <a:rPr lang="en-US" dirty="0"/>
            </a:br>
            <a:r>
              <a:rPr lang="en-US" dirty="0"/>
              <a:t>Threat Management Spending</a:t>
            </a:r>
            <a:br>
              <a:rPr lang="en-US" dirty="0"/>
            </a:br>
            <a:r>
              <a:rPr lang="en-US" dirty="0"/>
              <a:t>	Count of Threat Management FTEs, alerts, compromised 	systems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340768"/>
            <a:ext cx="7429552" cy="50006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Platform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Number of servers that are compliant with policy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Network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DMZ port scans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Incident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Number of hosts infected with worm XYZ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Vendor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Average security rating for vendors that touch active customer files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People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Number of terminated employees with administrator access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Industry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Number of public security incidents in sector ABC with severity score Z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Political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Hacking scores, amount of sites listing sector/company ABC as potential target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84201848-E291-4164-8077-35A04F48A8A4}" type="slidenum">
              <a:rPr lang="en-US"/>
              <a:pPr/>
              <a:t>14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Metric Categories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/>
              <a:t>Real Time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Number of concurrent connections to VPN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Something from incident response systems</a:t>
            </a:r>
          </a:p>
          <a:p>
            <a:pPr>
              <a:lnSpc>
                <a:spcPct val="80000"/>
              </a:lnSpc>
            </a:pPr>
            <a:r>
              <a:rPr lang="en-US" sz="2800"/>
              <a:t>Polled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Number of password reset requests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Usually from SA’s</a:t>
            </a:r>
          </a:p>
          <a:p>
            <a:pPr>
              <a:lnSpc>
                <a:spcPct val="80000"/>
              </a:lnSpc>
            </a:pPr>
            <a:r>
              <a:rPr lang="en-US" sz="2800"/>
              <a:t>Incident based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Number of machines infected with worm XYZ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Number of vendors suffering from infections of worm XYZ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Usually from industry intelligence/incident response/SA’s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0C183BAE-804F-47EB-BAA5-4C858F65BBB7}" type="slidenum">
              <a:rPr lang="en-US"/>
              <a:pPr/>
              <a:t>15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Metric Types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277813"/>
            <a:ext cx="7400948" cy="936609"/>
          </a:xfrm>
        </p:spPr>
        <p:txBody>
          <a:bodyPr/>
          <a:lstStyle/>
          <a:p>
            <a:r>
              <a:rPr lang="en-US" dirty="0"/>
              <a:t>Qualitative vs. Quantitative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Qualitative</a:t>
            </a:r>
          </a:p>
          <a:p>
            <a:pPr lvl="1"/>
            <a:r>
              <a:rPr lang="en-US" sz="2400"/>
              <a:t>Soft measurements</a:t>
            </a:r>
          </a:p>
          <a:p>
            <a:pPr lvl="1"/>
            <a:r>
              <a:rPr lang="en-US" sz="2400"/>
              <a:t>Subjective</a:t>
            </a:r>
          </a:p>
          <a:p>
            <a:pPr lvl="1"/>
            <a:r>
              <a:rPr lang="en-US" sz="2400"/>
              <a:t>Reactive</a:t>
            </a:r>
          </a:p>
          <a:p>
            <a:pPr lvl="1">
              <a:buFontTx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800"/>
              <a:t>Quantitative</a:t>
            </a:r>
          </a:p>
          <a:p>
            <a:pPr lvl="1"/>
            <a:r>
              <a:rPr lang="en-US" sz="2400"/>
              <a:t>Numerical measurements</a:t>
            </a:r>
          </a:p>
          <a:p>
            <a:pPr lvl="1"/>
            <a:r>
              <a:rPr lang="en-US" sz="2400"/>
              <a:t>Calculated</a:t>
            </a:r>
          </a:p>
          <a:p>
            <a:pPr lvl="1"/>
            <a:r>
              <a:rPr lang="en-US" sz="2400"/>
              <a:t>Proactive</a:t>
            </a:r>
          </a:p>
          <a:p>
            <a:pPr lvl="1">
              <a:buFontTx/>
              <a:buNone/>
            </a:pPr>
            <a:endParaRPr lang="en-US" sz="2400"/>
          </a:p>
        </p:txBody>
      </p:sp>
      <p:pic>
        <p:nvPicPr>
          <p:cNvPr id="699396" name="Picture 4" descr="j02513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24400" y="2495550"/>
            <a:ext cx="2590800" cy="2244725"/>
          </a:xfrm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275F-8553-4A56-9ACC-CD029CD771C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00" y="357166"/>
            <a:ext cx="6324600" cy="6096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3300" dirty="0"/>
              <a:t>Quantitative Approach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graphicFrame>
        <p:nvGraphicFramePr>
          <p:cNvPr id="701467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2751631"/>
              </p:ext>
            </p:extLst>
          </p:nvPr>
        </p:nvGraphicFramePr>
        <p:xfrm>
          <a:off x="533400" y="1600200"/>
          <a:ext cx="7924800" cy="4378008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Results based on objective measurements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Calculations can be complex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Monetary value is assigned to risk and security measurements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Significant upfront time and effort required to assign risk ratings to assets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Comparisons of security posture over time can be calculated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Industry standards for risk and return have not yet been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Resources can be dedicated to high risk areas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Ongoing efforts required to track and update risk ratings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Return on investment on security solutions can be measured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C99D-3598-48C7-B7F6-5BE6DBBC942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42" y="428604"/>
            <a:ext cx="7043758" cy="714396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Qualitative Approach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03515" name="Group 27"/>
          <p:cNvGraphicFramePr>
            <a:graphicFrameLocks noGrp="1"/>
          </p:cNvGraphicFramePr>
          <p:nvPr>
            <p:ph sz="half" idx="2"/>
          </p:nvPr>
        </p:nvGraphicFramePr>
        <p:xfrm>
          <a:off x="304800" y="1524000"/>
          <a:ext cx="8229600" cy="473202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Easy calculations, if any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Results are purely subjective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Monetary value does not have to be used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Resources can be deployed in the wrong area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Measuring threats and countermeasures is not necessary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No way to calculate monetary value of implementing security measures and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Generalizations about risk can be made and acted upon quickly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Cannot analyze cost /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Cannot analyze business impact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622E-7946-4E50-BA15-C55C29BB864E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collection should be</a:t>
            </a:r>
          </a:p>
          <a:p>
            <a:pPr lvl="1"/>
            <a:r>
              <a:rPr lang="en-US" dirty="0"/>
              <a:t>Accurate</a:t>
            </a:r>
          </a:p>
          <a:p>
            <a:pPr lvl="1"/>
            <a:r>
              <a:rPr lang="en-US" dirty="0"/>
              <a:t>Consistent</a:t>
            </a:r>
          </a:p>
          <a:p>
            <a:pPr lvl="1"/>
            <a:r>
              <a:rPr lang="en-US" dirty="0"/>
              <a:t>People understand purpose</a:t>
            </a:r>
          </a:p>
          <a:p>
            <a:pPr lvl="1"/>
            <a:r>
              <a:rPr lang="en-US" dirty="0"/>
              <a:t>Part of normal work flow</a:t>
            </a:r>
          </a:p>
          <a:p>
            <a:pPr lvl="1"/>
            <a:r>
              <a:rPr lang="en-US" dirty="0"/>
              <a:t>Add little unnecessary reporting overhead</a:t>
            </a:r>
          </a:p>
          <a:p>
            <a:r>
              <a:rPr lang="en-US" sz="2800" dirty="0"/>
              <a:t>Categorize and define the metric and its owner</a:t>
            </a:r>
          </a:p>
          <a:p>
            <a:r>
              <a:rPr lang="en-US" sz="2800" dirty="0"/>
              <a:t>Determine and document metric source</a:t>
            </a:r>
          </a:p>
          <a:p>
            <a:pPr lvl="1"/>
            <a:r>
              <a:rPr lang="en-US" sz="2400" dirty="0"/>
              <a:t>Automated</a:t>
            </a:r>
          </a:p>
          <a:p>
            <a:pPr lvl="2"/>
            <a:r>
              <a:rPr lang="en-US" sz="2000" dirty="0"/>
              <a:t>database connection</a:t>
            </a:r>
          </a:p>
          <a:p>
            <a:pPr lvl="2"/>
            <a:r>
              <a:rPr lang="en-US" sz="2000" dirty="0"/>
              <a:t>Script file output</a:t>
            </a:r>
          </a:p>
          <a:p>
            <a:pPr lvl="1"/>
            <a:r>
              <a:rPr lang="en-US" sz="2400" dirty="0"/>
              <a:t>Manual</a:t>
            </a:r>
          </a:p>
          <a:p>
            <a:pPr lvl="2"/>
            <a:r>
              <a:rPr lang="en-US" sz="2000" dirty="0"/>
              <a:t>Email polling</a:t>
            </a:r>
          </a:p>
          <a:p>
            <a:pPr lvl="2"/>
            <a:r>
              <a:rPr lang="en-US" sz="2000" dirty="0"/>
              <a:t>Form entry</a:t>
            </a:r>
          </a:p>
          <a:p>
            <a:pPr lvl="2"/>
            <a:r>
              <a:rPr lang="en-US" sz="2000" dirty="0"/>
              <a:t>Manual file updating</a:t>
            </a:r>
          </a:p>
          <a:p>
            <a:pPr lvl="2"/>
            <a:r>
              <a:rPr lang="en-US" sz="2000" dirty="0"/>
              <a:t>Report analysis/research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6F82CD87-8947-4AE1-B356-6B24EBAA4063}" type="slidenum">
              <a:rPr lang="en-US"/>
              <a:pPr/>
              <a:t>19</a:t>
            </a:fld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metrics collected?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bank</a:t>
            </a:r>
          </a:p>
          <a:p>
            <a:r>
              <a:rPr lang="en-US" dirty="0"/>
              <a:t>Telephone Company</a:t>
            </a:r>
          </a:p>
          <a:p>
            <a:r>
              <a:rPr lang="en-US" dirty="0"/>
              <a:t>Visa or MasterCard</a:t>
            </a:r>
          </a:p>
          <a:p>
            <a:r>
              <a:rPr lang="en-US" dirty="0"/>
              <a:t>University</a:t>
            </a:r>
          </a:p>
          <a:p>
            <a:r>
              <a:rPr lang="en-US" dirty="0"/>
              <a:t>Your organization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BC1EB0EF-ACE0-4B01-8ADC-EA4F68206F76}" type="slidenum">
              <a:rPr lang="en-US"/>
              <a:pPr/>
              <a:t>2</a:t>
            </a:fld>
            <a:endParaRPr lang="en-US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814"/>
            <a:ext cx="8532439" cy="863946"/>
          </a:xfrm>
        </p:spPr>
        <p:txBody>
          <a:bodyPr>
            <a:normAutofit/>
          </a:bodyPr>
          <a:lstStyle/>
          <a:p>
            <a:r>
              <a:rPr lang="en-US" sz="2800" dirty="0"/>
              <a:t>Which organization is the most or least secure?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535301" y="1268760"/>
            <a:ext cx="8229600" cy="334096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Purpose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Describe overall functionality obtained by collecting the metric.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Performance Goal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State the desired results these security control objectives/techniques that are measured by the metric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Frequency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Propose time periods for collection of data that is used for measuring changes over time.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 Formula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Describe the calculation to be performed that results in a numeric expression of a metric.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Data Source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List the location of the data to be used in calculating the metric.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3BFF3BA0-5F39-4F64-A4D6-5A45581AE504}" type="slidenum">
              <a:rPr lang="en-US"/>
              <a:pPr/>
              <a:t>20</a:t>
            </a:fld>
            <a:endParaRPr 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Metric Implementation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02" y="4581128"/>
            <a:ext cx="5994508" cy="244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colors – red, yellow, green</a:t>
            </a:r>
          </a:p>
          <a:p>
            <a:r>
              <a:rPr lang="en-US" dirty="0"/>
              <a:t>Graphs, pie charts</a:t>
            </a:r>
          </a:p>
          <a:p>
            <a:r>
              <a:rPr lang="en-US" dirty="0"/>
              <a:t>Comparison to previous time period or benchmark</a:t>
            </a:r>
          </a:p>
          <a:p>
            <a:r>
              <a:rPr lang="en-US" dirty="0"/>
              <a:t>Focus on high risk areas</a:t>
            </a:r>
          </a:p>
          <a:p>
            <a:r>
              <a:rPr lang="en-US" dirty="0"/>
              <a:t>Reports and systems that are easy for auditors to use.</a:t>
            </a:r>
          </a:p>
          <a:p>
            <a:r>
              <a:rPr lang="en-US" dirty="0"/>
              <a:t>Meaningful and provable risk scores with metrics</a:t>
            </a:r>
          </a:p>
          <a:p>
            <a:r>
              <a:rPr lang="en-US" dirty="0"/>
              <a:t>Higher bar for competition means they spend more time/money/effort complying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48C808BD-23D3-4C7B-9C16-7F5D4F3A1EC5}" type="slidenum">
              <a:rPr lang="en-US"/>
              <a:pPr/>
              <a:t>21</a:t>
            </a:fld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Metrics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77813"/>
            <a:ext cx="7534050" cy="99094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Metrics used in Organizations Today</a:t>
            </a:r>
            <a:br>
              <a:rPr lang="en-US" sz="3600" dirty="0"/>
            </a:br>
            <a:r>
              <a:rPr lang="en-US" sz="1400" dirty="0"/>
              <a:t>(Robert Frances Group in CSO Magazine)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/>
              <a:t>.</a:t>
            </a:r>
          </a:p>
        </p:txBody>
      </p:sp>
      <p:graphicFrame>
        <p:nvGraphicFramePr>
          <p:cNvPr id="588848" name="Group 48"/>
          <p:cNvGraphicFramePr>
            <a:graphicFrameLocks noGrp="1"/>
          </p:cNvGraphicFramePr>
          <p:nvPr>
            <p:ph sz="half" idx="2"/>
          </p:nvPr>
        </p:nvGraphicFramePr>
        <p:xfrm>
          <a:off x="1142976" y="1357298"/>
          <a:ext cx="6934224" cy="5155903"/>
        </p:xfrm>
        <a:graphic>
          <a:graphicData uri="http://schemas.openxmlformats.org/drawingml/2006/table">
            <a:tbl>
              <a:tblPr/>
              <a:tblGrid>
                <a:gridCol w="497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Metric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% using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Viruses detected in user files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92.3%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Invalid logins – failed password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84.6%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Intrusion attempts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84.6%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Spam detected/filtered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76.9%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Unauthorized website access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69.2%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Invalid login – failed username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69.2%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Unauthorized access attempts (internal)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61.5%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Admin violations (unauthorized changes)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61.5%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Intrusion successes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53.8%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Unauthorized information disclosures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38.5%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Spam not detected (missed)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38.5%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Spam false positives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30.8%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FE01-B152-49CB-BB74-4C4324C28BD3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57298"/>
            <a:ext cx="7317408" cy="47863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Percentage of total systems with current security plans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Percentage of total systems that have a contingency plan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Percentage of total systems that had formal risk assessments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Percentage of total systems for which security controls have been tested during past year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Percentage of total systems that undergone security testing and risk management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Percentage of total systems for which contingency plans have been tested in the past year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B8AAE430-7328-4694-A9ED-4A5DEB05F954}" type="slidenum">
              <a:rPr lang="en-US"/>
              <a:pPr/>
              <a:t>23</a:t>
            </a:fld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Security Assessments and Testing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Percentage of employees with security responsibilities and have received security training during the last year</a:t>
            </a:r>
          </a:p>
          <a:p>
            <a:r>
              <a:rPr lang="en-US" sz="2800" dirty="0"/>
              <a:t>Percentage of agency with incident response plans</a:t>
            </a:r>
          </a:p>
          <a:p>
            <a:r>
              <a:rPr lang="en-US" sz="2800" dirty="0"/>
              <a:t>Number of incidents reported to law enforcement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2F8C54F1-8CD7-4FE5-AF4B-58515D7CDEF7}" type="slidenum">
              <a:rPr lang="en-US"/>
              <a:pPr/>
              <a:t>24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Other Security Metrics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Differs for areas within organizations</a:t>
            </a:r>
          </a:p>
          <a:p>
            <a:r>
              <a:rPr lang="en-US"/>
              <a:t>Different platforms</a:t>
            </a:r>
          </a:p>
          <a:p>
            <a:r>
              <a:rPr lang="en-US"/>
              <a:t>Use of levels</a:t>
            </a:r>
          </a:p>
          <a:p>
            <a:r>
              <a:rPr lang="en-US"/>
              <a:t>Espiria suggests 5 levels</a:t>
            </a:r>
          </a:p>
          <a:p>
            <a:r>
              <a:rPr lang="en-US"/>
              <a:t>Need description or measurement criteria for each level for every criteria</a:t>
            </a:r>
          </a:p>
          <a:p>
            <a:r>
              <a:rPr lang="en-US"/>
              <a:t>Middle represents appropriate and attainable level of compliance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DE720A17-BD05-4041-85A7-EDCD7413C75A}" type="slidenum">
              <a:rPr lang="en-US"/>
              <a:pPr/>
              <a:t>25</a:t>
            </a:fld>
            <a:endParaRPr lang="en-US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Testing Levels for Compliance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0108"/>
            <a:ext cx="8229600" cy="54356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4-5: Advanced Security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Acute risk and loss potential; advanced security program;</a:t>
            </a:r>
            <a:br>
              <a:rPr lang="en-US" sz="2000" dirty="0"/>
            </a:br>
            <a:r>
              <a:rPr lang="en-US" sz="2000" dirty="0"/>
              <a:t>exceeds standards of good practice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3-4: Comprehensive Security (Enterprise Focus)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Regulatory compliance issues, material risk; maintained and managed security program; meets standards of good practice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2-3: General Security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Measurable risk associated with data and systems;</a:t>
            </a:r>
            <a:br>
              <a:rPr lang="en-US" sz="2000" dirty="0"/>
            </a:br>
            <a:r>
              <a:rPr lang="en-US" sz="2000" dirty="0"/>
              <a:t>meets minimum standards of due care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1-2: Technology Centric Security (IT Focus)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Moderate risk, important data, financial exposure;</a:t>
            </a:r>
            <a:br>
              <a:rPr lang="en-US" sz="2000" dirty="0"/>
            </a:br>
            <a:r>
              <a:rPr lang="en-US" sz="2000" dirty="0"/>
              <a:t>basic security process and technology deployed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0-1: Minimal Security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Smaller organization, public data, low risk; based process includes minimal security process and controls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A58BFC36-9F16-424E-AA77-18CE796ADB73}" type="slidenum">
              <a:rPr lang="en-US"/>
              <a:pPr/>
              <a:t>26</a:t>
            </a:fld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1" y="0"/>
            <a:ext cx="8606760" cy="855664"/>
          </a:xfrm>
        </p:spPr>
        <p:txBody>
          <a:bodyPr>
            <a:normAutofit/>
          </a:bodyPr>
          <a:lstStyle/>
          <a:p>
            <a:r>
              <a:rPr lang="en-US" sz="2400" dirty="0"/>
              <a:t>Measurement against Standards Levels of Security</a:t>
            </a:r>
            <a:br>
              <a:rPr lang="en-US" sz="3600" dirty="0"/>
            </a:br>
            <a:r>
              <a:rPr lang="en-US" sz="2000" dirty="0"/>
              <a:t>(from </a:t>
            </a:r>
            <a:r>
              <a:rPr lang="en-US" sz="2000" dirty="0" err="1"/>
              <a:t>Espiria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0 – Limited physical access control to facility</a:t>
            </a:r>
          </a:p>
          <a:p>
            <a:pPr>
              <a:lnSpc>
                <a:spcPct val="90000"/>
              </a:lnSpc>
            </a:pPr>
            <a:r>
              <a:rPr lang="en-US" sz="2400"/>
              <a:t>1 – Minimal physical access control, public facility, internal doors may have key lock</a:t>
            </a:r>
          </a:p>
          <a:p>
            <a:pPr>
              <a:lnSpc>
                <a:spcPct val="90000"/>
              </a:lnSpc>
            </a:pPr>
            <a:r>
              <a:rPr lang="en-US" sz="2400"/>
              <a:t>2 – ID badge or staffed reception area, locked after normal work hours</a:t>
            </a:r>
          </a:p>
          <a:p>
            <a:pPr>
              <a:lnSpc>
                <a:spcPct val="90000"/>
              </a:lnSpc>
            </a:pPr>
            <a:r>
              <a:rPr lang="en-US" sz="2400"/>
              <a:t>3 – ID badge and staffed reception area, locked internal entry, video recording</a:t>
            </a:r>
          </a:p>
          <a:p>
            <a:pPr>
              <a:lnSpc>
                <a:spcPct val="90000"/>
              </a:lnSpc>
            </a:pPr>
            <a:r>
              <a:rPr lang="en-US" sz="2400"/>
              <a:t>4 – mandatory ID badges with PIN or biometrics, access is logged, doors always locked</a:t>
            </a:r>
          </a:p>
          <a:p>
            <a:pPr>
              <a:lnSpc>
                <a:spcPct val="90000"/>
              </a:lnSpc>
            </a:pPr>
            <a:r>
              <a:rPr lang="en-US" sz="2400"/>
              <a:t>5 – mandatory photograph baring ID with PIN or biometric, armed guards, metal detectors, closed circuit cameras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813C0A9D-B564-4FB9-9CC4-60916B7C26B2}" type="slidenum">
              <a:rPr lang="en-US"/>
              <a:pPr/>
              <a:t>27</a:t>
            </a:fld>
            <a:endParaRPr 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Access Control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4F09D143-0863-40D4-9DF0-6F9A4995D276}" type="slidenum">
              <a:rPr lang="en-US"/>
              <a:pPr/>
              <a:t>28</a:t>
            </a:fld>
            <a:endParaRPr lang="en-US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9348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304800"/>
            <a:ext cx="8715375" cy="6469063"/>
          </a:xfrm>
          <a:noFill/>
          <a:ln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good in one industry may not be good in another</a:t>
            </a:r>
          </a:p>
          <a:p>
            <a:r>
              <a:rPr lang="en-US"/>
              <a:t>Good practice evolves over time</a:t>
            </a:r>
          </a:p>
          <a:p>
            <a:r>
              <a:rPr lang="en-US"/>
              <a:t>Measurement systems need to evolve over time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04093925-2232-48F3-BCBB-88BD85EDEC1A}" type="slidenum">
              <a:rPr lang="en-US"/>
              <a:pPr/>
              <a:t>29</a:t>
            </a:fld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Security Levels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or Linux?</a:t>
            </a:r>
          </a:p>
          <a:p>
            <a:r>
              <a:rPr lang="en-US" dirty="0"/>
              <a:t>Network devices?</a:t>
            </a:r>
          </a:p>
          <a:p>
            <a:r>
              <a:rPr lang="en-US" dirty="0"/>
              <a:t>Apple or Samsung phone?</a:t>
            </a:r>
          </a:p>
          <a:p>
            <a:r>
              <a:rPr lang="en-US" dirty="0"/>
              <a:t>Cloud provider?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CA197C6F-03E1-4B49-AD1C-51B1B20CB9FF}" type="slidenum">
              <a:rPr lang="en-US"/>
              <a:pPr/>
              <a:t>3</a:t>
            </a:fld>
            <a:endParaRPr lang="en-US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platform is the most or least secure?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/>
              <a:t>350 companies</a:t>
            </a:r>
          </a:p>
          <a:p>
            <a:pPr>
              <a:lnSpc>
                <a:spcPct val="80000"/>
              </a:lnSpc>
            </a:pPr>
            <a:r>
              <a:rPr lang="en-US" sz="2800"/>
              <a:t>Average security measurement was 1.8</a:t>
            </a:r>
          </a:p>
          <a:p>
            <a:pPr>
              <a:lnSpc>
                <a:spcPct val="80000"/>
              </a:lnSpc>
            </a:pPr>
            <a:r>
              <a:rPr lang="en-US" sz="2800"/>
              <a:t>Military organization was 4.4</a:t>
            </a:r>
          </a:p>
          <a:p>
            <a:pPr>
              <a:lnSpc>
                <a:spcPct val="80000"/>
              </a:lnSpc>
            </a:pPr>
            <a:r>
              <a:rPr lang="en-US" sz="2800"/>
              <a:t>Majority in 1 to 2.5 range</a:t>
            </a:r>
          </a:p>
          <a:p>
            <a:pPr>
              <a:lnSpc>
                <a:spcPct val="80000"/>
              </a:lnSpc>
            </a:pPr>
            <a:r>
              <a:rPr lang="en-US" sz="2800"/>
              <a:t>Security measurement was lower than management expected</a:t>
            </a:r>
          </a:p>
          <a:p>
            <a:pPr>
              <a:lnSpc>
                <a:spcPct val="80000"/>
              </a:lnSpc>
            </a:pPr>
            <a:r>
              <a:rPr lang="en-US" sz="2800"/>
              <a:t>Yet goal was always higher than security program was</a:t>
            </a:r>
          </a:p>
          <a:p>
            <a:pPr>
              <a:lnSpc>
                <a:spcPct val="80000"/>
              </a:lnSpc>
            </a:pPr>
            <a:r>
              <a:rPr lang="en-US" sz="2800"/>
              <a:t>Only 7% of measured organizations met all security controls defined by appropriate standard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DCF5DBE5-207E-4B56-BCF1-CB00F34A434C}" type="slidenum">
              <a:rPr lang="en-US"/>
              <a:pPr/>
              <a:t>30</a:t>
            </a:fld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SecurCompass Results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industry generally more compliant</a:t>
            </a:r>
          </a:p>
          <a:p>
            <a:r>
              <a:rPr lang="en-US" dirty="0"/>
              <a:t>Retail industry least compliant</a:t>
            </a:r>
          </a:p>
          <a:p>
            <a:r>
              <a:rPr lang="en-US" dirty="0"/>
              <a:t>Education and health care were low</a:t>
            </a:r>
          </a:p>
          <a:p>
            <a:r>
              <a:rPr lang="en-US" dirty="0"/>
              <a:t>Helps determine “due care” or reasonable precautions</a:t>
            </a:r>
          </a:p>
          <a:p>
            <a:r>
              <a:rPr lang="en-US" dirty="0"/>
              <a:t>What is normal for similar organizations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FC5C316A-B33F-44D2-8277-AE68A06B524A}" type="slidenum">
              <a:rPr lang="en-US"/>
              <a:pPr/>
              <a:t>31</a:t>
            </a:fld>
            <a:endParaRPr lang="en-US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by Industry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3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92088"/>
            <a:ext cx="7848600" cy="5938837"/>
          </a:xfrm>
          <a:noFill/>
          <a:ln/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0E6D6197-255E-46FA-A0FA-6A414EBCD64A}" type="slidenum">
              <a:rPr lang="en-US"/>
              <a:pPr/>
              <a:t>32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4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47650"/>
            <a:ext cx="7848600" cy="5883275"/>
          </a:xfrm>
          <a:noFill/>
          <a:ln/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EAAFC437-7F70-4412-B8FE-105EAFA03F8A}" type="slidenum">
              <a:rPr lang="en-US"/>
              <a:pPr/>
              <a:t>33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60350"/>
            <a:ext cx="8153400" cy="5870575"/>
          </a:xfrm>
          <a:noFill/>
          <a:ln/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ACF1D272-8A20-43FC-82DB-CA319D5E5DC6}" type="slidenum">
              <a:rPr lang="en-US"/>
              <a:pPr/>
              <a:t>34</a:t>
            </a:fld>
            <a:endParaRPr 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organization spends more, improvement in security level is expected</a:t>
            </a:r>
          </a:p>
          <a:p>
            <a:r>
              <a:rPr lang="en-US"/>
              <a:t>Dependent on industry and size of organization</a:t>
            </a:r>
          </a:p>
          <a:p>
            <a:r>
              <a:rPr lang="en-US"/>
              <a:t>Dependent on initial score</a:t>
            </a:r>
          </a:p>
          <a:p>
            <a:r>
              <a:rPr lang="en-US"/>
              <a:t>No spending may result in lower score as expectations rise</a:t>
            </a:r>
          </a:p>
          <a:p>
            <a:r>
              <a:rPr lang="en-US"/>
              <a:t>Would like a cost per point increase…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DA2CB906-52AA-4B06-B944-DFF6F525BE7B}" type="slidenum">
              <a:rPr lang="en-US"/>
              <a:pPr/>
              <a:t>35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49" y="404814"/>
            <a:ext cx="7454931" cy="4508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Results compared to Security Spending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5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90500"/>
            <a:ext cx="7924800" cy="5940425"/>
          </a:xfrm>
          <a:noFill/>
          <a:ln/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DF3C57DA-085B-4B81-91B9-C87DB138A586}" type="slidenum">
              <a:rPr lang="en-US"/>
              <a:pPr/>
              <a:t>36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142976" y="1285860"/>
            <a:ext cx="6858000" cy="471490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Yes!</a:t>
            </a:r>
          </a:p>
          <a:p>
            <a:r>
              <a:rPr lang="en-US" sz="2800" dirty="0"/>
              <a:t>Object is to reduce risk and lower total cost</a:t>
            </a:r>
          </a:p>
          <a:p>
            <a:r>
              <a:rPr lang="en-US" sz="2800" dirty="0"/>
              <a:t>Measurement and program design is the key</a:t>
            </a:r>
          </a:p>
          <a:p>
            <a:pPr lvl="1"/>
            <a:r>
              <a:rPr lang="en-US" sz="2400" dirty="0"/>
              <a:t>Identify and quantify risks</a:t>
            </a:r>
          </a:p>
          <a:p>
            <a:pPr lvl="1"/>
            <a:r>
              <a:rPr lang="en-US" sz="2400" dirty="0"/>
              <a:t>Establish a security goal based on the risks</a:t>
            </a:r>
          </a:p>
          <a:p>
            <a:pPr lvl="1"/>
            <a:r>
              <a:rPr lang="en-US" sz="2400" dirty="0"/>
              <a:t>Measure current security level and identify gaps</a:t>
            </a:r>
          </a:p>
          <a:p>
            <a:pPr lvl="1"/>
            <a:r>
              <a:rPr lang="en-US" sz="2400" dirty="0"/>
              <a:t>Develop a plan to close the gaps and reach the goal</a:t>
            </a:r>
          </a:p>
          <a:p>
            <a:pPr lvl="1"/>
            <a:r>
              <a:rPr lang="en-US" sz="2400" dirty="0"/>
              <a:t>Re-measure and track progress over time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4499C79D-C506-447C-A46E-5B80EE4D7AB2}" type="slidenum">
              <a:rPr lang="en-US"/>
              <a:pPr/>
              <a:t>37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Security ROI – Is it Possible?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Can’t improve security until you measure it</a:t>
            </a:r>
          </a:p>
          <a:p>
            <a:r>
              <a:rPr lang="en-US" sz="2800"/>
              <a:t>Security is a business operation</a:t>
            </a:r>
          </a:p>
          <a:p>
            <a:pPr lvl="1"/>
            <a:r>
              <a:rPr lang="en-US" sz="2400"/>
              <a:t>Therefore run like a business operation</a:t>
            </a:r>
          </a:p>
          <a:p>
            <a:r>
              <a:rPr lang="en-US" sz="2800"/>
              <a:t>Provides information security credibility</a:t>
            </a:r>
          </a:p>
          <a:p>
            <a:r>
              <a:rPr lang="en-US" sz="2800"/>
              <a:t>Improved intelligence about information security, risk and security initiatives will help organizations make smarter information security investments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08BD37CD-B24B-48EA-9A0F-E95B1D9F6E92}" type="slidenum">
              <a:rPr lang="en-US"/>
              <a:pPr/>
              <a:t>38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Use Metrics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Ability to establish quantified security goals</a:t>
            </a:r>
          </a:p>
          <a:p>
            <a:r>
              <a:rPr lang="en-US" sz="2800" dirty="0"/>
              <a:t>Ability to evaluate security program status against goals</a:t>
            </a:r>
          </a:p>
          <a:p>
            <a:r>
              <a:rPr lang="en-US" sz="2800" dirty="0"/>
              <a:t>Ability to design security program to meet goals over time</a:t>
            </a:r>
          </a:p>
          <a:p>
            <a:r>
              <a:rPr lang="en-US" sz="2800" dirty="0"/>
              <a:t>Ability to track security program implementation</a:t>
            </a:r>
          </a:p>
          <a:p>
            <a:r>
              <a:rPr lang="en-US" sz="2800" dirty="0"/>
              <a:t>Benchmark information related by industry</a:t>
            </a:r>
          </a:p>
          <a:p>
            <a:r>
              <a:rPr lang="en-US" sz="2800" dirty="0"/>
              <a:t>Quantitative return on investment metrics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F87C37EA-FB4E-4DEA-B360-5084081F59AB}" type="slidenum">
              <a:rPr lang="en-US"/>
              <a:pPr/>
              <a:t>39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Measurement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57737"/>
          </a:xfrm>
        </p:spPr>
        <p:txBody>
          <a:bodyPr>
            <a:normAutofit/>
          </a:bodyPr>
          <a:lstStyle/>
          <a:p>
            <a:r>
              <a:rPr lang="en-US" sz="2800" dirty="0"/>
              <a:t>Financial losses from security incidents </a:t>
            </a:r>
          </a:p>
          <a:p>
            <a:r>
              <a:rPr lang="en-US" sz="2800" dirty="0"/>
              <a:t>Security resources allocated on first-come, first-served basis – event-driven</a:t>
            </a:r>
          </a:p>
          <a:p>
            <a:r>
              <a:rPr lang="en-US" sz="2800" dirty="0"/>
              <a:t>Increased regulations</a:t>
            </a:r>
          </a:p>
          <a:p>
            <a:r>
              <a:rPr lang="en-US" sz="2800" dirty="0"/>
              <a:t>Want oversight</a:t>
            </a:r>
          </a:p>
          <a:p>
            <a:r>
              <a:rPr lang="en-US" sz="2800" dirty="0"/>
              <a:t>Benefit of spending more money on security?</a:t>
            </a:r>
          </a:p>
          <a:p>
            <a:r>
              <a:rPr lang="en-US" sz="2800" dirty="0"/>
              <a:t>Executives are held responsible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183DD086-53CD-4092-8B30-9A859E21CBA0}" type="slidenum">
              <a:rPr lang="en-US"/>
              <a:pPr/>
              <a:t>4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Need for Scores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Keeping up with a moving target</a:t>
            </a:r>
          </a:p>
          <a:p>
            <a:r>
              <a:rPr lang="en-US"/>
              <a:t>Attaining industry data</a:t>
            </a:r>
          </a:p>
          <a:p>
            <a:r>
              <a:rPr lang="en-US"/>
              <a:t>Tracking scores over time</a:t>
            </a:r>
          </a:p>
          <a:p>
            <a:r>
              <a:rPr lang="en-US"/>
              <a:t>Time to inventory client assets</a:t>
            </a:r>
          </a:p>
          <a:p>
            <a:r>
              <a:rPr lang="en-US"/>
              <a:t>Difficulty assigning monetary value</a:t>
            </a:r>
          </a:p>
          <a:p>
            <a:r>
              <a:rPr lang="en-US"/>
              <a:t>Others?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9C807877-834E-4DAD-816C-03608F397ED8}" type="slidenum">
              <a:rPr lang="en-US"/>
              <a:pPr/>
              <a:t>40</a:t>
            </a:fld>
            <a:endParaRPr lang="en-US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928662" y="1357298"/>
            <a:ext cx="7715304" cy="47359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Pretend you are a security analyst at a large bookstore. You have just had the following (highly simplified and fictitious) conversation with a senior manager.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Manager: “Another bookstore was just sued because customer’s account could be accessed by anyone online. How secure is our new server?”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You: “We believe the new design is secure, however, haven’t allocated time, money and effort to a post-implementation security evaluation.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Manager:  “I need to show the board that we are not prone to this type of humiliation, what can you pull together for me in the next 3 months?”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547BDE5B-C965-40AA-9D80-76692DBB5D98}" type="slidenum">
              <a:rPr lang="en-US"/>
              <a:pPr/>
              <a:t>41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928670"/>
            <a:ext cx="7219976" cy="519781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Your assignment is to describe how you would structure your new metrics proposal which includes the following sections.</a:t>
            </a:r>
          </a:p>
          <a:p>
            <a:pPr lvl="1"/>
            <a:r>
              <a:rPr lang="en-US" sz="2400" dirty="0"/>
              <a:t>Description of which metrics you will be collecting (Based on risk analysis. Remember, this should be a minimal set, you only have 3 months to set this up)</a:t>
            </a:r>
          </a:p>
          <a:p>
            <a:pPr lvl="1"/>
            <a:r>
              <a:rPr lang="en-US" sz="2400" dirty="0"/>
              <a:t>A metric collection process example for one of the metrics</a:t>
            </a:r>
          </a:p>
          <a:p>
            <a:pPr lvl="1"/>
            <a:r>
              <a:rPr lang="en-US" sz="2400" dirty="0"/>
              <a:t>Suggested, simple weighting of metrics to calculate the overall risk score of the system.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C6085D1F-9A91-4E8B-9607-DDA632CDA1C1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071546"/>
            <a:ext cx="7776864" cy="5143536"/>
          </a:xfrm>
        </p:spPr>
        <p:txBody>
          <a:bodyPr>
            <a:normAutofit/>
          </a:bodyPr>
          <a:lstStyle/>
          <a:p>
            <a:r>
              <a:rPr lang="en-US" sz="2800" dirty="0"/>
              <a:t>Balance technology, people, and process to extract the greatest value from security investments</a:t>
            </a:r>
          </a:p>
          <a:p>
            <a:r>
              <a:rPr lang="en-US" sz="2800" dirty="0"/>
              <a:t>Evaluate assets based on importance</a:t>
            </a:r>
          </a:p>
          <a:p>
            <a:r>
              <a:rPr lang="en-US" sz="2800" dirty="0"/>
              <a:t>Identify threats against assets</a:t>
            </a:r>
          </a:p>
          <a:p>
            <a:r>
              <a:rPr lang="en-US" sz="2800" dirty="0"/>
              <a:t>Determine the vulnerabilities' that take advantage of those threats</a:t>
            </a:r>
          </a:p>
          <a:p>
            <a:pPr marL="109728" indent="0">
              <a:buNone/>
            </a:pPr>
            <a:endParaRPr lang="en-US" sz="1900" dirty="0"/>
          </a:p>
          <a:p>
            <a:pPr algn="ctr">
              <a:buFont typeface="Wingdings" pitchFamily="2" charset="2"/>
              <a:buNone/>
            </a:pPr>
            <a:r>
              <a:rPr lang="en-US" sz="2800" dirty="0"/>
              <a:t>Risk = Asset Value x Vulnerability x Threat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F3EEEABD-6801-4A55-87A9-50ABD4D8ED59}" type="slidenum">
              <a:rPr lang="en-US"/>
              <a:pPr/>
              <a:t>5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Foundation of Risk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secure is your organization?</a:t>
            </a:r>
          </a:p>
          <a:p>
            <a:pPr>
              <a:lnSpc>
                <a:spcPct val="90000"/>
              </a:lnSpc>
            </a:pPr>
            <a:r>
              <a:rPr lang="en-US" dirty="0"/>
              <a:t>How secure does your organization need to be?</a:t>
            </a:r>
          </a:p>
          <a:p>
            <a:pPr>
              <a:lnSpc>
                <a:spcPct val="90000"/>
              </a:lnSpc>
            </a:pPr>
            <a:r>
              <a:rPr lang="en-US" dirty="0"/>
              <a:t>How do you define “good” security?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difference between “strong” security and being lucky?</a:t>
            </a:r>
          </a:p>
          <a:p>
            <a:pPr>
              <a:lnSpc>
                <a:spcPct val="90000"/>
              </a:lnSpc>
            </a:pPr>
            <a:r>
              <a:rPr lang="en-US" dirty="0"/>
              <a:t>How do you measure success?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measurable?</a:t>
            </a:r>
          </a:p>
          <a:p>
            <a:pPr>
              <a:lnSpc>
                <a:spcPct val="90000"/>
              </a:lnSpc>
            </a:pPr>
            <a:r>
              <a:rPr lang="en-US" dirty="0"/>
              <a:t>Benchmark security?</a:t>
            </a:r>
          </a:p>
          <a:p>
            <a:pPr>
              <a:lnSpc>
                <a:spcPct val="90000"/>
              </a:lnSpc>
            </a:pPr>
            <a:r>
              <a:rPr lang="en-US" dirty="0"/>
              <a:t>One incident doesn’t necessarily mean failure…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5C10F3BA-49DE-4795-9811-EADE2BB7382A}" type="slidenum">
              <a:rPr lang="en-US"/>
              <a:pPr/>
              <a:t>6</a:t>
            </a:fld>
            <a:endParaRPr 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Metrics help define “secure”</a:t>
            </a:r>
          </a:p>
          <a:p>
            <a:pPr lvl="1"/>
            <a:r>
              <a:rPr lang="en-US" dirty="0"/>
              <a:t>Metrics let us benchmark our security investments against other organizations </a:t>
            </a:r>
          </a:p>
          <a:p>
            <a:pPr lvl="1"/>
            <a:r>
              <a:rPr lang="en-US" dirty="0"/>
              <a:t>Metrics check for compliance</a:t>
            </a:r>
          </a:p>
          <a:p>
            <a:pPr lvl="1"/>
            <a:r>
              <a:rPr lang="en-US" dirty="0"/>
              <a:t>Metrics determine efficiency and effectiveness of funds</a:t>
            </a:r>
          </a:p>
          <a:p>
            <a:pPr lvl="1"/>
            <a:r>
              <a:rPr lang="en-US" dirty="0"/>
              <a:t>The metrics “gathering” process often leads to identification of security inconsistencies or holes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103A7D68-BFAD-44B5-97F4-9CC54854D8D3}" type="slidenum">
              <a:rPr lang="en-US"/>
              <a:pPr/>
              <a:t>7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Why Metrics?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incidents?</a:t>
            </a:r>
          </a:p>
          <a:p>
            <a:r>
              <a:rPr lang="en-US" dirty="0"/>
              <a:t>Justify budgets </a:t>
            </a:r>
          </a:p>
          <a:p>
            <a:r>
              <a:rPr lang="en-US" dirty="0"/>
              <a:t>Justify budgets with ROI</a:t>
            </a:r>
          </a:p>
          <a:p>
            <a:r>
              <a:rPr lang="en-US" dirty="0"/>
              <a:t>Measure progress to performance goals</a:t>
            </a:r>
          </a:p>
          <a:p>
            <a:r>
              <a:rPr lang="en-US" dirty="0"/>
              <a:t>Increased spending should lead to improved performance and decrease in risk!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EEE0AB4A-9B84-4371-8E2C-CBD0943BC39F}" type="slidenum">
              <a:rPr lang="en-US"/>
              <a:pPr/>
              <a:t>8</a:t>
            </a:fld>
            <a:endParaRPr 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Successful IT 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1142976" y="1340768"/>
            <a:ext cx="685800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Manager asks, “Are we secure? Have the changes that we implemented improved our security posture?”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Without metrics: “Well that depends on how you look at it.”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With metrics: “No doubt about it. Look at our risk score before we implemented that firewall project. It’s down 10 points. We are definitely more secure today than we were before.”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What can't be measured can't be effectively managed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fld id="{4E8B7AAE-5218-4A5C-861D-D7B56829672B}" type="slidenum">
              <a:rPr lang="en-US"/>
              <a:pPr/>
              <a:t>9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Metrics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670</TotalTime>
  <Words>2154</Words>
  <Application>Microsoft Office PowerPoint</Application>
  <PresentationFormat>On-screen Show (4:3)</PresentationFormat>
  <Paragraphs>345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Measuring ROI of IT Security Investment  Security Metrics   Gerhard Steinke </vt:lpstr>
      <vt:lpstr>Which organization is the most or least secure?</vt:lpstr>
      <vt:lpstr>What platform is the most or least secure?</vt:lpstr>
      <vt:lpstr>The Need for Scores</vt:lpstr>
      <vt:lpstr>Foundation of Risk</vt:lpstr>
      <vt:lpstr>Problem</vt:lpstr>
      <vt:lpstr>Why Metrics?</vt:lpstr>
      <vt:lpstr>Successful IT Security</vt:lpstr>
      <vt:lpstr>Using Metrics</vt:lpstr>
      <vt:lpstr>Security Metrics will:</vt:lpstr>
      <vt:lpstr>Finding Easy Security Metrics</vt:lpstr>
      <vt:lpstr>Standard IT Metrics</vt:lpstr>
      <vt:lpstr>More Standard IT Metrics</vt:lpstr>
      <vt:lpstr>Security Metric Categories</vt:lpstr>
      <vt:lpstr>Security Metric Types</vt:lpstr>
      <vt:lpstr>Qualitative vs. Quantitative</vt:lpstr>
      <vt:lpstr>PowerPoint Presentation</vt:lpstr>
      <vt:lpstr>Qualitative Approach </vt:lpstr>
      <vt:lpstr>How are metrics collected?</vt:lpstr>
      <vt:lpstr>Metric Implementation Process</vt:lpstr>
      <vt:lpstr>Displaying Metrics</vt:lpstr>
      <vt:lpstr>Metrics used in Organizations Today (Robert Frances Group in CSO Magazine)</vt:lpstr>
      <vt:lpstr>Security Assessments and Testing</vt:lpstr>
      <vt:lpstr>Other Security Metrics</vt:lpstr>
      <vt:lpstr>Testing Levels for Compliance</vt:lpstr>
      <vt:lpstr>Measurement against Standards Levels of Security (from Espiria)</vt:lpstr>
      <vt:lpstr>Physical Access Control</vt:lpstr>
      <vt:lpstr>PowerPoint Presentation</vt:lpstr>
      <vt:lpstr>Defining Security Levels</vt:lpstr>
      <vt:lpstr>SecurCompass Results</vt:lpstr>
      <vt:lpstr>Results by Industry </vt:lpstr>
      <vt:lpstr>.</vt:lpstr>
      <vt:lpstr>.</vt:lpstr>
      <vt:lpstr>.</vt:lpstr>
      <vt:lpstr>Results compared to Security Spending</vt:lpstr>
      <vt:lpstr>.</vt:lpstr>
      <vt:lpstr>Security ROI – Is it Possible?</vt:lpstr>
      <vt:lpstr>Use Metrics</vt:lpstr>
      <vt:lpstr>Security Measurement</vt:lpstr>
      <vt:lpstr>Challenges</vt:lpstr>
      <vt:lpstr>Assignment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DOCENCIA</dc:title>
  <dc:creator>Steinke</dc:creator>
  <cp:lastModifiedBy>Steinke, Gerhard</cp:lastModifiedBy>
  <cp:revision>67</cp:revision>
  <dcterms:created xsi:type="dcterms:W3CDTF">2008-11-26T17:07:57Z</dcterms:created>
  <dcterms:modified xsi:type="dcterms:W3CDTF">2023-02-20T23:22:07Z</dcterms:modified>
</cp:coreProperties>
</file>