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7" r:id="rId2"/>
    <p:sldId id="258" r:id="rId3"/>
    <p:sldId id="259" r:id="rId4"/>
    <p:sldId id="260" r:id="rId5"/>
    <p:sldId id="261" r:id="rId6"/>
    <p:sldId id="262" r:id="rId7"/>
    <p:sldId id="264" r:id="rId8"/>
    <p:sldId id="266" r:id="rId9"/>
    <p:sldId id="267" r:id="rId10"/>
    <p:sldId id="268" r:id="rId11"/>
    <p:sldId id="269" r:id="rId12"/>
    <p:sldId id="271" r:id="rId13"/>
    <p:sldId id="276" r:id="rId14"/>
    <p:sldId id="278" r:id="rId15"/>
    <p:sldId id="279" r:id="rId16"/>
    <p:sldId id="281" r:id="rId17"/>
    <p:sldId id="282" r:id="rId18"/>
    <p:sldId id="283" r:id="rId19"/>
    <p:sldId id="284" r:id="rId20"/>
    <p:sldId id="285" r:id="rId21"/>
    <p:sldId id="286" r:id="rId22"/>
    <p:sldId id="287" r:id="rId23"/>
    <p:sldId id="288" r:id="rId24"/>
    <p:sldId id="289" r:id="rId25"/>
    <p:sldId id="290" r:id="rId26"/>
    <p:sldId id="291"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hyperlink" Target="https://www.forbes.com/sites/forbestechcouncil/2022/02/01/is-it-time-for-a-us-version-of-gdpr/?sh=57d6d567637a" TargetMode="External"/><Relationship Id="rId3" Type="http://schemas.openxmlformats.org/officeDocument/2006/relationships/hyperlink" Target="https://oag.ca.gov/privacy/ccpa" TargetMode="External"/><Relationship Id="rId7" Type="http://schemas.openxmlformats.org/officeDocument/2006/relationships/hyperlink" Target="https://www.enforcementtracker.com/" TargetMode="External"/><Relationship Id="rId2" Type="http://schemas.openxmlformats.org/officeDocument/2006/relationships/hyperlink" Target="https://www.nytimes.com/wirecutter/blog/state-of-privacy-laws-in-us/" TargetMode="External"/><Relationship Id="rId1" Type="http://schemas.openxmlformats.org/officeDocument/2006/relationships/hyperlink" Target="https://www.washingtonpost.com/technology/2021/08/29/facebook-privacy-monopoly/" TargetMode="External"/><Relationship Id="rId6" Type="http://schemas.openxmlformats.org/officeDocument/2006/relationships/hyperlink" Target="https://gdpr-info.eu/" TargetMode="External"/><Relationship Id="rId5" Type="http://schemas.openxmlformats.org/officeDocument/2006/relationships/hyperlink" Target="https://ec.europa.eu/info/law/law-topic/data-protection_en" TargetMode="External"/><Relationship Id="rId4" Type="http://schemas.openxmlformats.org/officeDocument/2006/relationships/hyperlink" Target="https://www.businessinsider.com/what-is-section-230-internet-law-communications-decency-act-explained-2020-5" TargetMode="External"/><Relationship Id="rId9" Type="http://schemas.openxmlformats.org/officeDocument/2006/relationships/hyperlink" Target="http://www.networkworld.com/article/3020031/security/will-the-european-unions-new-general-data-protection-regulation-impact-your-business.html"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www.forbes.com/sites/forbestechcouncil/2022/02/01/is-it-time-for-a-us-version-of-gdpr/?sh=57d6d567637a" TargetMode="External"/><Relationship Id="rId3" Type="http://schemas.openxmlformats.org/officeDocument/2006/relationships/hyperlink" Target="https://oag.ca.gov/privacy/ccpa" TargetMode="External"/><Relationship Id="rId7" Type="http://schemas.openxmlformats.org/officeDocument/2006/relationships/hyperlink" Target="https://www.enforcementtracker.com/" TargetMode="External"/><Relationship Id="rId2" Type="http://schemas.openxmlformats.org/officeDocument/2006/relationships/hyperlink" Target="https://www.nytimes.com/wirecutter/blog/state-of-privacy-laws-in-us/" TargetMode="External"/><Relationship Id="rId1" Type="http://schemas.openxmlformats.org/officeDocument/2006/relationships/hyperlink" Target="https://www.washingtonpost.com/technology/2021/08/29/facebook-privacy-monopoly/" TargetMode="External"/><Relationship Id="rId6" Type="http://schemas.openxmlformats.org/officeDocument/2006/relationships/hyperlink" Target="https://gdpr-info.eu/" TargetMode="External"/><Relationship Id="rId5" Type="http://schemas.openxmlformats.org/officeDocument/2006/relationships/hyperlink" Target="https://ec.europa.eu/info/law/law-topic/data-protection_en" TargetMode="External"/><Relationship Id="rId4" Type="http://schemas.openxmlformats.org/officeDocument/2006/relationships/hyperlink" Target="https://www.businessinsider.com/what-is-section-230-internet-law-communications-decency-act-explained-2020-5" TargetMode="External"/><Relationship Id="rId9" Type="http://schemas.openxmlformats.org/officeDocument/2006/relationships/hyperlink" Target="http://www.networkworld.com/article/3020031/security/will-the-european-unions-new-general-data-protection-regulation-impact-your-business.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870EC-BADD-494E-B887-0FE942D685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C536093-F485-435E-8074-EA0A5B929305}">
      <dgm:prSet/>
      <dgm:spPr/>
      <dgm:t>
        <a:bodyPr/>
        <a:lstStyle/>
        <a:p>
          <a:r>
            <a:rPr lang="en-US"/>
            <a:t>CIA </a:t>
          </a:r>
        </a:p>
      </dgm:t>
    </dgm:pt>
    <dgm:pt modelId="{5C065C87-BCF9-4B01-8FA1-C681FF8016DE}" type="parTrans" cxnId="{E204F5FA-45DD-4DDF-9B9C-ABFFE25BF20C}">
      <dgm:prSet/>
      <dgm:spPr/>
      <dgm:t>
        <a:bodyPr/>
        <a:lstStyle/>
        <a:p>
          <a:endParaRPr lang="en-US"/>
        </a:p>
      </dgm:t>
    </dgm:pt>
    <dgm:pt modelId="{76E4C524-5009-44C7-B730-F551C7481337}" type="sibTrans" cxnId="{E204F5FA-45DD-4DDF-9B9C-ABFFE25BF20C}">
      <dgm:prSet/>
      <dgm:spPr/>
      <dgm:t>
        <a:bodyPr/>
        <a:lstStyle/>
        <a:p>
          <a:endParaRPr lang="en-US"/>
        </a:p>
      </dgm:t>
    </dgm:pt>
    <dgm:pt modelId="{5B4A9E0F-CCF8-4ADA-A5AD-1B8AB62CE8E3}">
      <dgm:prSet/>
      <dgm:spPr/>
      <dgm:t>
        <a:bodyPr/>
        <a:lstStyle/>
        <a:p>
          <a:r>
            <a:rPr lang="en-US"/>
            <a:t>Confidentiality</a:t>
          </a:r>
        </a:p>
      </dgm:t>
    </dgm:pt>
    <dgm:pt modelId="{19AFC418-607C-48D8-B5D0-A52291AC0B53}" type="parTrans" cxnId="{EF69DFD4-0CAD-4E00-8694-21BE3097EB6C}">
      <dgm:prSet/>
      <dgm:spPr/>
      <dgm:t>
        <a:bodyPr/>
        <a:lstStyle/>
        <a:p>
          <a:endParaRPr lang="en-US"/>
        </a:p>
      </dgm:t>
    </dgm:pt>
    <dgm:pt modelId="{8AC9D5C5-927F-42CC-BCC5-9E0EFBC08C00}" type="sibTrans" cxnId="{EF69DFD4-0CAD-4E00-8694-21BE3097EB6C}">
      <dgm:prSet/>
      <dgm:spPr/>
      <dgm:t>
        <a:bodyPr/>
        <a:lstStyle/>
        <a:p>
          <a:endParaRPr lang="en-US"/>
        </a:p>
      </dgm:t>
    </dgm:pt>
    <dgm:pt modelId="{1B7C5DE9-F770-44F8-959E-5606054A87CA}">
      <dgm:prSet/>
      <dgm:spPr/>
      <dgm:t>
        <a:bodyPr/>
        <a:lstStyle/>
        <a:p>
          <a:r>
            <a:rPr lang="en-US"/>
            <a:t>Integrity</a:t>
          </a:r>
        </a:p>
      </dgm:t>
    </dgm:pt>
    <dgm:pt modelId="{627D817B-9FF9-4196-9FED-3ACEBEDC0C6C}" type="parTrans" cxnId="{0A5A0C42-0A11-4E84-979F-941D9B153B7A}">
      <dgm:prSet/>
      <dgm:spPr/>
      <dgm:t>
        <a:bodyPr/>
        <a:lstStyle/>
        <a:p>
          <a:endParaRPr lang="en-US"/>
        </a:p>
      </dgm:t>
    </dgm:pt>
    <dgm:pt modelId="{3DFA88E4-4E84-4906-8FB9-4AB8A9491A24}" type="sibTrans" cxnId="{0A5A0C42-0A11-4E84-979F-941D9B153B7A}">
      <dgm:prSet/>
      <dgm:spPr/>
      <dgm:t>
        <a:bodyPr/>
        <a:lstStyle/>
        <a:p>
          <a:endParaRPr lang="en-US"/>
        </a:p>
      </dgm:t>
    </dgm:pt>
    <dgm:pt modelId="{A42090EE-124F-4672-A2B0-4AA31211C198}">
      <dgm:prSet/>
      <dgm:spPr/>
      <dgm:t>
        <a:bodyPr/>
        <a:lstStyle/>
        <a:p>
          <a:r>
            <a:rPr lang="en-US"/>
            <a:t>Availability</a:t>
          </a:r>
        </a:p>
      </dgm:t>
    </dgm:pt>
    <dgm:pt modelId="{AE61C49E-B04D-415E-AC2B-EB335480FC72}" type="parTrans" cxnId="{746AB7DF-7BDF-4DC9-B2FC-F81C0DE1D089}">
      <dgm:prSet/>
      <dgm:spPr/>
      <dgm:t>
        <a:bodyPr/>
        <a:lstStyle/>
        <a:p>
          <a:endParaRPr lang="en-US"/>
        </a:p>
      </dgm:t>
    </dgm:pt>
    <dgm:pt modelId="{FFB34570-2020-4F71-AFE3-B31D57628CEC}" type="sibTrans" cxnId="{746AB7DF-7BDF-4DC9-B2FC-F81C0DE1D089}">
      <dgm:prSet/>
      <dgm:spPr/>
      <dgm:t>
        <a:bodyPr/>
        <a:lstStyle/>
        <a:p>
          <a:endParaRPr lang="en-US"/>
        </a:p>
      </dgm:t>
    </dgm:pt>
    <dgm:pt modelId="{0A917750-9BB9-4FF7-AC5B-5286F22ECDCC}">
      <dgm:prSet/>
      <dgm:spPr/>
      <dgm:t>
        <a:bodyPr/>
        <a:lstStyle/>
        <a:p>
          <a:r>
            <a:rPr lang="en-US"/>
            <a:t>Mandatory Security Model</a:t>
          </a:r>
        </a:p>
      </dgm:t>
    </dgm:pt>
    <dgm:pt modelId="{F88FB764-C2FC-4BAF-AF2C-725F7F4D45D2}" type="parTrans" cxnId="{062B2851-D4D8-46CC-9D5C-E67A671F287C}">
      <dgm:prSet/>
      <dgm:spPr/>
      <dgm:t>
        <a:bodyPr/>
        <a:lstStyle/>
        <a:p>
          <a:endParaRPr lang="en-US"/>
        </a:p>
      </dgm:t>
    </dgm:pt>
    <dgm:pt modelId="{FEA9CEFA-652D-4BC9-96A0-39EF72FDDE8E}" type="sibTrans" cxnId="{062B2851-D4D8-46CC-9D5C-E67A671F287C}">
      <dgm:prSet/>
      <dgm:spPr/>
      <dgm:t>
        <a:bodyPr/>
        <a:lstStyle/>
        <a:p>
          <a:endParaRPr lang="en-US"/>
        </a:p>
      </dgm:t>
    </dgm:pt>
    <dgm:pt modelId="{0E1896E6-F1E2-41A2-B7EF-0B67911FC420}">
      <dgm:prSet/>
      <dgm:spPr/>
      <dgm:t>
        <a:bodyPr/>
        <a:lstStyle/>
        <a:p>
          <a:r>
            <a:rPr lang="en-US"/>
            <a:t>Discretionary Security Model</a:t>
          </a:r>
        </a:p>
      </dgm:t>
    </dgm:pt>
    <dgm:pt modelId="{43A20AAB-3E51-41EF-B246-1B8001F765AC}" type="parTrans" cxnId="{F305F093-9008-4BA2-8E0C-B42D45B5F9E7}">
      <dgm:prSet/>
      <dgm:spPr/>
      <dgm:t>
        <a:bodyPr/>
        <a:lstStyle/>
        <a:p>
          <a:endParaRPr lang="en-US"/>
        </a:p>
      </dgm:t>
    </dgm:pt>
    <dgm:pt modelId="{71102827-A4BE-48DE-A3F1-3CF3AA04DFB9}" type="sibTrans" cxnId="{F305F093-9008-4BA2-8E0C-B42D45B5F9E7}">
      <dgm:prSet/>
      <dgm:spPr/>
      <dgm:t>
        <a:bodyPr/>
        <a:lstStyle/>
        <a:p>
          <a:endParaRPr lang="en-US"/>
        </a:p>
      </dgm:t>
    </dgm:pt>
    <dgm:pt modelId="{3648DA3A-C3FB-4CF6-A8E9-6FA9A734A084}">
      <dgm:prSet/>
      <dgm:spPr/>
      <dgm:t>
        <a:bodyPr/>
        <a:lstStyle/>
        <a:p>
          <a:r>
            <a:rPr lang="en-US"/>
            <a:t>Data Classification Matrix</a:t>
          </a:r>
        </a:p>
      </dgm:t>
    </dgm:pt>
    <dgm:pt modelId="{D43AE909-A4CB-4B7D-9652-A26DE689ED1B}" type="parTrans" cxnId="{61451438-0F64-447C-84E5-258F7214BEC7}">
      <dgm:prSet/>
      <dgm:spPr/>
      <dgm:t>
        <a:bodyPr/>
        <a:lstStyle/>
        <a:p>
          <a:endParaRPr lang="en-US"/>
        </a:p>
      </dgm:t>
    </dgm:pt>
    <dgm:pt modelId="{FC870090-0528-43BE-9305-A0F7793AF000}" type="sibTrans" cxnId="{61451438-0F64-447C-84E5-258F7214BEC7}">
      <dgm:prSet/>
      <dgm:spPr/>
      <dgm:t>
        <a:bodyPr/>
        <a:lstStyle/>
        <a:p>
          <a:endParaRPr lang="en-US"/>
        </a:p>
      </dgm:t>
    </dgm:pt>
    <dgm:pt modelId="{4BE1F327-D1A2-40C7-AE3E-000EE0A6920A}">
      <dgm:prSet/>
      <dgm:spPr/>
      <dgm:t>
        <a:bodyPr/>
        <a:lstStyle/>
        <a:p>
          <a:r>
            <a:rPr lang="en-US"/>
            <a:t>Ethical Issues</a:t>
          </a:r>
        </a:p>
      </dgm:t>
    </dgm:pt>
    <dgm:pt modelId="{082F3E6E-1005-46A4-A49A-2160E4EFC027}" type="parTrans" cxnId="{44A354C0-B94F-43C6-B7CB-3D9805133902}">
      <dgm:prSet/>
      <dgm:spPr/>
      <dgm:t>
        <a:bodyPr/>
        <a:lstStyle/>
        <a:p>
          <a:endParaRPr lang="en-US"/>
        </a:p>
      </dgm:t>
    </dgm:pt>
    <dgm:pt modelId="{76E8C55C-6428-4552-B582-6079D6C7A7D5}" type="sibTrans" cxnId="{44A354C0-B94F-43C6-B7CB-3D9805133902}">
      <dgm:prSet/>
      <dgm:spPr/>
      <dgm:t>
        <a:bodyPr/>
        <a:lstStyle/>
        <a:p>
          <a:endParaRPr lang="en-US"/>
        </a:p>
      </dgm:t>
    </dgm:pt>
    <dgm:pt modelId="{231227A6-FE8C-4311-B126-6CA64D97BCA4}" type="pres">
      <dgm:prSet presAssocID="{049870EC-BADD-494E-B887-0FE942D68556}" presName="linear" presStyleCnt="0">
        <dgm:presLayoutVars>
          <dgm:animLvl val="lvl"/>
          <dgm:resizeHandles val="exact"/>
        </dgm:presLayoutVars>
      </dgm:prSet>
      <dgm:spPr/>
    </dgm:pt>
    <dgm:pt modelId="{CC637B75-4A59-44C2-A1DC-37AE77799693}" type="pres">
      <dgm:prSet presAssocID="{3C536093-F485-435E-8074-EA0A5B929305}" presName="parentText" presStyleLbl="node1" presStyleIdx="0" presStyleCnt="5">
        <dgm:presLayoutVars>
          <dgm:chMax val="0"/>
          <dgm:bulletEnabled val="1"/>
        </dgm:presLayoutVars>
      </dgm:prSet>
      <dgm:spPr/>
    </dgm:pt>
    <dgm:pt modelId="{193467D3-BD50-4070-9DE0-CF8C730C54BA}" type="pres">
      <dgm:prSet presAssocID="{3C536093-F485-435E-8074-EA0A5B929305}" presName="childText" presStyleLbl="revTx" presStyleIdx="0" presStyleCnt="1">
        <dgm:presLayoutVars>
          <dgm:bulletEnabled val="1"/>
        </dgm:presLayoutVars>
      </dgm:prSet>
      <dgm:spPr/>
    </dgm:pt>
    <dgm:pt modelId="{EA2D8D67-5838-4248-98B7-391919055332}" type="pres">
      <dgm:prSet presAssocID="{0A917750-9BB9-4FF7-AC5B-5286F22ECDCC}" presName="parentText" presStyleLbl="node1" presStyleIdx="1" presStyleCnt="5">
        <dgm:presLayoutVars>
          <dgm:chMax val="0"/>
          <dgm:bulletEnabled val="1"/>
        </dgm:presLayoutVars>
      </dgm:prSet>
      <dgm:spPr/>
    </dgm:pt>
    <dgm:pt modelId="{786EC643-8AAF-4C1F-958A-974C9310F56A}" type="pres">
      <dgm:prSet presAssocID="{FEA9CEFA-652D-4BC9-96A0-39EF72FDDE8E}" presName="spacer" presStyleCnt="0"/>
      <dgm:spPr/>
    </dgm:pt>
    <dgm:pt modelId="{E2FF060C-3E68-40B0-8FF4-097F70FC8353}" type="pres">
      <dgm:prSet presAssocID="{0E1896E6-F1E2-41A2-B7EF-0B67911FC420}" presName="parentText" presStyleLbl="node1" presStyleIdx="2" presStyleCnt="5">
        <dgm:presLayoutVars>
          <dgm:chMax val="0"/>
          <dgm:bulletEnabled val="1"/>
        </dgm:presLayoutVars>
      </dgm:prSet>
      <dgm:spPr/>
    </dgm:pt>
    <dgm:pt modelId="{953539A7-BAEC-4D79-AEE7-337E3550FDBF}" type="pres">
      <dgm:prSet presAssocID="{71102827-A4BE-48DE-A3F1-3CF3AA04DFB9}" presName="spacer" presStyleCnt="0"/>
      <dgm:spPr/>
    </dgm:pt>
    <dgm:pt modelId="{0DED4DB0-364F-4B47-BB01-F1EB8CB549A6}" type="pres">
      <dgm:prSet presAssocID="{3648DA3A-C3FB-4CF6-A8E9-6FA9A734A084}" presName="parentText" presStyleLbl="node1" presStyleIdx="3" presStyleCnt="5">
        <dgm:presLayoutVars>
          <dgm:chMax val="0"/>
          <dgm:bulletEnabled val="1"/>
        </dgm:presLayoutVars>
      </dgm:prSet>
      <dgm:spPr/>
    </dgm:pt>
    <dgm:pt modelId="{EA8053AE-E5D0-40FE-8224-C870DBB2C559}" type="pres">
      <dgm:prSet presAssocID="{FC870090-0528-43BE-9305-A0F7793AF000}" presName="spacer" presStyleCnt="0"/>
      <dgm:spPr/>
    </dgm:pt>
    <dgm:pt modelId="{A3B46A29-A69A-4413-86E0-345242FA5107}" type="pres">
      <dgm:prSet presAssocID="{4BE1F327-D1A2-40C7-AE3E-000EE0A6920A}" presName="parentText" presStyleLbl="node1" presStyleIdx="4" presStyleCnt="5">
        <dgm:presLayoutVars>
          <dgm:chMax val="0"/>
          <dgm:bulletEnabled val="1"/>
        </dgm:presLayoutVars>
      </dgm:prSet>
      <dgm:spPr/>
    </dgm:pt>
  </dgm:ptLst>
  <dgm:cxnLst>
    <dgm:cxn modelId="{61451438-0F64-447C-84E5-258F7214BEC7}" srcId="{049870EC-BADD-494E-B887-0FE942D68556}" destId="{3648DA3A-C3FB-4CF6-A8E9-6FA9A734A084}" srcOrd="3" destOrd="0" parTransId="{D43AE909-A4CB-4B7D-9652-A26DE689ED1B}" sibTransId="{FC870090-0528-43BE-9305-A0F7793AF000}"/>
    <dgm:cxn modelId="{03FA6F5B-818F-4173-ACFD-60F82EE5D0D5}" type="presOf" srcId="{0A917750-9BB9-4FF7-AC5B-5286F22ECDCC}" destId="{EA2D8D67-5838-4248-98B7-391919055332}" srcOrd="0" destOrd="0" presId="urn:microsoft.com/office/officeart/2005/8/layout/vList2"/>
    <dgm:cxn modelId="{0A5A0C42-0A11-4E84-979F-941D9B153B7A}" srcId="{3C536093-F485-435E-8074-EA0A5B929305}" destId="{1B7C5DE9-F770-44F8-959E-5606054A87CA}" srcOrd="1" destOrd="0" parTransId="{627D817B-9FF9-4196-9FED-3ACEBEDC0C6C}" sibTransId="{3DFA88E4-4E84-4906-8FB9-4AB8A9491A24}"/>
    <dgm:cxn modelId="{062B2851-D4D8-46CC-9D5C-E67A671F287C}" srcId="{049870EC-BADD-494E-B887-0FE942D68556}" destId="{0A917750-9BB9-4FF7-AC5B-5286F22ECDCC}" srcOrd="1" destOrd="0" parTransId="{F88FB764-C2FC-4BAF-AF2C-725F7F4D45D2}" sibTransId="{FEA9CEFA-652D-4BC9-96A0-39EF72FDDE8E}"/>
    <dgm:cxn modelId="{B0ABC282-48F8-48E5-8059-7C0027B2F11B}" type="presOf" srcId="{049870EC-BADD-494E-B887-0FE942D68556}" destId="{231227A6-FE8C-4311-B126-6CA64D97BCA4}" srcOrd="0" destOrd="0" presId="urn:microsoft.com/office/officeart/2005/8/layout/vList2"/>
    <dgm:cxn modelId="{F305F093-9008-4BA2-8E0C-B42D45B5F9E7}" srcId="{049870EC-BADD-494E-B887-0FE942D68556}" destId="{0E1896E6-F1E2-41A2-B7EF-0B67911FC420}" srcOrd="2" destOrd="0" parTransId="{43A20AAB-3E51-41EF-B246-1B8001F765AC}" sibTransId="{71102827-A4BE-48DE-A3F1-3CF3AA04DFB9}"/>
    <dgm:cxn modelId="{06FFB3A7-9590-4C58-832C-E9984477A2E4}" type="presOf" srcId="{3648DA3A-C3FB-4CF6-A8E9-6FA9A734A084}" destId="{0DED4DB0-364F-4B47-BB01-F1EB8CB549A6}" srcOrd="0" destOrd="0" presId="urn:microsoft.com/office/officeart/2005/8/layout/vList2"/>
    <dgm:cxn modelId="{DA2374B7-C613-453D-882E-36A8C2C5D2BA}" type="presOf" srcId="{3C536093-F485-435E-8074-EA0A5B929305}" destId="{CC637B75-4A59-44C2-A1DC-37AE77799693}" srcOrd="0" destOrd="0" presId="urn:microsoft.com/office/officeart/2005/8/layout/vList2"/>
    <dgm:cxn modelId="{940FFEBB-A43B-4CA9-8A60-6FDC467DC436}" type="presOf" srcId="{4BE1F327-D1A2-40C7-AE3E-000EE0A6920A}" destId="{A3B46A29-A69A-4413-86E0-345242FA5107}" srcOrd="0" destOrd="0" presId="urn:microsoft.com/office/officeart/2005/8/layout/vList2"/>
    <dgm:cxn modelId="{316B6DBD-030B-40CF-A02D-11718C7F143A}" type="presOf" srcId="{1B7C5DE9-F770-44F8-959E-5606054A87CA}" destId="{193467D3-BD50-4070-9DE0-CF8C730C54BA}" srcOrd="0" destOrd="1" presId="urn:microsoft.com/office/officeart/2005/8/layout/vList2"/>
    <dgm:cxn modelId="{44A354C0-B94F-43C6-B7CB-3D9805133902}" srcId="{049870EC-BADD-494E-B887-0FE942D68556}" destId="{4BE1F327-D1A2-40C7-AE3E-000EE0A6920A}" srcOrd="4" destOrd="0" parTransId="{082F3E6E-1005-46A4-A49A-2160E4EFC027}" sibTransId="{76E8C55C-6428-4552-B582-6079D6C7A7D5}"/>
    <dgm:cxn modelId="{EF69DFD4-0CAD-4E00-8694-21BE3097EB6C}" srcId="{3C536093-F485-435E-8074-EA0A5B929305}" destId="{5B4A9E0F-CCF8-4ADA-A5AD-1B8AB62CE8E3}" srcOrd="0" destOrd="0" parTransId="{19AFC418-607C-48D8-B5D0-A52291AC0B53}" sibTransId="{8AC9D5C5-927F-42CC-BCC5-9E0EFBC08C00}"/>
    <dgm:cxn modelId="{746AB7DF-7BDF-4DC9-B2FC-F81C0DE1D089}" srcId="{3C536093-F485-435E-8074-EA0A5B929305}" destId="{A42090EE-124F-4672-A2B0-4AA31211C198}" srcOrd="2" destOrd="0" parTransId="{AE61C49E-B04D-415E-AC2B-EB335480FC72}" sibTransId="{FFB34570-2020-4F71-AFE3-B31D57628CEC}"/>
    <dgm:cxn modelId="{F80ABDEA-70B3-45D7-8AAF-5BAA8003D609}" type="presOf" srcId="{0E1896E6-F1E2-41A2-B7EF-0B67911FC420}" destId="{E2FF060C-3E68-40B0-8FF4-097F70FC8353}" srcOrd="0" destOrd="0" presId="urn:microsoft.com/office/officeart/2005/8/layout/vList2"/>
    <dgm:cxn modelId="{F03BABEE-5522-4515-B0E3-9B1C74867E17}" type="presOf" srcId="{A42090EE-124F-4672-A2B0-4AA31211C198}" destId="{193467D3-BD50-4070-9DE0-CF8C730C54BA}" srcOrd="0" destOrd="2" presId="urn:microsoft.com/office/officeart/2005/8/layout/vList2"/>
    <dgm:cxn modelId="{E204F5FA-45DD-4DDF-9B9C-ABFFE25BF20C}" srcId="{049870EC-BADD-494E-B887-0FE942D68556}" destId="{3C536093-F485-435E-8074-EA0A5B929305}" srcOrd="0" destOrd="0" parTransId="{5C065C87-BCF9-4B01-8FA1-C681FF8016DE}" sibTransId="{76E4C524-5009-44C7-B730-F551C7481337}"/>
    <dgm:cxn modelId="{CEC16AFF-2942-4AFD-9211-57F18232F338}" type="presOf" srcId="{5B4A9E0F-CCF8-4ADA-A5AD-1B8AB62CE8E3}" destId="{193467D3-BD50-4070-9DE0-CF8C730C54BA}" srcOrd="0" destOrd="0" presId="urn:microsoft.com/office/officeart/2005/8/layout/vList2"/>
    <dgm:cxn modelId="{93B59A7B-D05A-4C34-9175-84818E7E37BF}" type="presParOf" srcId="{231227A6-FE8C-4311-B126-6CA64D97BCA4}" destId="{CC637B75-4A59-44C2-A1DC-37AE77799693}" srcOrd="0" destOrd="0" presId="urn:microsoft.com/office/officeart/2005/8/layout/vList2"/>
    <dgm:cxn modelId="{D7D1CF1B-15BB-4ABE-8137-B18D73B0CF97}" type="presParOf" srcId="{231227A6-FE8C-4311-B126-6CA64D97BCA4}" destId="{193467D3-BD50-4070-9DE0-CF8C730C54BA}" srcOrd="1" destOrd="0" presId="urn:microsoft.com/office/officeart/2005/8/layout/vList2"/>
    <dgm:cxn modelId="{C7053289-E69F-43B0-9377-7BA241238219}" type="presParOf" srcId="{231227A6-FE8C-4311-B126-6CA64D97BCA4}" destId="{EA2D8D67-5838-4248-98B7-391919055332}" srcOrd="2" destOrd="0" presId="urn:microsoft.com/office/officeart/2005/8/layout/vList2"/>
    <dgm:cxn modelId="{0D48B328-C970-44C4-9974-81DD1B514F9A}" type="presParOf" srcId="{231227A6-FE8C-4311-B126-6CA64D97BCA4}" destId="{786EC643-8AAF-4C1F-958A-974C9310F56A}" srcOrd="3" destOrd="0" presId="urn:microsoft.com/office/officeart/2005/8/layout/vList2"/>
    <dgm:cxn modelId="{473A4815-60EB-4E4D-8651-D30B55785337}" type="presParOf" srcId="{231227A6-FE8C-4311-B126-6CA64D97BCA4}" destId="{E2FF060C-3E68-40B0-8FF4-097F70FC8353}" srcOrd="4" destOrd="0" presId="urn:microsoft.com/office/officeart/2005/8/layout/vList2"/>
    <dgm:cxn modelId="{71750C25-4502-4C75-8C97-9DCF76D039E9}" type="presParOf" srcId="{231227A6-FE8C-4311-B126-6CA64D97BCA4}" destId="{953539A7-BAEC-4D79-AEE7-337E3550FDBF}" srcOrd="5" destOrd="0" presId="urn:microsoft.com/office/officeart/2005/8/layout/vList2"/>
    <dgm:cxn modelId="{70410B6A-3AF1-4F07-B863-18C0DC777846}" type="presParOf" srcId="{231227A6-FE8C-4311-B126-6CA64D97BCA4}" destId="{0DED4DB0-364F-4B47-BB01-F1EB8CB549A6}" srcOrd="6" destOrd="0" presId="urn:microsoft.com/office/officeart/2005/8/layout/vList2"/>
    <dgm:cxn modelId="{604DD7E5-6C19-403F-AD47-9BDA54034CBD}" type="presParOf" srcId="{231227A6-FE8C-4311-B126-6CA64D97BCA4}" destId="{EA8053AE-E5D0-40FE-8224-C870DBB2C559}" srcOrd="7" destOrd="0" presId="urn:microsoft.com/office/officeart/2005/8/layout/vList2"/>
    <dgm:cxn modelId="{89FE6891-047D-486F-96B3-7A2127902600}" type="presParOf" srcId="{231227A6-FE8C-4311-B126-6CA64D97BCA4}" destId="{A3B46A29-A69A-4413-86E0-345242FA510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55C87-D460-4ADA-999F-0150D243160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E5BDB11-A040-4ED7-A6D1-D66BC9BC68E4}">
      <dgm:prSet/>
      <dgm:spPr/>
      <dgm:t>
        <a:bodyPr/>
        <a:lstStyle/>
        <a:p>
          <a:r>
            <a:rPr lang="en-US"/>
            <a:t>Legal requirements</a:t>
          </a:r>
        </a:p>
      </dgm:t>
    </dgm:pt>
    <dgm:pt modelId="{62CE6314-7C10-4276-8860-2037B305EB58}" type="parTrans" cxnId="{4F8267E3-1D17-42EE-9415-04EDF8D7ED0D}">
      <dgm:prSet/>
      <dgm:spPr/>
      <dgm:t>
        <a:bodyPr/>
        <a:lstStyle/>
        <a:p>
          <a:endParaRPr lang="en-US"/>
        </a:p>
      </dgm:t>
    </dgm:pt>
    <dgm:pt modelId="{44DA696F-DB90-4994-8A6F-9000F60F3B45}" type="sibTrans" cxnId="{4F8267E3-1D17-42EE-9415-04EDF8D7ED0D}">
      <dgm:prSet/>
      <dgm:spPr/>
      <dgm:t>
        <a:bodyPr/>
        <a:lstStyle/>
        <a:p>
          <a:endParaRPr lang="en-US"/>
        </a:p>
      </dgm:t>
    </dgm:pt>
    <dgm:pt modelId="{5CF0B972-14B2-4552-8B01-0B0591728180}">
      <dgm:prSet/>
      <dgm:spPr/>
      <dgm:t>
        <a:bodyPr/>
        <a:lstStyle/>
        <a:p>
          <a:r>
            <a:rPr lang="en-US"/>
            <a:t>Due diligence</a:t>
          </a:r>
        </a:p>
      </dgm:t>
    </dgm:pt>
    <dgm:pt modelId="{21C74206-C420-46AF-887D-5813040DFEFB}" type="parTrans" cxnId="{46185D55-6C4B-4DD1-B2A8-759DDDBED5F4}">
      <dgm:prSet/>
      <dgm:spPr/>
      <dgm:t>
        <a:bodyPr/>
        <a:lstStyle/>
        <a:p>
          <a:endParaRPr lang="en-US"/>
        </a:p>
      </dgm:t>
    </dgm:pt>
    <dgm:pt modelId="{CE89A04E-7C12-49DC-9FEF-AD99A4445668}" type="sibTrans" cxnId="{46185D55-6C4B-4DD1-B2A8-759DDDBED5F4}">
      <dgm:prSet/>
      <dgm:spPr/>
      <dgm:t>
        <a:bodyPr/>
        <a:lstStyle/>
        <a:p>
          <a:endParaRPr lang="en-US"/>
        </a:p>
      </dgm:t>
    </dgm:pt>
    <dgm:pt modelId="{09036716-41CE-45B8-B7B1-C81251EEFC87}">
      <dgm:prSet/>
      <dgm:spPr/>
      <dgm:t>
        <a:bodyPr/>
        <a:lstStyle/>
        <a:p>
          <a:r>
            <a:rPr lang="en-US"/>
            <a:t>Government / citizen expectations</a:t>
          </a:r>
        </a:p>
      </dgm:t>
    </dgm:pt>
    <dgm:pt modelId="{18BFC461-6847-4420-91A1-8285C86E82CF}" type="parTrans" cxnId="{4ACF736A-8459-4468-A8BF-E565036916E3}">
      <dgm:prSet/>
      <dgm:spPr/>
      <dgm:t>
        <a:bodyPr/>
        <a:lstStyle/>
        <a:p>
          <a:endParaRPr lang="en-US"/>
        </a:p>
      </dgm:t>
    </dgm:pt>
    <dgm:pt modelId="{234A8B3F-FD91-47DC-B762-EEC7DDFBB14F}" type="sibTrans" cxnId="{4ACF736A-8459-4468-A8BF-E565036916E3}">
      <dgm:prSet/>
      <dgm:spPr/>
      <dgm:t>
        <a:bodyPr/>
        <a:lstStyle/>
        <a:p>
          <a:endParaRPr lang="en-US"/>
        </a:p>
      </dgm:t>
    </dgm:pt>
    <dgm:pt modelId="{7841A5FA-F144-4E36-8EE2-BD53963FA760}">
      <dgm:prSet/>
      <dgm:spPr/>
      <dgm:t>
        <a:bodyPr/>
        <a:lstStyle/>
        <a:p>
          <a:r>
            <a:rPr lang="en-US"/>
            <a:t>Privacy expectations</a:t>
          </a:r>
        </a:p>
      </dgm:t>
    </dgm:pt>
    <dgm:pt modelId="{325CF5F7-62CD-44D3-8454-4F2756D5247B}" type="parTrans" cxnId="{79233F95-77E4-44EB-B3CB-31DD02DBE13D}">
      <dgm:prSet/>
      <dgm:spPr/>
      <dgm:t>
        <a:bodyPr/>
        <a:lstStyle/>
        <a:p>
          <a:endParaRPr lang="en-US"/>
        </a:p>
      </dgm:t>
    </dgm:pt>
    <dgm:pt modelId="{A70D5E1A-E1CA-4B88-9473-C47D113ED7B9}" type="sibTrans" cxnId="{79233F95-77E4-44EB-B3CB-31DD02DBE13D}">
      <dgm:prSet/>
      <dgm:spPr/>
      <dgm:t>
        <a:bodyPr/>
        <a:lstStyle/>
        <a:p>
          <a:endParaRPr lang="en-US"/>
        </a:p>
      </dgm:t>
    </dgm:pt>
    <dgm:pt modelId="{38857D43-3F79-4184-BB61-F2579772D332}">
      <dgm:prSet/>
      <dgm:spPr/>
      <dgm:t>
        <a:bodyPr/>
        <a:lstStyle/>
        <a:p>
          <a:r>
            <a:rPr lang="en-US">
              <a:hlinkClick xmlns:r="http://schemas.openxmlformats.org/officeDocument/2006/relationships" r:id="rId1"/>
            </a:rPr>
            <a:t>https://www.washingtonpost.com/technology/2021/08/29/facebook-privacy-monopoly/</a:t>
          </a:r>
          <a:endParaRPr lang="en-US"/>
        </a:p>
      </dgm:t>
    </dgm:pt>
    <dgm:pt modelId="{17A555D8-7C8C-41C5-B1E6-048386D7C7BC}" type="parTrans" cxnId="{4F9A0D16-3E45-4B78-9289-B461741D7CE7}">
      <dgm:prSet/>
      <dgm:spPr/>
      <dgm:t>
        <a:bodyPr/>
        <a:lstStyle/>
        <a:p>
          <a:endParaRPr lang="en-US"/>
        </a:p>
      </dgm:t>
    </dgm:pt>
    <dgm:pt modelId="{7932CD49-97A4-44A0-9C92-FDD6DCF022CC}" type="sibTrans" cxnId="{4F9A0D16-3E45-4B78-9289-B461741D7CE7}">
      <dgm:prSet/>
      <dgm:spPr/>
      <dgm:t>
        <a:bodyPr/>
        <a:lstStyle/>
        <a:p>
          <a:endParaRPr lang="en-US"/>
        </a:p>
      </dgm:t>
    </dgm:pt>
    <dgm:pt modelId="{43B3D900-17D0-46A1-A3B1-996FD337A171}">
      <dgm:prSet/>
      <dgm:spPr/>
      <dgm:t>
        <a:bodyPr/>
        <a:lstStyle/>
        <a:p>
          <a:r>
            <a:rPr lang="en-US">
              <a:hlinkClick xmlns:r="http://schemas.openxmlformats.org/officeDocument/2006/relationships" r:id="rId2"/>
            </a:rPr>
            <a:t>https://www.nytimes.com/wirecutter/blog/state-of-privacy-laws-in-us/</a:t>
          </a:r>
          <a:endParaRPr lang="en-US"/>
        </a:p>
      </dgm:t>
    </dgm:pt>
    <dgm:pt modelId="{EC86E3CD-CA12-488E-B43D-A2C9D273E7C6}" type="parTrans" cxnId="{A33E36D1-F2F6-4A27-9A4E-FE769035DE99}">
      <dgm:prSet/>
      <dgm:spPr/>
      <dgm:t>
        <a:bodyPr/>
        <a:lstStyle/>
        <a:p>
          <a:endParaRPr lang="en-US"/>
        </a:p>
      </dgm:t>
    </dgm:pt>
    <dgm:pt modelId="{54FB16A2-ADCB-4F17-A844-F27B1E4FEF48}" type="sibTrans" cxnId="{A33E36D1-F2F6-4A27-9A4E-FE769035DE99}">
      <dgm:prSet/>
      <dgm:spPr/>
      <dgm:t>
        <a:bodyPr/>
        <a:lstStyle/>
        <a:p>
          <a:endParaRPr lang="en-US"/>
        </a:p>
      </dgm:t>
    </dgm:pt>
    <dgm:pt modelId="{CA48E0C5-0261-404F-8AF7-7B561417FFF8}">
      <dgm:prSet/>
      <dgm:spPr/>
      <dgm:t>
        <a:bodyPr/>
        <a:lstStyle/>
        <a:p>
          <a:r>
            <a:rPr lang="en-US">
              <a:hlinkClick xmlns:r="http://schemas.openxmlformats.org/officeDocument/2006/relationships" r:id="rId3"/>
            </a:rPr>
            <a:t>https://oag.ca.gov/privacy/ccpa</a:t>
          </a:r>
          <a:endParaRPr lang="en-US"/>
        </a:p>
      </dgm:t>
    </dgm:pt>
    <dgm:pt modelId="{BEA58040-459D-441F-AB3E-85213DBF3BD7}" type="parTrans" cxnId="{0E345FE2-EC36-4666-AD07-8DB628A0E4DD}">
      <dgm:prSet/>
      <dgm:spPr/>
      <dgm:t>
        <a:bodyPr/>
        <a:lstStyle/>
        <a:p>
          <a:endParaRPr lang="en-US"/>
        </a:p>
      </dgm:t>
    </dgm:pt>
    <dgm:pt modelId="{5C824739-0EE1-431E-877C-B926B726C68A}" type="sibTrans" cxnId="{0E345FE2-EC36-4666-AD07-8DB628A0E4DD}">
      <dgm:prSet/>
      <dgm:spPr/>
      <dgm:t>
        <a:bodyPr/>
        <a:lstStyle/>
        <a:p>
          <a:endParaRPr lang="en-US"/>
        </a:p>
      </dgm:t>
    </dgm:pt>
    <dgm:pt modelId="{2813B14E-CBBE-4D0E-A6B1-472003E43F92}">
      <dgm:prSet/>
      <dgm:spPr/>
      <dgm:t>
        <a:bodyPr/>
        <a:lstStyle/>
        <a:p>
          <a:r>
            <a:rPr lang="en-US">
              <a:hlinkClick xmlns:r="http://schemas.openxmlformats.org/officeDocument/2006/relationships" r:id="rId4"/>
            </a:rPr>
            <a:t>https://www.businessinsider.com/what-is-section-230-internet-law-communications-decency-act-explained-2020-5</a:t>
          </a:r>
          <a:r>
            <a:rPr lang="en-US"/>
            <a:t> </a:t>
          </a:r>
        </a:p>
      </dgm:t>
    </dgm:pt>
    <dgm:pt modelId="{ED157FAE-8B68-41A1-903A-F9528C5C45A4}" type="parTrans" cxnId="{A55420D1-F093-4B20-BFC4-5358AB34BF25}">
      <dgm:prSet/>
      <dgm:spPr/>
      <dgm:t>
        <a:bodyPr/>
        <a:lstStyle/>
        <a:p>
          <a:endParaRPr lang="en-US"/>
        </a:p>
      </dgm:t>
    </dgm:pt>
    <dgm:pt modelId="{09E2CAA5-1254-42F4-A689-A88D6C5290E1}" type="sibTrans" cxnId="{A55420D1-F093-4B20-BFC4-5358AB34BF25}">
      <dgm:prSet/>
      <dgm:spPr/>
      <dgm:t>
        <a:bodyPr/>
        <a:lstStyle/>
        <a:p>
          <a:endParaRPr lang="en-US"/>
        </a:p>
      </dgm:t>
    </dgm:pt>
    <dgm:pt modelId="{6FC34EA0-0AB4-4D8F-9C33-93511A10CBD9}">
      <dgm:prSet/>
      <dgm:spPr/>
      <dgm:t>
        <a:bodyPr/>
        <a:lstStyle/>
        <a:p>
          <a:r>
            <a:rPr lang="en-US"/>
            <a:t>International environment</a:t>
          </a:r>
        </a:p>
      </dgm:t>
    </dgm:pt>
    <dgm:pt modelId="{75BAC49B-1DB2-4361-BD5D-9D996F44BE1D}" type="parTrans" cxnId="{2AD62A61-3B9B-4E78-A6F1-07AAE17E5B74}">
      <dgm:prSet/>
      <dgm:spPr/>
      <dgm:t>
        <a:bodyPr/>
        <a:lstStyle/>
        <a:p>
          <a:endParaRPr lang="en-US"/>
        </a:p>
      </dgm:t>
    </dgm:pt>
    <dgm:pt modelId="{95967410-9F00-438F-B7B2-A7D1B6DD975F}" type="sibTrans" cxnId="{2AD62A61-3B9B-4E78-A6F1-07AAE17E5B74}">
      <dgm:prSet/>
      <dgm:spPr/>
      <dgm:t>
        <a:bodyPr/>
        <a:lstStyle/>
        <a:p>
          <a:endParaRPr lang="en-US"/>
        </a:p>
      </dgm:t>
    </dgm:pt>
    <dgm:pt modelId="{7B9A5E32-66C8-4EE6-A18F-CE8DB93E6D98}">
      <dgm:prSet/>
      <dgm:spPr/>
      <dgm:t>
        <a:bodyPr/>
        <a:lstStyle/>
        <a:p>
          <a:r>
            <a:rPr lang="en-US">
              <a:hlinkClick xmlns:r="http://schemas.openxmlformats.org/officeDocument/2006/relationships" r:id="rId5"/>
            </a:rPr>
            <a:t>https://ec.europa.eu/info/law/law-topic/data-protection_en</a:t>
          </a:r>
          <a:endParaRPr lang="en-US"/>
        </a:p>
      </dgm:t>
    </dgm:pt>
    <dgm:pt modelId="{DD04CACC-E234-4E2B-989B-739B2AB9DAAA}" type="parTrans" cxnId="{FF46A124-84BC-4EF9-AFC4-61EFB5779AF7}">
      <dgm:prSet/>
      <dgm:spPr/>
      <dgm:t>
        <a:bodyPr/>
        <a:lstStyle/>
        <a:p>
          <a:endParaRPr lang="en-US"/>
        </a:p>
      </dgm:t>
    </dgm:pt>
    <dgm:pt modelId="{E86B59C5-1124-4AF8-A584-1E4B7F49A6D2}" type="sibTrans" cxnId="{FF46A124-84BC-4EF9-AFC4-61EFB5779AF7}">
      <dgm:prSet/>
      <dgm:spPr/>
      <dgm:t>
        <a:bodyPr/>
        <a:lstStyle/>
        <a:p>
          <a:endParaRPr lang="en-US"/>
        </a:p>
      </dgm:t>
    </dgm:pt>
    <dgm:pt modelId="{CD7DC4C8-15B3-4A3C-8C34-A680C88C6385}">
      <dgm:prSet/>
      <dgm:spPr/>
      <dgm:t>
        <a:bodyPr/>
        <a:lstStyle/>
        <a:p>
          <a:r>
            <a:rPr lang="en-US" dirty="0">
              <a:hlinkClick xmlns:r="http://schemas.openxmlformats.org/officeDocument/2006/relationships" r:id="rId6"/>
            </a:rPr>
            <a:t>https://</a:t>
          </a:r>
          <a:r>
            <a:rPr lang="en-US" dirty="0">
              <a:hlinkClick xmlns:r="http://schemas.openxmlformats.org/officeDocument/2006/relationships" r:id="rId6"/>
            </a:rPr>
            <a:t>gdpr-info</a:t>
          </a:r>
          <a:r>
            <a:rPr lang="en-US" dirty="0">
              <a:hlinkClick xmlns:r="http://schemas.openxmlformats.org/officeDocument/2006/relationships" r:id="rId6"/>
            </a:rPr>
            <a:t>.eu/</a:t>
          </a:r>
          <a:endParaRPr lang="en-US" dirty="0"/>
        </a:p>
      </dgm:t>
    </dgm:pt>
    <dgm:pt modelId="{9F842E45-CA6E-44D7-9005-0EBE00B72AA5}" type="parTrans" cxnId="{680AC2A1-BAA1-462A-826C-A8F85E78F864}">
      <dgm:prSet/>
      <dgm:spPr/>
      <dgm:t>
        <a:bodyPr/>
        <a:lstStyle/>
        <a:p>
          <a:endParaRPr lang="en-US"/>
        </a:p>
      </dgm:t>
    </dgm:pt>
    <dgm:pt modelId="{B26AB48B-FDC3-49B7-A90B-7890362370B0}" type="sibTrans" cxnId="{680AC2A1-BAA1-462A-826C-A8F85E78F864}">
      <dgm:prSet/>
      <dgm:spPr/>
      <dgm:t>
        <a:bodyPr/>
        <a:lstStyle/>
        <a:p>
          <a:endParaRPr lang="en-US"/>
        </a:p>
      </dgm:t>
    </dgm:pt>
    <dgm:pt modelId="{615A171E-65B8-43B5-867D-0D4ED91A5CF9}">
      <dgm:prSet/>
      <dgm:spPr/>
      <dgm:t>
        <a:bodyPr/>
        <a:lstStyle/>
        <a:p>
          <a:r>
            <a:rPr lang="en-US" dirty="0">
              <a:hlinkClick xmlns:r="http://schemas.openxmlformats.org/officeDocument/2006/relationships" r:id="rId7"/>
            </a:rPr>
            <a:t>https://www.</a:t>
          </a:r>
          <a:r>
            <a:rPr lang="en-US" dirty="0">
              <a:hlinkClick xmlns:r="http://schemas.openxmlformats.org/officeDocument/2006/relationships" r:id="rId7"/>
            </a:rPr>
            <a:t>enforcementtracker</a:t>
          </a:r>
          <a:r>
            <a:rPr lang="en-US" dirty="0">
              <a:hlinkClick xmlns:r="http://schemas.openxmlformats.org/officeDocument/2006/relationships" r:id="rId7"/>
            </a:rPr>
            <a:t>.com/</a:t>
          </a:r>
          <a:endParaRPr lang="en-US" dirty="0"/>
        </a:p>
      </dgm:t>
    </dgm:pt>
    <dgm:pt modelId="{4E779537-20CD-41BE-A66E-7ED0A760783A}" type="parTrans" cxnId="{8A4AF1DC-9500-44EA-9DD6-0A19D57085A6}">
      <dgm:prSet/>
      <dgm:spPr/>
      <dgm:t>
        <a:bodyPr/>
        <a:lstStyle/>
        <a:p>
          <a:endParaRPr lang="en-US"/>
        </a:p>
      </dgm:t>
    </dgm:pt>
    <dgm:pt modelId="{77D1BA63-6571-483F-8A5C-D30B2AB54873}" type="sibTrans" cxnId="{8A4AF1DC-9500-44EA-9DD6-0A19D57085A6}">
      <dgm:prSet/>
      <dgm:spPr/>
      <dgm:t>
        <a:bodyPr/>
        <a:lstStyle/>
        <a:p>
          <a:endParaRPr lang="en-US"/>
        </a:p>
      </dgm:t>
    </dgm:pt>
    <dgm:pt modelId="{E21F78F8-8062-458B-AF4A-33965B2E3E2C}">
      <dgm:prSet/>
      <dgm:spPr/>
      <dgm:t>
        <a:bodyPr/>
        <a:lstStyle/>
        <a:p>
          <a:r>
            <a:rPr lang="en-US" dirty="0">
              <a:hlinkClick xmlns:r="http://schemas.openxmlformats.org/officeDocument/2006/relationships" r:id="rId8"/>
            </a:rPr>
            <a:t>https://www.forbes.com/sites/forbestechcouncil/2022/02/01/is-it-time-for-a-us-version-of-gdpr/?sh=57d6d567637a</a:t>
          </a:r>
          <a:endParaRPr lang="en-US" dirty="0"/>
        </a:p>
      </dgm:t>
    </dgm:pt>
    <dgm:pt modelId="{E0A93AD6-D138-4954-AAA2-23CFD9AA4B85}" type="parTrans" cxnId="{84052A6E-0EC9-4830-B562-8688560BF1F4}">
      <dgm:prSet/>
      <dgm:spPr/>
      <dgm:t>
        <a:bodyPr/>
        <a:lstStyle/>
        <a:p>
          <a:endParaRPr lang="en-US"/>
        </a:p>
      </dgm:t>
    </dgm:pt>
    <dgm:pt modelId="{CC19A0AB-81B3-4BB1-BCDC-99238A0EC2A3}" type="sibTrans" cxnId="{84052A6E-0EC9-4830-B562-8688560BF1F4}">
      <dgm:prSet/>
      <dgm:spPr/>
      <dgm:t>
        <a:bodyPr/>
        <a:lstStyle/>
        <a:p>
          <a:endParaRPr lang="en-US"/>
        </a:p>
      </dgm:t>
    </dgm:pt>
    <dgm:pt modelId="{F87EE577-3420-49A7-ACCB-399D08C6EE31}">
      <dgm:prSet/>
      <dgm:spPr/>
      <dgm:t>
        <a:bodyPr/>
        <a:lstStyle/>
        <a:p>
          <a:r>
            <a:rPr lang="en-US" dirty="0">
              <a:hlinkClick xmlns:r="http://schemas.openxmlformats.org/officeDocument/2006/relationships" r:id="rId9"/>
            </a:rPr>
            <a:t>http://www.networkworld.com/article/3020031/security/will-the-european-unions-new-general-data-protection-regulation-impact-your-business.html </a:t>
          </a:r>
          <a:endParaRPr lang="en-US" dirty="0"/>
        </a:p>
      </dgm:t>
    </dgm:pt>
    <dgm:pt modelId="{C50AA3F2-616B-4D88-8032-4E9537D46B15}" type="parTrans" cxnId="{06E99CB2-A800-40B0-B16E-E3BEB8A73A1F}">
      <dgm:prSet/>
      <dgm:spPr/>
      <dgm:t>
        <a:bodyPr/>
        <a:lstStyle/>
        <a:p>
          <a:endParaRPr lang="en-US"/>
        </a:p>
      </dgm:t>
    </dgm:pt>
    <dgm:pt modelId="{649969E2-6115-4415-86D9-7EBF7FDD02FD}" type="sibTrans" cxnId="{06E99CB2-A800-40B0-B16E-E3BEB8A73A1F}">
      <dgm:prSet/>
      <dgm:spPr/>
      <dgm:t>
        <a:bodyPr/>
        <a:lstStyle/>
        <a:p>
          <a:endParaRPr lang="en-US"/>
        </a:p>
      </dgm:t>
    </dgm:pt>
    <dgm:pt modelId="{F323F88C-9838-4CB2-9BD4-1A856526BE5A}" type="pres">
      <dgm:prSet presAssocID="{EF255C87-D460-4ADA-999F-0150D2431604}" presName="linear" presStyleCnt="0">
        <dgm:presLayoutVars>
          <dgm:dir/>
          <dgm:animLvl val="lvl"/>
          <dgm:resizeHandles val="exact"/>
        </dgm:presLayoutVars>
      </dgm:prSet>
      <dgm:spPr/>
    </dgm:pt>
    <dgm:pt modelId="{19298D7B-9ECD-49BB-A598-E77981E65FF3}" type="pres">
      <dgm:prSet presAssocID="{DE5BDB11-A040-4ED7-A6D1-D66BC9BC68E4}" presName="parentLin" presStyleCnt="0"/>
      <dgm:spPr/>
    </dgm:pt>
    <dgm:pt modelId="{C6F2CE69-2886-4C9F-ABA5-739A1DBAAC02}" type="pres">
      <dgm:prSet presAssocID="{DE5BDB11-A040-4ED7-A6D1-D66BC9BC68E4}" presName="parentLeftMargin" presStyleLbl="node1" presStyleIdx="0" presStyleCnt="5"/>
      <dgm:spPr/>
    </dgm:pt>
    <dgm:pt modelId="{A92F5DB8-9F87-4D97-90A8-3894C2DB561E}" type="pres">
      <dgm:prSet presAssocID="{DE5BDB11-A040-4ED7-A6D1-D66BC9BC68E4}" presName="parentText" presStyleLbl="node1" presStyleIdx="0" presStyleCnt="5">
        <dgm:presLayoutVars>
          <dgm:chMax val="0"/>
          <dgm:bulletEnabled val="1"/>
        </dgm:presLayoutVars>
      </dgm:prSet>
      <dgm:spPr/>
    </dgm:pt>
    <dgm:pt modelId="{A16DE81A-F174-40AC-BAE0-0F400151B036}" type="pres">
      <dgm:prSet presAssocID="{DE5BDB11-A040-4ED7-A6D1-D66BC9BC68E4}" presName="negativeSpace" presStyleCnt="0"/>
      <dgm:spPr/>
    </dgm:pt>
    <dgm:pt modelId="{D65D3417-7DF0-4985-A0AE-7719EAD6A9AB}" type="pres">
      <dgm:prSet presAssocID="{DE5BDB11-A040-4ED7-A6D1-D66BC9BC68E4}" presName="childText" presStyleLbl="conFgAcc1" presStyleIdx="0" presStyleCnt="5">
        <dgm:presLayoutVars>
          <dgm:bulletEnabled val="1"/>
        </dgm:presLayoutVars>
      </dgm:prSet>
      <dgm:spPr/>
    </dgm:pt>
    <dgm:pt modelId="{92F89290-0565-4B15-9745-460815E32334}" type="pres">
      <dgm:prSet presAssocID="{44DA696F-DB90-4994-8A6F-9000F60F3B45}" presName="spaceBetweenRectangles" presStyleCnt="0"/>
      <dgm:spPr/>
    </dgm:pt>
    <dgm:pt modelId="{73BD0497-CAB8-41C0-8801-4DFD002A0F52}" type="pres">
      <dgm:prSet presAssocID="{5CF0B972-14B2-4552-8B01-0B0591728180}" presName="parentLin" presStyleCnt="0"/>
      <dgm:spPr/>
    </dgm:pt>
    <dgm:pt modelId="{5A64739A-5E08-4A36-86FE-CE5E73AC718D}" type="pres">
      <dgm:prSet presAssocID="{5CF0B972-14B2-4552-8B01-0B0591728180}" presName="parentLeftMargin" presStyleLbl="node1" presStyleIdx="0" presStyleCnt="5"/>
      <dgm:spPr/>
    </dgm:pt>
    <dgm:pt modelId="{054DE42C-D737-4F7F-B90F-00F4A4C3C560}" type="pres">
      <dgm:prSet presAssocID="{5CF0B972-14B2-4552-8B01-0B0591728180}" presName="parentText" presStyleLbl="node1" presStyleIdx="1" presStyleCnt="5">
        <dgm:presLayoutVars>
          <dgm:chMax val="0"/>
          <dgm:bulletEnabled val="1"/>
        </dgm:presLayoutVars>
      </dgm:prSet>
      <dgm:spPr/>
    </dgm:pt>
    <dgm:pt modelId="{D7B02955-5616-4E30-9042-93D69E85036B}" type="pres">
      <dgm:prSet presAssocID="{5CF0B972-14B2-4552-8B01-0B0591728180}" presName="negativeSpace" presStyleCnt="0"/>
      <dgm:spPr/>
    </dgm:pt>
    <dgm:pt modelId="{373E4EF9-0FA2-42FC-8685-32BF7CC797A6}" type="pres">
      <dgm:prSet presAssocID="{5CF0B972-14B2-4552-8B01-0B0591728180}" presName="childText" presStyleLbl="conFgAcc1" presStyleIdx="1" presStyleCnt="5">
        <dgm:presLayoutVars>
          <dgm:bulletEnabled val="1"/>
        </dgm:presLayoutVars>
      </dgm:prSet>
      <dgm:spPr/>
    </dgm:pt>
    <dgm:pt modelId="{AFA8DDD8-0FC0-45CF-B9DD-D4FC3EE3E3B2}" type="pres">
      <dgm:prSet presAssocID="{CE89A04E-7C12-49DC-9FEF-AD99A4445668}" presName="spaceBetweenRectangles" presStyleCnt="0"/>
      <dgm:spPr/>
    </dgm:pt>
    <dgm:pt modelId="{E8EA21A9-DFA7-46CB-BAD5-DC352B63EE01}" type="pres">
      <dgm:prSet presAssocID="{09036716-41CE-45B8-B7B1-C81251EEFC87}" presName="parentLin" presStyleCnt="0"/>
      <dgm:spPr/>
    </dgm:pt>
    <dgm:pt modelId="{C97B8EE7-1A93-4B76-9E91-A437174D32ED}" type="pres">
      <dgm:prSet presAssocID="{09036716-41CE-45B8-B7B1-C81251EEFC87}" presName="parentLeftMargin" presStyleLbl="node1" presStyleIdx="1" presStyleCnt="5"/>
      <dgm:spPr/>
    </dgm:pt>
    <dgm:pt modelId="{ED8DB65E-721F-4984-BE2A-55232D241EAA}" type="pres">
      <dgm:prSet presAssocID="{09036716-41CE-45B8-B7B1-C81251EEFC87}" presName="parentText" presStyleLbl="node1" presStyleIdx="2" presStyleCnt="5">
        <dgm:presLayoutVars>
          <dgm:chMax val="0"/>
          <dgm:bulletEnabled val="1"/>
        </dgm:presLayoutVars>
      </dgm:prSet>
      <dgm:spPr/>
    </dgm:pt>
    <dgm:pt modelId="{5C1A42EB-0DFA-479D-A1BD-19FF08A6AA3C}" type="pres">
      <dgm:prSet presAssocID="{09036716-41CE-45B8-B7B1-C81251EEFC87}" presName="negativeSpace" presStyleCnt="0"/>
      <dgm:spPr/>
    </dgm:pt>
    <dgm:pt modelId="{99235D12-B7F8-4684-A3F3-0FA6E7E6D20C}" type="pres">
      <dgm:prSet presAssocID="{09036716-41CE-45B8-B7B1-C81251EEFC87}" presName="childText" presStyleLbl="conFgAcc1" presStyleIdx="2" presStyleCnt="5">
        <dgm:presLayoutVars>
          <dgm:bulletEnabled val="1"/>
        </dgm:presLayoutVars>
      </dgm:prSet>
      <dgm:spPr/>
    </dgm:pt>
    <dgm:pt modelId="{D2A80A28-3AC5-4559-A284-51D8A2C59F60}" type="pres">
      <dgm:prSet presAssocID="{234A8B3F-FD91-47DC-B762-EEC7DDFBB14F}" presName="spaceBetweenRectangles" presStyleCnt="0"/>
      <dgm:spPr/>
    </dgm:pt>
    <dgm:pt modelId="{54002C50-053B-47BC-9937-EA8D7B67A456}" type="pres">
      <dgm:prSet presAssocID="{7841A5FA-F144-4E36-8EE2-BD53963FA760}" presName="parentLin" presStyleCnt="0"/>
      <dgm:spPr/>
    </dgm:pt>
    <dgm:pt modelId="{B6D05909-87CC-4A45-9546-157B01870B3B}" type="pres">
      <dgm:prSet presAssocID="{7841A5FA-F144-4E36-8EE2-BD53963FA760}" presName="parentLeftMargin" presStyleLbl="node1" presStyleIdx="2" presStyleCnt="5"/>
      <dgm:spPr/>
    </dgm:pt>
    <dgm:pt modelId="{B6E63904-3655-4431-B978-90A11BB11896}" type="pres">
      <dgm:prSet presAssocID="{7841A5FA-F144-4E36-8EE2-BD53963FA760}" presName="parentText" presStyleLbl="node1" presStyleIdx="3" presStyleCnt="5">
        <dgm:presLayoutVars>
          <dgm:chMax val="0"/>
          <dgm:bulletEnabled val="1"/>
        </dgm:presLayoutVars>
      </dgm:prSet>
      <dgm:spPr/>
    </dgm:pt>
    <dgm:pt modelId="{65542421-5490-406D-9641-DF8D55FF60A5}" type="pres">
      <dgm:prSet presAssocID="{7841A5FA-F144-4E36-8EE2-BD53963FA760}" presName="negativeSpace" presStyleCnt="0"/>
      <dgm:spPr/>
    </dgm:pt>
    <dgm:pt modelId="{C152ACC1-1E4A-473E-B33E-0D5D73F32C36}" type="pres">
      <dgm:prSet presAssocID="{7841A5FA-F144-4E36-8EE2-BD53963FA760}" presName="childText" presStyleLbl="conFgAcc1" presStyleIdx="3" presStyleCnt="5">
        <dgm:presLayoutVars>
          <dgm:bulletEnabled val="1"/>
        </dgm:presLayoutVars>
      </dgm:prSet>
      <dgm:spPr/>
    </dgm:pt>
    <dgm:pt modelId="{80495040-8551-4EDA-A84D-407B286B1A62}" type="pres">
      <dgm:prSet presAssocID="{A70D5E1A-E1CA-4B88-9473-C47D113ED7B9}" presName="spaceBetweenRectangles" presStyleCnt="0"/>
      <dgm:spPr/>
    </dgm:pt>
    <dgm:pt modelId="{9358DB90-93FA-4459-A0AF-201E2A634AF3}" type="pres">
      <dgm:prSet presAssocID="{6FC34EA0-0AB4-4D8F-9C33-93511A10CBD9}" presName="parentLin" presStyleCnt="0"/>
      <dgm:spPr/>
    </dgm:pt>
    <dgm:pt modelId="{78E53F2B-1841-4365-B04B-25C2D18E280E}" type="pres">
      <dgm:prSet presAssocID="{6FC34EA0-0AB4-4D8F-9C33-93511A10CBD9}" presName="parentLeftMargin" presStyleLbl="node1" presStyleIdx="3" presStyleCnt="5"/>
      <dgm:spPr/>
    </dgm:pt>
    <dgm:pt modelId="{91EF6342-53F3-4F84-8144-362732F60873}" type="pres">
      <dgm:prSet presAssocID="{6FC34EA0-0AB4-4D8F-9C33-93511A10CBD9}" presName="parentText" presStyleLbl="node1" presStyleIdx="4" presStyleCnt="5">
        <dgm:presLayoutVars>
          <dgm:chMax val="0"/>
          <dgm:bulletEnabled val="1"/>
        </dgm:presLayoutVars>
      </dgm:prSet>
      <dgm:spPr/>
    </dgm:pt>
    <dgm:pt modelId="{437FD8CE-2DCE-40E8-9BEF-A92DD89047D3}" type="pres">
      <dgm:prSet presAssocID="{6FC34EA0-0AB4-4D8F-9C33-93511A10CBD9}" presName="negativeSpace" presStyleCnt="0"/>
      <dgm:spPr/>
    </dgm:pt>
    <dgm:pt modelId="{B8BA68D8-C284-4F0F-A1BD-BD8302CECDF9}" type="pres">
      <dgm:prSet presAssocID="{6FC34EA0-0AB4-4D8F-9C33-93511A10CBD9}" presName="childText" presStyleLbl="conFgAcc1" presStyleIdx="4" presStyleCnt="5">
        <dgm:presLayoutVars>
          <dgm:bulletEnabled val="1"/>
        </dgm:presLayoutVars>
      </dgm:prSet>
      <dgm:spPr/>
    </dgm:pt>
  </dgm:ptLst>
  <dgm:cxnLst>
    <dgm:cxn modelId="{BA479F05-5920-4CA3-86D5-061A01B2858A}" type="presOf" srcId="{EF255C87-D460-4ADA-999F-0150D2431604}" destId="{F323F88C-9838-4CB2-9BD4-1A856526BE5A}" srcOrd="0" destOrd="0" presId="urn:microsoft.com/office/officeart/2005/8/layout/list1"/>
    <dgm:cxn modelId="{DA2C3206-CCB7-4B7D-A9C2-EE0AB5051E6B}" type="presOf" srcId="{E21F78F8-8062-458B-AF4A-33965B2E3E2C}" destId="{B8BA68D8-C284-4F0F-A1BD-BD8302CECDF9}" srcOrd="0" destOrd="3" presId="urn:microsoft.com/office/officeart/2005/8/layout/list1"/>
    <dgm:cxn modelId="{5F813D10-2668-476D-A197-4492C5F4F607}" type="presOf" srcId="{2813B14E-CBBE-4D0E-A6B1-472003E43F92}" destId="{C152ACC1-1E4A-473E-B33E-0D5D73F32C36}" srcOrd="0" destOrd="3" presId="urn:microsoft.com/office/officeart/2005/8/layout/list1"/>
    <dgm:cxn modelId="{4F9A0D16-3E45-4B78-9289-B461741D7CE7}" srcId="{7841A5FA-F144-4E36-8EE2-BD53963FA760}" destId="{38857D43-3F79-4184-BB61-F2579772D332}" srcOrd="0" destOrd="0" parTransId="{17A555D8-7C8C-41C5-B1E6-048386D7C7BC}" sibTransId="{7932CD49-97A4-44A0-9C92-FDD6DCF022CC}"/>
    <dgm:cxn modelId="{FF46A124-84BC-4EF9-AFC4-61EFB5779AF7}" srcId="{6FC34EA0-0AB4-4D8F-9C33-93511A10CBD9}" destId="{7B9A5E32-66C8-4EE6-A18F-CE8DB93E6D98}" srcOrd="0" destOrd="0" parTransId="{DD04CACC-E234-4E2B-989B-739B2AB9DAAA}" sibTransId="{E86B59C5-1124-4AF8-A584-1E4B7F49A6D2}"/>
    <dgm:cxn modelId="{974D0D2B-2BEB-4041-A179-FC836A005E86}" type="presOf" srcId="{CA48E0C5-0261-404F-8AF7-7B561417FFF8}" destId="{C152ACC1-1E4A-473E-B33E-0D5D73F32C36}" srcOrd="0" destOrd="2" presId="urn:microsoft.com/office/officeart/2005/8/layout/list1"/>
    <dgm:cxn modelId="{0A5A9130-98BD-4AFB-81DF-10553DBA2C0A}" type="presOf" srcId="{38857D43-3F79-4184-BB61-F2579772D332}" destId="{C152ACC1-1E4A-473E-B33E-0D5D73F32C36}" srcOrd="0" destOrd="0" presId="urn:microsoft.com/office/officeart/2005/8/layout/list1"/>
    <dgm:cxn modelId="{0485543D-38EC-415C-8BD1-7A52985B7BD2}" type="presOf" srcId="{09036716-41CE-45B8-B7B1-C81251EEFC87}" destId="{C97B8EE7-1A93-4B76-9E91-A437174D32ED}" srcOrd="0" destOrd="0" presId="urn:microsoft.com/office/officeart/2005/8/layout/list1"/>
    <dgm:cxn modelId="{0C0E995D-5284-4E7F-8209-B43C9D3D0B0D}" type="presOf" srcId="{5CF0B972-14B2-4552-8B01-0B0591728180}" destId="{5A64739A-5E08-4A36-86FE-CE5E73AC718D}" srcOrd="0" destOrd="0" presId="urn:microsoft.com/office/officeart/2005/8/layout/list1"/>
    <dgm:cxn modelId="{2AD62A61-3B9B-4E78-A6F1-07AAE17E5B74}" srcId="{EF255C87-D460-4ADA-999F-0150D2431604}" destId="{6FC34EA0-0AB4-4D8F-9C33-93511A10CBD9}" srcOrd="4" destOrd="0" parTransId="{75BAC49B-1DB2-4361-BD5D-9D996F44BE1D}" sibTransId="{95967410-9F00-438F-B7B2-A7D1B6DD975F}"/>
    <dgm:cxn modelId="{FB750965-9409-468B-88E1-EA058A6C3117}" type="presOf" srcId="{7841A5FA-F144-4E36-8EE2-BD53963FA760}" destId="{B6D05909-87CC-4A45-9546-157B01870B3B}" srcOrd="0" destOrd="0" presId="urn:microsoft.com/office/officeart/2005/8/layout/list1"/>
    <dgm:cxn modelId="{33E95849-69AF-4BCD-89D8-AB49B6918628}" type="presOf" srcId="{43B3D900-17D0-46A1-A3B1-996FD337A171}" destId="{C152ACC1-1E4A-473E-B33E-0D5D73F32C36}" srcOrd="0" destOrd="1" presId="urn:microsoft.com/office/officeart/2005/8/layout/list1"/>
    <dgm:cxn modelId="{4ACF736A-8459-4468-A8BF-E565036916E3}" srcId="{EF255C87-D460-4ADA-999F-0150D2431604}" destId="{09036716-41CE-45B8-B7B1-C81251EEFC87}" srcOrd="2" destOrd="0" parTransId="{18BFC461-6847-4420-91A1-8285C86E82CF}" sibTransId="{234A8B3F-FD91-47DC-B762-EEC7DDFBB14F}"/>
    <dgm:cxn modelId="{84052A6E-0EC9-4830-B562-8688560BF1F4}" srcId="{6FC34EA0-0AB4-4D8F-9C33-93511A10CBD9}" destId="{E21F78F8-8062-458B-AF4A-33965B2E3E2C}" srcOrd="3" destOrd="0" parTransId="{E0A93AD6-D138-4954-AAA2-23CFD9AA4B85}" sibTransId="{CC19A0AB-81B3-4BB1-BCDC-99238A0EC2A3}"/>
    <dgm:cxn modelId="{943C764F-FBF4-4275-A2F0-AAD343330A99}" type="presOf" srcId="{F87EE577-3420-49A7-ACCB-399D08C6EE31}" destId="{B8BA68D8-C284-4F0F-A1BD-BD8302CECDF9}" srcOrd="0" destOrd="4" presId="urn:microsoft.com/office/officeart/2005/8/layout/list1"/>
    <dgm:cxn modelId="{0DE6944F-81DC-4E44-8EA3-A0AB40915F12}" type="presOf" srcId="{5CF0B972-14B2-4552-8B01-0B0591728180}" destId="{054DE42C-D737-4F7F-B90F-00F4A4C3C560}" srcOrd="1" destOrd="0" presId="urn:microsoft.com/office/officeart/2005/8/layout/list1"/>
    <dgm:cxn modelId="{F8E93D70-AC8A-469D-B1EF-D46041A9401A}" type="presOf" srcId="{09036716-41CE-45B8-B7B1-C81251EEFC87}" destId="{ED8DB65E-721F-4984-BE2A-55232D241EAA}" srcOrd="1" destOrd="0" presId="urn:microsoft.com/office/officeart/2005/8/layout/list1"/>
    <dgm:cxn modelId="{46185D55-6C4B-4DD1-B2A8-759DDDBED5F4}" srcId="{EF255C87-D460-4ADA-999F-0150D2431604}" destId="{5CF0B972-14B2-4552-8B01-0B0591728180}" srcOrd="1" destOrd="0" parTransId="{21C74206-C420-46AF-887D-5813040DFEFB}" sibTransId="{CE89A04E-7C12-49DC-9FEF-AD99A4445668}"/>
    <dgm:cxn modelId="{2935E07B-4662-4782-976B-41F25A21A853}" type="presOf" srcId="{6FC34EA0-0AB4-4D8F-9C33-93511A10CBD9}" destId="{91EF6342-53F3-4F84-8144-362732F60873}" srcOrd="1" destOrd="0" presId="urn:microsoft.com/office/officeart/2005/8/layout/list1"/>
    <dgm:cxn modelId="{8EE63B7E-AFC6-4910-8E6B-36E13864326B}" type="presOf" srcId="{6FC34EA0-0AB4-4D8F-9C33-93511A10CBD9}" destId="{78E53F2B-1841-4365-B04B-25C2D18E280E}" srcOrd="0" destOrd="0" presId="urn:microsoft.com/office/officeart/2005/8/layout/list1"/>
    <dgm:cxn modelId="{79233F95-77E4-44EB-B3CB-31DD02DBE13D}" srcId="{EF255C87-D460-4ADA-999F-0150D2431604}" destId="{7841A5FA-F144-4E36-8EE2-BD53963FA760}" srcOrd="3" destOrd="0" parTransId="{325CF5F7-62CD-44D3-8454-4F2756D5247B}" sibTransId="{A70D5E1A-E1CA-4B88-9473-C47D113ED7B9}"/>
    <dgm:cxn modelId="{5E10D49B-2FB6-419A-9B09-9B99016690E7}" type="presOf" srcId="{CD7DC4C8-15B3-4A3C-8C34-A680C88C6385}" destId="{B8BA68D8-C284-4F0F-A1BD-BD8302CECDF9}" srcOrd="0" destOrd="1" presId="urn:microsoft.com/office/officeart/2005/8/layout/list1"/>
    <dgm:cxn modelId="{4B6F8C9E-47DB-4080-8353-90538DF7836C}" type="presOf" srcId="{7B9A5E32-66C8-4EE6-A18F-CE8DB93E6D98}" destId="{B8BA68D8-C284-4F0F-A1BD-BD8302CECDF9}" srcOrd="0" destOrd="0" presId="urn:microsoft.com/office/officeart/2005/8/layout/list1"/>
    <dgm:cxn modelId="{680AC2A1-BAA1-462A-826C-A8F85E78F864}" srcId="{6FC34EA0-0AB4-4D8F-9C33-93511A10CBD9}" destId="{CD7DC4C8-15B3-4A3C-8C34-A680C88C6385}" srcOrd="1" destOrd="0" parTransId="{9F842E45-CA6E-44D7-9005-0EBE00B72AA5}" sibTransId="{B26AB48B-FDC3-49B7-A90B-7890362370B0}"/>
    <dgm:cxn modelId="{06E99CB2-A800-40B0-B16E-E3BEB8A73A1F}" srcId="{6FC34EA0-0AB4-4D8F-9C33-93511A10CBD9}" destId="{F87EE577-3420-49A7-ACCB-399D08C6EE31}" srcOrd="4" destOrd="0" parTransId="{C50AA3F2-616B-4D88-8032-4E9537D46B15}" sibTransId="{649969E2-6115-4415-86D9-7EBF7FDD02FD}"/>
    <dgm:cxn modelId="{BD407FB5-431A-49CC-B4C1-FD88B20F9D50}" type="presOf" srcId="{7841A5FA-F144-4E36-8EE2-BD53963FA760}" destId="{B6E63904-3655-4431-B978-90A11BB11896}" srcOrd="1" destOrd="0" presId="urn:microsoft.com/office/officeart/2005/8/layout/list1"/>
    <dgm:cxn modelId="{A55420D1-F093-4B20-BFC4-5358AB34BF25}" srcId="{7841A5FA-F144-4E36-8EE2-BD53963FA760}" destId="{2813B14E-CBBE-4D0E-A6B1-472003E43F92}" srcOrd="3" destOrd="0" parTransId="{ED157FAE-8B68-41A1-903A-F9528C5C45A4}" sibTransId="{09E2CAA5-1254-42F4-A689-A88D6C5290E1}"/>
    <dgm:cxn modelId="{A33E36D1-F2F6-4A27-9A4E-FE769035DE99}" srcId="{7841A5FA-F144-4E36-8EE2-BD53963FA760}" destId="{43B3D900-17D0-46A1-A3B1-996FD337A171}" srcOrd="1" destOrd="0" parTransId="{EC86E3CD-CA12-488E-B43D-A2C9D273E7C6}" sibTransId="{54FB16A2-ADCB-4F17-A844-F27B1E4FEF48}"/>
    <dgm:cxn modelId="{38B6E2D5-927E-4A0C-BA29-7E034C151B3B}" type="presOf" srcId="{DE5BDB11-A040-4ED7-A6D1-D66BC9BC68E4}" destId="{C6F2CE69-2886-4C9F-ABA5-739A1DBAAC02}" srcOrd="0" destOrd="0" presId="urn:microsoft.com/office/officeart/2005/8/layout/list1"/>
    <dgm:cxn modelId="{8A4AF1DC-9500-44EA-9DD6-0A19D57085A6}" srcId="{6FC34EA0-0AB4-4D8F-9C33-93511A10CBD9}" destId="{615A171E-65B8-43B5-867D-0D4ED91A5CF9}" srcOrd="2" destOrd="0" parTransId="{4E779537-20CD-41BE-A66E-7ED0A760783A}" sibTransId="{77D1BA63-6571-483F-8A5C-D30B2AB54873}"/>
    <dgm:cxn modelId="{0E345FE2-EC36-4666-AD07-8DB628A0E4DD}" srcId="{7841A5FA-F144-4E36-8EE2-BD53963FA760}" destId="{CA48E0C5-0261-404F-8AF7-7B561417FFF8}" srcOrd="2" destOrd="0" parTransId="{BEA58040-459D-441F-AB3E-85213DBF3BD7}" sibTransId="{5C824739-0EE1-431E-877C-B926B726C68A}"/>
    <dgm:cxn modelId="{4F8267E3-1D17-42EE-9415-04EDF8D7ED0D}" srcId="{EF255C87-D460-4ADA-999F-0150D2431604}" destId="{DE5BDB11-A040-4ED7-A6D1-D66BC9BC68E4}" srcOrd="0" destOrd="0" parTransId="{62CE6314-7C10-4276-8860-2037B305EB58}" sibTransId="{44DA696F-DB90-4994-8A6F-9000F60F3B45}"/>
    <dgm:cxn modelId="{A3CBA5E5-DDEB-4473-AB56-26FE60151ED4}" type="presOf" srcId="{DE5BDB11-A040-4ED7-A6D1-D66BC9BC68E4}" destId="{A92F5DB8-9F87-4D97-90A8-3894C2DB561E}" srcOrd="1" destOrd="0" presId="urn:microsoft.com/office/officeart/2005/8/layout/list1"/>
    <dgm:cxn modelId="{391EEDE5-646A-488A-AC65-D3A60938DC21}" type="presOf" srcId="{615A171E-65B8-43B5-867D-0D4ED91A5CF9}" destId="{B8BA68D8-C284-4F0F-A1BD-BD8302CECDF9}" srcOrd="0" destOrd="2" presId="urn:microsoft.com/office/officeart/2005/8/layout/list1"/>
    <dgm:cxn modelId="{C283DA91-B1BB-46E1-AB23-7DAC1EE01552}" type="presParOf" srcId="{F323F88C-9838-4CB2-9BD4-1A856526BE5A}" destId="{19298D7B-9ECD-49BB-A598-E77981E65FF3}" srcOrd="0" destOrd="0" presId="urn:microsoft.com/office/officeart/2005/8/layout/list1"/>
    <dgm:cxn modelId="{7F34C83B-F7EA-4780-A93C-E917947B1167}" type="presParOf" srcId="{19298D7B-9ECD-49BB-A598-E77981E65FF3}" destId="{C6F2CE69-2886-4C9F-ABA5-739A1DBAAC02}" srcOrd="0" destOrd="0" presId="urn:microsoft.com/office/officeart/2005/8/layout/list1"/>
    <dgm:cxn modelId="{7DE828C6-1346-47A9-B80E-E981A6670EB3}" type="presParOf" srcId="{19298D7B-9ECD-49BB-A598-E77981E65FF3}" destId="{A92F5DB8-9F87-4D97-90A8-3894C2DB561E}" srcOrd="1" destOrd="0" presId="urn:microsoft.com/office/officeart/2005/8/layout/list1"/>
    <dgm:cxn modelId="{6C5ACB3D-FEEF-49F8-9CF9-9434398F8E48}" type="presParOf" srcId="{F323F88C-9838-4CB2-9BD4-1A856526BE5A}" destId="{A16DE81A-F174-40AC-BAE0-0F400151B036}" srcOrd="1" destOrd="0" presId="urn:microsoft.com/office/officeart/2005/8/layout/list1"/>
    <dgm:cxn modelId="{2428A8A3-14EB-42D6-AB90-CA2EDF1531D4}" type="presParOf" srcId="{F323F88C-9838-4CB2-9BD4-1A856526BE5A}" destId="{D65D3417-7DF0-4985-A0AE-7719EAD6A9AB}" srcOrd="2" destOrd="0" presId="urn:microsoft.com/office/officeart/2005/8/layout/list1"/>
    <dgm:cxn modelId="{A8CB0A65-AB06-420D-8AED-BCF43EE26D40}" type="presParOf" srcId="{F323F88C-9838-4CB2-9BD4-1A856526BE5A}" destId="{92F89290-0565-4B15-9745-460815E32334}" srcOrd="3" destOrd="0" presId="urn:microsoft.com/office/officeart/2005/8/layout/list1"/>
    <dgm:cxn modelId="{C41598FD-D497-42A2-A09B-FDA9CB501F54}" type="presParOf" srcId="{F323F88C-9838-4CB2-9BD4-1A856526BE5A}" destId="{73BD0497-CAB8-41C0-8801-4DFD002A0F52}" srcOrd="4" destOrd="0" presId="urn:microsoft.com/office/officeart/2005/8/layout/list1"/>
    <dgm:cxn modelId="{D5A070E7-31BA-492B-B75D-AF1BA761AE50}" type="presParOf" srcId="{73BD0497-CAB8-41C0-8801-4DFD002A0F52}" destId="{5A64739A-5E08-4A36-86FE-CE5E73AC718D}" srcOrd="0" destOrd="0" presId="urn:microsoft.com/office/officeart/2005/8/layout/list1"/>
    <dgm:cxn modelId="{109EBCAB-6018-4C73-9B22-C4F0B6208143}" type="presParOf" srcId="{73BD0497-CAB8-41C0-8801-4DFD002A0F52}" destId="{054DE42C-D737-4F7F-B90F-00F4A4C3C560}" srcOrd="1" destOrd="0" presId="urn:microsoft.com/office/officeart/2005/8/layout/list1"/>
    <dgm:cxn modelId="{2F947793-8741-484A-90AC-5A90DCD7C383}" type="presParOf" srcId="{F323F88C-9838-4CB2-9BD4-1A856526BE5A}" destId="{D7B02955-5616-4E30-9042-93D69E85036B}" srcOrd="5" destOrd="0" presId="urn:microsoft.com/office/officeart/2005/8/layout/list1"/>
    <dgm:cxn modelId="{CDC1F1FE-3BC9-46B1-8F70-C18967526ED0}" type="presParOf" srcId="{F323F88C-9838-4CB2-9BD4-1A856526BE5A}" destId="{373E4EF9-0FA2-42FC-8685-32BF7CC797A6}" srcOrd="6" destOrd="0" presId="urn:microsoft.com/office/officeart/2005/8/layout/list1"/>
    <dgm:cxn modelId="{E65CF925-BE0B-45FB-9B8F-51544E0DFEEC}" type="presParOf" srcId="{F323F88C-9838-4CB2-9BD4-1A856526BE5A}" destId="{AFA8DDD8-0FC0-45CF-B9DD-D4FC3EE3E3B2}" srcOrd="7" destOrd="0" presId="urn:microsoft.com/office/officeart/2005/8/layout/list1"/>
    <dgm:cxn modelId="{2F215368-6C92-47F5-9A23-72F1A0E14ABA}" type="presParOf" srcId="{F323F88C-9838-4CB2-9BD4-1A856526BE5A}" destId="{E8EA21A9-DFA7-46CB-BAD5-DC352B63EE01}" srcOrd="8" destOrd="0" presId="urn:microsoft.com/office/officeart/2005/8/layout/list1"/>
    <dgm:cxn modelId="{A71A19DE-72F5-459E-939C-D7E36636F6B0}" type="presParOf" srcId="{E8EA21A9-DFA7-46CB-BAD5-DC352B63EE01}" destId="{C97B8EE7-1A93-4B76-9E91-A437174D32ED}" srcOrd="0" destOrd="0" presId="urn:microsoft.com/office/officeart/2005/8/layout/list1"/>
    <dgm:cxn modelId="{DA9646EB-DB3E-4703-927E-4A04D7BD8AE0}" type="presParOf" srcId="{E8EA21A9-DFA7-46CB-BAD5-DC352B63EE01}" destId="{ED8DB65E-721F-4984-BE2A-55232D241EAA}" srcOrd="1" destOrd="0" presId="urn:microsoft.com/office/officeart/2005/8/layout/list1"/>
    <dgm:cxn modelId="{D6270CDB-89CA-4123-8C47-7568A6495E80}" type="presParOf" srcId="{F323F88C-9838-4CB2-9BD4-1A856526BE5A}" destId="{5C1A42EB-0DFA-479D-A1BD-19FF08A6AA3C}" srcOrd="9" destOrd="0" presId="urn:microsoft.com/office/officeart/2005/8/layout/list1"/>
    <dgm:cxn modelId="{8F3129A3-C29C-47EB-A027-CCC38A2FA0FB}" type="presParOf" srcId="{F323F88C-9838-4CB2-9BD4-1A856526BE5A}" destId="{99235D12-B7F8-4684-A3F3-0FA6E7E6D20C}" srcOrd="10" destOrd="0" presId="urn:microsoft.com/office/officeart/2005/8/layout/list1"/>
    <dgm:cxn modelId="{498F992A-7952-4CA5-A83D-B5C804213DCC}" type="presParOf" srcId="{F323F88C-9838-4CB2-9BD4-1A856526BE5A}" destId="{D2A80A28-3AC5-4559-A284-51D8A2C59F60}" srcOrd="11" destOrd="0" presId="urn:microsoft.com/office/officeart/2005/8/layout/list1"/>
    <dgm:cxn modelId="{0913DDA4-7880-4CBA-A5AF-50FB0311830A}" type="presParOf" srcId="{F323F88C-9838-4CB2-9BD4-1A856526BE5A}" destId="{54002C50-053B-47BC-9937-EA8D7B67A456}" srcOrd="12" destOrd="0" presId="urn:microsoft.com/office/officeart/2005/8/layout/list1"/>
    <dgm:cxn modelId="{DE3DF9BC-D0FA-46F9-A533-BE30CB13E556}" type="presParOf" srcId="{54002C50-053B-47BC-9937-EA8D7B67A456}" destId="{B6D05909-87CC-4A45-9546-157B01870B3B}" srcOrd="0" destOrd="0" presId="urn:microsoft.com/office/officeart/2005/8/layout/list1"/>
    <dgm:cxn modelId="{2B4D35AC-20E5-4C05-88E8-BB515427B85A}" type="presParOf" srcId="{54002C50-053B-47BC-9937-EA8D7B67A456}" destId="{B6E63904-3655-4431-B978-90A11BB11896}" srcOrd="1" destOrd="0" presId="urn:microsoft.com/office/officeart/2005/8/layout/list1"/>
    <dgm:cxn modelId="{1D913A67-5E2F-4B58-8C8D-C13B0740711D}" type="presParOf" srcId="{F323F88C-9838-4CB2-9BD4-1A856526BE5A}" destId="{65542421-5490-406D-9641-DF8D55FF60A5}" srcOrd="13" destOrd="0" presId="urn:microsoft.com/office/officeart/2005/8/layout/list1"/>
    <dgm:cxn modelId="{CA5B698A-A045-467D-BDC0-09D9BFD9C615}" type="presParOf" srcId="{F323F88C-9838-4CB2-9BD4-1A856526BE5A}" destId="{C152ACC1-1E4A-473E-B33E-0D5D73F32C36}" srcOrd="14" destOrd="0" presId="urn:microsoft.com/office/officeart/2005/8/layout/list1"/>
    <dgm:cxn modelId="{069F1D52-E13E-468D-821D-636ABD3F1152}" type="presParOf" srcId="{F323F88C-9838-4CB2-9BD4-1A856526BE5A}" destId="{80495040-8551-4EDA-A84D-407B286B1A62}" srcOrd="15" destOrd="0" presId="urn:microsoft.com/office/officeart/2005/8/layout/list1"/>
    <dgm:cxn modelId="{A11BD9A0-8B23-4966-B19F-1F9F1D616CBA}" type="presParOf" srcId="{F323F88C-9838-4CB2-9BD4-1A856526BE5A}" destId="{9358DB90-93FA-4459-A0AF-201E2A634AF3}" srcOrd="16" destOrd="0" presId="urn:microsoft.com/office/officeart/2005/8/layout/list1"/>
    <dgm:cxn modelId="{8B268915-9186-4BF0-9186-5957A47A11C8}" type="presParOf" srcId="{9358DB90-93FA-4459-A0AF-201E2A634AF3}" destId="{78E53F2B-1841-4365-B04B-25C2D18E280E}" srcOrd="0" destOrd="0" presId="urn:microsoft.com/office/officeart/2005/8/layout/list1"/>
    <dgm:cxn modelId="{BD8691DC-4FC8-4CC4-9729-594F9DA36DFB}" type="presParOf" srcId="{9358DB90-93FA-4459-A0AF-201E2A634AF3}" destId="{91EF6342-53F3-4F84-8144-362732F60873}" srcOrd="1" destOrd="0" presId="urn:microsoft.com/office/officeart/2005/8/layout/list1"/>
    <dgm:cxn modelId="{2409F432-B00D-4995-8428-E936B695356E}" type="presParOf" srcId="{F323F88C-9838-4CB2-9BD4-1A856526BE5A}" destId="{437FD8CE-2DCE-40E8-9BEF-A92DD89047D3}" srcOrd="17" destOrd="0" presId="urn:microsoft.com/office/officeart/2005/8/layout/list1"/>
    <dgm:cxn modelId="{1105BF48-9BB3-4C7C-A229-1923B80F5870}" type="presParOf" srcId="{F323F88C-9838-4CB2-9BD4-1A856526BE5A}" destId="{B8BA68D8-C284-4F0F-A1BD-BD8302CECDF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37B75-4A59-44C2-A1DC-37AE77799693}">
      <dsp:nvSpPr>
        <dsp:cNvPr id="0" name=""/>
        <dsp:cNvSpPr/>
      </dsp:nvSpPr>
      <dsp:spPr>
        <a:xfrm>
          <a:off x="0" y="51809"/>
          <a:ext cx="7772400"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CIA </a:t>
          </a:r>
        </a:p>
      </dsp:txBody>
      <dsp:txXfrm>
        <a:off x="30442" y="82251"/>
        <a:ext cx="7711516" cy="562726"/>
      </dsp:txXfrm>
    </dsp:sp>
    <dsp:sp modelId="{193467D3-BD50-4070-9DE0-CF8C730C54BA}">
      <dsp:nvSpPr>
        <dsp:cNvPr id="0" name=""/>
        <dsp:cNvSpPr/>
      </dsp:nvSpPr>
      <dsp:spPr>
        <a:xfrm>
          <a:off x="0" y="675419"/>
          <a:ext cx="7772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Confidentiality</a:t>
          </a:r>
        </a:p>
        <a:p>
          <a:pPr marL="228600" lvl="1" indent="-228600" algn="l" defTabSz="889000">
            <a:lnSpc>
              <a:spcPct val="90000"/>
            </a:lnSpc>
            <a:spcBef>
              <a:spcPct val="0"/>
            </a:spcBef>
            <a:spcAft>
              <a:spcPct val="20000"/>
            </a:spcAft>
            <a:buChar char="•"/>
          </a:pPr>
          <a:r>
            <a:rPr lang="en-US" sz="2000" kern="1200"/>
            <a:t>Integrity</a:t>
          </a:r>
        </a:p>
        <a:p>
          <a:pPr marL="228600" lvl="1" indent="-228600" algn="l" defTabSz="889000">
            <a:lnSpc>
              <a:spcPct val="90000"/>
            </a:lnSpc>
            <a:spcBef>
              <a:spcPct val="0"/>
            </a:spcBef>
            <a:spcAft>
              <a:spcPct val="20000"/>
            </a:spcAft>
            <a:buChar char="•"/>
          </a:pPr>
          <a:r>
            <a:rPr lang="en-US" sz="2000" kern="1200"/>
            <a:t>Availability</a:t>
          </a:r>
        </a:p>
      </dsp:txBody>
      <dsp:txXfrm>
        <a:off x="0" y="675419"/>
        <a:ext cx="7772400" cy="1049490"/>
      </dsp:txXfrm>
    </dsp:sp>
    <dsp:sp modelId="{EA2D8D67-5838-4248-98B7-391919055332}">
      <dsp:nvSpPr>
        <dsp:cNvPr id="0" name=""/>
        <dsp:cNvSpPr/>
      </dsp:nvSpPr>
      <dsp:spPr>
        <a:xfrm>
          <a:off x="0" y="1724910"/>
          <a:ext cx="7772400"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Mandatory Security Model</a:t>
          </a:r>
        </a:p>
      </dsp:txBody>
      <dsp:txXfrm>
        <a:off x="30442" y="1755352"/>
        <a:ext cx="7711516" cy="562726"/>
      </dsp:txXfrm>
    </dsp:sp>
    <dsp:sp modelId="{E2FF060C-3E68-40B0-8FF4-097F70FC8353}">
      <dsp:nvSpPr>
        <dsp:cNvPr id="0" name=""/>
        <dsp:cNvSpPr/>
      </dsp:nvSpPr>
      <dsp:spPr>
        <a:xfrm>
          <a:off x="0" y="2423400"/>
          <a:ext cx="7772400"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Discretionary Security Model</a:t>
          </a:r>
        </a:p>
      </dsp:txBody>
      <dsp:txXfrm>
        <a:off x="30442" y="2453842"/>
        <a:ext cx="7711516" cy="562726"/>
      </dsp:txXfrm>
    </dsp:sp>
    <dsp:sp modelId="{0DED4DB0-364F-4B47-BB01-F1EB8CB549A6}">
      <dsp:nvSpPr>
        <dsp:cNvPr id="0" name=""/>
        <dsp:cNvSpPr/>
      </dsp:nvSpPr>
      <dsp:spPr>
        <a:xfrm>
          <a:off x="0" y="3121890"/>
          <a:ext cx="7772400"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Data Classification Matrix</a:t>
          </a:r>
        </a:p>
      </dsp:txBody>
      <dsp:txXfrm>
        <a:off x="30442" y="3152332"/>
        <a:ext cx="7711516" cy="562726"/>
      </dsp:txXfrm>
    </dsp:sp>
    <dsp:sp modelId="{A3B46A29-A69A-4413-86E0-345242FA5107}">
      <dsp:nvSpPr>
        <dsp:cNvPr id="0" name=""/>
        <dsp:cNvSpPr/>
      </dsp:nvSpPr>
      <dsp:spPr>
        <a:xfrm>
          <a:off x="0" y="3820380"/>
          <a:ext cx="7772400"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Ethical Issues</a:t>
          </a:r>
        </a:p>
      </dsp:txBody>
      <dsp:txXfrm>
        <a:off x="30442" y="3850822"/>
        <a:ext cx="7711516"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D3417-7DF0-4985-A0AE-7719EAD6A9AB}">
      <dsp:nvSpPr>
        <dsp:cNvPr id="0" name=""/>
        <dsp:cNvSpPr/>
      </dsp:nvSpPr>
      <dsp:spPr>
        <a:xfrm>
          <a:off x="0" y="273847"/>
          <a:ext cx="7772400" cy="27720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2F5DB8-9F87-4D97-90A8-3894C2DB561E}">
      <dsp:nvSpPr>
        <dsp:cNvPr id="0" name=""/>
        <dsp:cNvSpPr/>
      </dsp:nvSpPr>
      <dsp:spPr>
        <a:xfrm>
          <a:off x="388620" y="111487"/>
          <a:ext cx="5440680" cy="32472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488950">
            <a:lnSpc>
              <a:spcPct val="90000"/>
            </a:lnSpc>
            <a:spcBef>
              <a:spcPct val="0"/>
            </a:spcBef>
            <a:spcAft>
              <a:spcPct val="35000"/>
            </a:spcAft>
            <a:buNone/>
          </a:pPr>
          <a:r>
            <a:rPr lang="en-US" sz="1100" kern="1200"/>
            <a:t>Legal requirements</a:t>
          </a:r>
        </a:p>
      </dsp:txBody>
      <dsp:txXfrm>
        <a:off x="404472" y="127339"/>
        <a:ext cx="5408976" cy="293016"/>
      </dsp:txXfrm>
    </dsp:sp>
    <dsp:sp modelId="{373E4EF9-0FA2-42FC-8685-32BF7CC797A6}">
      <dsp:nvSpPr>
        <dsp:cNvPr id="0" name=""/>
        <dsp:cNvSpPr/>
      </dsp:nvSpPr>
      <dsp:spPr>
        <a:xfrm>
          <a:off x="0" y="772807"/>
          <a:ext cx="7772400" cy="27720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DE42C-D737-4F7F-B90F-00F4A4C3C560}">
      <dsp:nvSpPr>
        <dsp:cNvPr id="0" name=""/>
        <dsp:cNvSpPr/>
      </dsp:nvSpPr>
      <dsp:spPr>
        <a:xfrm>
          <a:off x="388620" y="610447"/>
          <a:ext cx="5440680" cy="32472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488950">
            <a:lnSpc>
              <a:spcPct val="90000"/>
            </a:lnSpc>
            <a:spcBef>
              <a:spcPct val="0"/>
            </a:spcBef>
            <a:spcAft>
              <a:spcPct val="35000"/>
            </a:spcAft>
            <a:buNone/>
          </a:pPr>
          <a:r>
            <a:rPr lang="en-US" sz="1100" kern="1200"/>
            <a:t>Due diligence</a:t>
          </a:r>
        </a:p>
      </dsp:txBody>
      <dsp:txXfrm>
        <a:off x="404472" y="626299"/>
        <a:ext cx="5408976" cy="293016"/>
      </dsp:txXfrm>
    </dsp:sp>
    <dsp:sp modelId="{99235D12-B7F8-4684-A3F3-0FA6E7E6D20C}">
      <dsp:nvSpPr>
        <dsp:cNvPr id="0" name=""/>
        <dsp:cNvSpPr/>
      </dsp:nvSpPr>
      <dsp:spPr>
        <a:xfrm>
          <a:off x="0" y="1271767"/>
          <a:ext cx="7772400" cy="27720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8DB65E-721F-4984-BE2A-55232D241EAA}">
      <dsp:nvSpPr>
        <dsp:cNvPr id="0" name=""/>
        <dsp:cNvSpPr/>
      </dsp:nvSpPr>
      <dsp:spPr>
        <a:xfrm>
          <a:off x="388620" y="1109407"/>
          <a:ext cx="5440680" cy="32472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488950">
            <a:lnSpc>
              <a:spcPct val="90000"/>
            </a:lnSpc>
            <a:spcBef>
              <a:spcPct val="0"/>
            </a:spcBef>
            <a:spcAft>
              <a:spcPct val="35000"/>
            </a:spcAft>
            <a:buNone/>
          </a:pPr>
          <a:r>
            <a:rPr lang="en-US" sz="1100" kern="1200"/>
            <a:t>Government / citizen expectations</a:t>
          </a:r>
        </a:p>
      </dsp:txBody>
      <dsp:txXfrm>
        <a:off x="404472" y="1125259"/>
        <a:ext cx="5408976" cy="293016"/>
      </dsp:txXfrm>
    </dsp:sp>
    <dsp:sp modelId="{C152ACC1-1E4A-473E-B33E-0D5D73F32C36}">
      <dsp:nvSpPr>
        <dsp:cNvPr id="0" name=""/>
        <dsp:cNvSpPr/>
      </dsp:nvSpPr>
      <dsp:spPr>
        <a:xfrm>
          <a:off x="0" y="1770727"/>
          <a:ext cx="7772400" cy="117810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229108" rIns="603225" bIns="78232" numCol="1" spcCol="1270" anchor="t" anchorCtr="0">
          <a:noAutofit/>
        </a:bodyPr>
        <a:lstStyle/>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1"/>
            </a:rPr>
            <a:t>https://www.washingtonpost.com/technology/2021/08/29/facebook-privacy-monopoly/</a:t>
          </a:r>
          <a:endParaRPr lang="en-US" sz="1100" kern="1200"/>
        </a:p>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2"/>
            </a:rPr>
            <a:t>https://www.nytimes.com/wirecutter/blog/state-of-privacy-laws-in-us/</a:t>
          </a:r>
          <a:endParaRPr lang="en-US" sz="1100" kern="1200"/>
        </a:p>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3"/>
            </a:rPr>
            <a:t>https://oag.ca.gov/privacy/ccpa</a:t>
          </a:r>
          <a:endParaRPr lang="en-US" sz="1100" kern="1200"/>
        </a:p>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4"/>
            </a:rPr>
            <a:t>https://www.businessinsider.com/what-is-section-230-internet-law-communications-decency-act-explained-2020-5</a:t>
          </a:r>
          <a:r>
            <a:rPr lang="en-US" sz="1100" kern="1200"/>
            <a:t> </a:t>
          </a:r>
        </a:p>
      </dsp:txBody>
      <dsp:txXfrm>
        <a:off x="0" y="1770727"/>
        <a:ext cx="7772400" cy="1178100"/>
      </dsp:txXfrm>
    </dsp:sp>
    <dsp:sp modelId="{B6E63904-3655-4431-B978-90A11BB11896}">
      <dsp:nvSpPr>
        <dsp:cNvPr id="0" name=""/>
        <dsp:cNvSpPr/>
      </dsp:nvSpPr>
      <dsp:spPr>
        <a:xfrm>
          <a:off x="388620" y="1608367"/>
          <a:ext cx="5440680" cy="32472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488950">
            <a:lnSpc>
              <a:spcPct val="90000"/>
            </a:lnSpc>
            <a:spcBef>
              <a:spcPct val="0"/>
            </a:spcBef>
            <a:spcAft>
              <a:spcPct val="35000"/>
            </a:spcAft>
            <a:buNone/>
          </a:pPr>
          <a:r>
            <a:rPr lang="en-US" sz="1100" kern="1200"/>
            <a:t>Privacy expectations</a:t>
          </a:r>
        </a:p>
      </dsp:txBody>
      <dsp:txXfrm>
        <a:off x="404472" y="1624219"/>
        <a:ext cx="5408976" cy="293016"/>
      </dsp:txXfrm>
    </dsp:sp>
    <dsp:sp modelId="{B8BA68D8-C284-4F0F-A1BD-BD8302CECDF9}">
      <dsp:nvSpPr>
        <dsp:cNvPr id="0" name=""/>
        <dsp:cNvSpPr/>
      </dsp:nvSpPr>
      <dsp:spPr>
        <a:xfrm>
          <a:off x="0" y="3170587"/>
          <a:ext cx="7772400" cy="1489950"/>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225" tIns="229108" rIns="603225" bIns="78232" numCol="1" spcCol="1270" anchor="t" anchorCtr="0">
          <a:noAutofit/>
        </a:bodyPr>
        <a:lstStyle/>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5"/>
            </a:rPr>
            <a:t>https://ec.europa.eu/info/law/law-topic/data-protection_en</a:t>
          </a:r>
          <a:endParaRPr lang="en-US" sz="1100" kern="1200"/>
        </a:p>
        <a:p>
          <a:pPr marL="57150" lvl="1" indent="-57150" algn="l" defTabSz="488950">
            <a:lnSpc>
              <a:spcPct val="90000"/>
            </a:lnSpc>
            <a:spcBef>
              <a:spcPct val="0"/>
            </a:spcBef>
            <a:spcAft>
              <a:spcPct val="15000"/>
            </a:spcAft>
            <a:buChar char="•"/>
          </a:pPr>
          <a:r>
            <a:rPr lang="en-US" sz="1100" kern="1200" dirty="0">
              <a:hlinkClick xmlns:r="http://schemas.openxmlformats.org/officeDocument/2006/relationships" r:id="rId6"/>
            </a:rPr>
            <a:t>https://</a:t>
          </a:r>
          <a:r>
            <a:rPr lang="en-US" sz="1100" kern="1200" dirty="0">
              <a:hlinkClick xmlns:r="http://schemas.openxmlformats.org/officeDocument/2006/relationships" r:id="rId6"/>
            </a:rPr>
            <a:t>gdpr-info</a:t>
          </a:r>
          <a:r>
            <a:rPr lang="en-US" sz="1100" kern="1200" dirty="0">
              <a:hlinkClick xmlns:r="http://schemas.openxmlformats.org/officeDocument/2006/relationships" r:id="rId6"/>
            </a:rPr>
            <a:t>.eu/</a:t>
          </a:r>
          <a:endParaRPr lang="en-US" sz="1100" kern="1200" dirty="0"/>
        </a:p>
        <a:p>
          <a:pPr marL="57150" lvl="1" indent="-57150" algn="l" defTabSz="488950">
            <a:lnSpc>
              <a:spcPct val="90000"/>
            </a:lnSpc>
            <a:spcBef>
              <a:spcPct val="0"/>
            </a:spcBef>
            <a:spcAft>
              <a:spcPct val="15000"/>
            </a:spcAft>
            <a:buChar char="•"/>
          </a:pPr>
          <a:r>
            <a:rPr lang="en-US" sz="1100" kern="1200" dirty="0">
              <a:hlinkClick xmlns:r="http://schemas.openxmlformats.org/officeDocument/2006/relationships" r:id="rId7"/>
            </a:rPr>
            <a:t>https://www.</a:t>
          </a:r>
          <a:r>
            <a:rPr lang="en-US" sz="1100" kern="1200" dirty="0">
              <a:hlinkClick xmlns:r="http://schemas.openxmlformats.org/officeDocument/2006/relationships" r:id="rId7"/>
            </a:rPr>
            <a:t>enforcementtracker</a:t>
          </a:r>
          <a:r>
            <a:rPr lang="en-US" sz="1100" kern="1200" dirty="0">
              <a:hlinkClick xmlns:r="http://schemas.openxmlformats.org/officeDocument/2006/relationships" r:id="rId7"/>
            </a:rPr>
            <a:t>.com/</a:t>
          </a:r>
          <a:endParaRPr lang="en-US" sz="1100" kern="1200" dirty="0"/>
        </a:p>
        <a:p>
          <a:pPr marL="57150" lvl="1" indent="-57150" algn="l" defTabSz="488950">
            <a:lnSpc>
              <a:spcPct val="90000"/>
            </a:lnSpc>
            <a:spcBef>
              <a:spcPct val="0"/>
            </a:spcBef>
            <a:spcAft>
              <a:spcPct val="15000"/>
            </a:spcAft>
            <a:buChar char="•"/>
          </a:pPr>
          <a:r>
            <a:rPr lang="en-US" sz="1100" kern="1200" dirty="0">
              <a:hlinkClick xmlns:r="http://schemas.openxmlformats.org/officeDocument/2006/relationships" r:id="rId8"/>
            </a:rPr>
            <a:t>https://www.forbes.com/sites/forbestechcouncil/2022/02/01/is-it-time-for-a-us-version-of-gdpr/?sh=57d6d567637a</a:t>
          </a:r>
          <a:endParaRPr lang="en-US" sz="1100" kern="1200" dirty="0"/>
        </a:p>
        <a:p>
          <a:pPr marL="57150" lvl="1" indent="-57150" algn="l" defTabSz="488950">
            <a:lnSpc>
              <a:spcPct val="90000"/>
            </a:lnSpc>
            <a:spcBef>
              <a:spcPct val="0"/>
            </a:spcBef>
            <a:spcAft>
              <a:spcPct val="15000"/>
            </a:spcAft>
            <a:buChar char="•"/>
          </a:pPr>
          <a:r>
            <a:rPr lang="en-US" sz="1100" kern="1200" dirty="0">
              <a:hlinkClick xmlns:r="http://schemas.openxmlformats.org/officeDocument/2006/relationships" r:id="rId9"/>
            </a:rPr>
            <a:t>http://www.networkworld.com/article/3020031/security/will-the-european-unions-new-general-data-protection-regulation-impact-your-business.html </a:t>
          </a:r>
          <a:endParaRPr lang="en-US" sz="1100" kern="1200" dirty="0"/>
        </a:p>
      </dsp:txBody>
      <dsp:txXfrm>
        <a:off x="0" y="3170587"/>
        <a:ext cx="7772400" cy="1489950"/>
      </dsp:txXfrm>
    </dsp:sp>
    <dsp:sp modelId="{91EF6342-53F3-4F84-8144-362732F60873}">
      <dsp:nvSpPr>
        <dsp:cNvPr id="0" name=""/>
        <dsp:cNvSpPr/>
      </dsp:nvSpPr>
      <dsp:spPr>
        <a:xfrm>
          <a:off x="388620" y="3008227"/>
          <a:ext cx="5440680" cy="32472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488950">
            <a:lnSpc>
              <a:spcPct val="90000"/>
            </a:lnSpc>
            <a:spcBef>
              <a:spcPct val="0"/>
            </a:spcBef>
            <a:spcAft>
              <a:spcPct val="35000"/>
            </a:spcAft>
            <a:buNone/>
          </a:pPr>
          <a:r>
            <a:rPr lang="en-US" sz="1100" kern="1200"/>
            <a:t>International environment</a:t>
          </a:r>
        </a:p>
      </dsp:txBody>
      <dsp:txXfrm>
        <a:off x="404472" y="3024079"/>
        <a:ext cx="540897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3181514-C5AC-47B3-B0DE-673A16A26976}" type="datetimeFigureOut">
              <a:rPr lang="en-US" smtClean="0"/>
              <a:t>1/16/2023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311C00-6CB7-4219-B69C-380686457D2E}" type="slidenum">
              <a:rPr lang="en-US" smtClean="0"/>
              <a:t>‹#›</a:t>
            </a:fld>
            <a:endParaRPr lang="en-US"/>
          </a:p>
        </p:txBody>
      </p:sp>
    </p:spTree>
    <p:extLst>
      <p:ext uri="{BB962C8B-B14F-4D97-AF65-F5344CB8AC3E}">
        <p14:creationId xmlns:p14="http://schemas.microsoft.com/office/powerpoint/2010/main" val="250049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C40AAD9-A659-4015-8CA4-76899146E3C3}" type="datetimeFigureOut">
              <a:rPr lang="en-US" smtClean="0"/>
              <a:pPr/>
              <a:t>1/16/2023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E7F4455-9E62-4AB7-BDC8-3DD6C99F6D7B}" type="slidenum">
              <a:rPr lang="en-US" smtClean="0"/>
              <a:pPr/>
              <a:t>‹#›</a:t>
            </a:fld>
            <a:endParaRPr lang="en-US"/>
          </a:p>
        </p:txBody>
      </p:sp>
    </p:spTree>
    <p:extLst>
      <p:ext uri="{BB962C8B-B14F-4D97-AF65-F5344CB8AC3E}">
        <p14:creationId xmlns:p14="http://schemas.microsoft.com/office/powerpoint/2010/main" val="378903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59A9C95-D27B-45AB-9819-B937DB95B045}" type="slidenum">
              <a:rPr lang="es-ES" smtClean="0"/>
              <a:pPr/>
              <a:t>1</a:t>
            </a:fld>
            <a:endParaRPr lang="es-ES"/>
          </a:p>
        </p:txBody>
      </p:sp>
      <p:sp>
        <p:nvSpPr>
          <p:cNvPr id="75779" name="Rectangle 2"/>
          <p:cNvSpPr>
            <a:spLocks noGrp="1" noRot="1" noChangeAspect="1" noChangeArrowheads="1" noTextEdit="1"/>
          </p:cNvSpPr>
          <p:nvPr>
            <p:ph type="sldImg"/>
          </p:nvPr>
        </p:nvSpPr>
        <p:spPr>
          <a:xfrm>
            <a:off x="1190625" y="703263"/>
            <a:ext cx="4630738" cy="3473450"/>
          </a:xfrm>
          <a:ln/>
        </p:spPr>
      </p:sp>
      <p:sp>
        <p:nvSpPr>
          <p:cNvPr id="75780" name="Rectangle 3"/>
          <p:cNvSpPr>
            <a:spLocks noGrp="1" noChangeArrowheads="1"/>
          </p:cNvSpPr>
          <p:nvPr>
            <p:ph type="body" idx="1"/>
          </p:nvPr>
        </p:nvSpPr>
        <p:spPr>
          <a:xfrm>
            <a:off x="934720" y="4415790"/>
            <a:ext cx="5140960" cy="4183380"/>
          </a:xfrm>
          <a:noFill/>
          <a:ln/>
        </p:spPr>
        <p:txBody>
          <a:bodyPr/>
          <a:lstStyle/>
          <a:p>
            <a:endParaRPr lang="en-US"/>
          </a:p>
        </p:txBody>
      </p:sp>
    </p:spTree>
    <p:extLst>
      <p:ext uri="{BB962C8B-B14F-4D97-AF65-F5344CB8AC3E}">
        <p14:creationId xmlns:p14="http://schemas.microsoft.com/office/powerpoint/2010/main" val="387460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7166AE0-465E-418E-A278-3A9538D3820D}" type="slidenum">
              <a:rPr lang="es-ES" smtClean="0"/>
              <a:pPr/>
              <a:t>10</a:t>
            </a:fld>
            <a:endParaRPr lang="es-E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1219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9C5662C-623B-457E-BFDA-8CE0017053D9}" type="slidenum">
              <a:rPr lang="es-ES" smtClean="0"/>
              <a:pPr/>
              <a:t>16</a:t>
            </a:fld>
            <a:endParaRPr lang="es-ES"/>
          </a:p>
        </p:txBody>
      </p:sp>
      <p:sp>
        <p:nvSpPr>
          <p:cNvPr id="71683" name="Rectangle 2"/>
          <p:cNvSpPr>
            <a:spLocks noGrp="1" noRot="1" noChangeAspect="1" noChangeArrowheads="1" noTextEdit="1"/>
          </p:cNvSpPr>
          <p:nvPr>
            <p:ph type="sldImg"/>
          </p:nvPr>
        </p:nvSpPr>
        <p:spPr>
          <a:xfrm>
            <a:off x="1190625" y="703263"/>
            <a:ext cx="4630738" cy="3473450"/>
          </a:xfrm>
          <a:ln/>
        </p:spPr>
      </p:sp>
      <p:sp>
        <p:nvSpPr>
          <p:cNvPr id="71684" name="Rectangle 3"/>
          <p:cNvSpPr>
            <a:spLocks noGrp="1" noChangeArrowheads="1"/>
          </p:cNvSpPr>
          <p:nvPr>
            <p:ph type="body" idx="1"/>
          </p:nvPr>
        </p:nvSpPr>
        <p:spPr>
          <a:xfrm>
            <a:off x="934720" y="4415790"/>
            <a:ext cx="5140960" cy="4183380"/>
          </a:xfrm>
          <a:noFill/>
          <a:ln/>
        </p:spPr>
        <p:txBody>
          <a:bodyPr/>
          <a:lstStyle/>
          <a:p>
            <a:endParaRPr lang="en-US"/>
          </a:p>
        </p:txBody>
      </p:sp>
    </p:spTree>
    <p:extLst>
      <p:ext uri="{BB962C8B-B14F-4D97-AF65-F5344CB8AC3E}">
        <p14:creationId xmlns:p14="http://schemas.microsoft.com/office/powerpoint/2010/main" val="2133716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56988E-B7BE-436A-B57D-592E7B3FFB65}" type="slidenum">
              <a:rPr lang="es-ES" smtClean="0"/>
              <a:pPr/>
              <a:t>17</a:t>
            </a:fld>
            <a:endParaRPr lang="es-E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34720" y="4415790"/>
            <a:ext cx="5140960" cy="4183380"/>
          </a:xfrm>
          <a:noFill/>
          <a:ln/>
        </p:spPr>
        <p:txBody>
          <a:bodyPr lIns="93172" tIns="46587" rIns="93172" bIns="46587"/>
          <a:lstStyle/>
          <a:p>
            <a:endParaRPr lang="en-US"/>
          </a:p>
        </p:txBody>
      </p:sp>
    </p:spTree>
    <p:extLst>
      <p:ext uri="{BB962C8B-B14F-4D97-AF65-F5344CB8AC3E}">
        <p14:creationId xmlns:p14="http://schemas.microsoft.com/office/powerpoint/2010/main" val="33106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7530A8A-89E2-4E0D-8906-5EB49919F19D}" type="slidenum">
              <a:rPr lang="es-ES" smtClean="0"/>
              <a:pPr/>
              <a:t>21</a:t>
            </a:fld>
            <a:endParaRPr lang="es-E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4720" y="4415790"/>
            <a:ext cx="5140960" cy="4183380"/>
          </a:xfrm>
          <a:noFill/>
          <a:ln/>
        </p:spPr>
        <p:txBody>
          <a:bodyPr/>
          <a:lstStyle/>
          <a:p>
            <a:endParaRPr lang="en-US"/>
          </a:p>
        </p:txBody>
      </p:sp>
    </p:spTree>
    <p:extLst>
      <p:ext uri="{BB962C8B-B14F-4D97-AF65-F5344CB8AC3E}">
        <p14:creationId xmlns:p14="http://schemas.microsoft.com/office/powerpoint/2010/main" val="224021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0FADB92-9692-4934-8849-8FC42A43E852}"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49FB4-527D-4A02-B018-01EA2362AEC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FADB92-9692-4934-8849-8FC42A43E852}"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FADB92-9692-4934-8849-8FC42A43E852}" type="datetimeFigureOut">
              <a:rPr lang="en-US" smtClean="0"/>
              <a:pPr/>
              <a:t>1/16/2023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FADB92-9692-4934-8849-8FC42A43E852}"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0FADB92-9692-4934-8849-8FC42A43E852}"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49FB4-527D-4A02-B018-01EA2362AE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FADB92-9692-4934-8849-8FC42A43E852}"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0FADB92-9692-4934-8849-8FC42A43E852}"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FADB92-9692-4934-8849-8FC42A43E852}"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ADB92-9692-4934-8849-8FC42A43E852}"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49FB4-527D-4A02-B018-01EA2362AE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0FADB92-9692-4934-8849-8FC42A43E852}"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49FB4-527D-4A02-B018-01EA2362AEC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0FADB92-9692-4934-8849-8FC42A43E852}" type="datetimeFigureOut">
              <a:rPr lang="en-US" smtClean="0"/>
              <a:pPr/>
              <a:t>1/16/2023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449FB4-527D-4A02-B018-01EA2362AE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0FADB92-9692-4934-8849-8FC42A43E852}" type="datetimeFigureOut">
              <a:rPr lang="en-US" smtClean="0"/>
              <a:pPr/>
              <a:t>1/16/2023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449FB4-527D-4A02-B018-01EA2362AE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ans.org/security-resources/polici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thics.csc.ncsu.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png"/><Relationship Id="rId2" Type="http://schemas.openxmlformats.org/officeDocument/2006/relationships/hyperlink" Target="http://nativeintelligence.com/posters/poster-next-prev.asp?PosterID=104" TargetMode="External"/><Relationship Id="rId1" Type="http://schemas.openxmlformats.org/officeDocument/2006/relationships/slideLayout" Target="../slideLayouts/slideLayout2.xml"/><Relationship Id="rId6" Type="http://schemas.openxmlformats.org/officeDocument/2006/relationships/hyperlink" Target="http://nativeintelligence.com/posters/poster-next-prev.asp?PosterID=111" TargetMode="External"/><Relationship Id="rId5" Type="http://schemas.openxmlformats.org/officeDocument/2006/relationships/image" Target="../media/image7.jpeg"/><Relationship Id="rId4" Type="http://schemas.openxmlformats.org/officeDocument/2006/relationships/hyperlink" Target="http://nativeintelligence.com/posters/poster-next-prev.asp?PosterID=1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s://www.sans.org/security-awareness-training/?msc=home-card-galler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a:t>Security Models</a:t>
            </a:r>
          </a:p>
        </p:txBody>
      </p:sp>
      <p:sp>
        <p:nvSpPr>
          <p:cNvPr id="40963" name="Rectangle 3"/>
          <p:cNvSpPr>
            <a:spLocks noGrp="1" noChangeArrowheads="1"/>
          </p:cNvSpPr>
          <p:nvPr>
            <p:ph type="subTitle" idx="1"/>
          </p:nvPr>
        </p:nvSpPr>
        <p:spPr>
          <a:xfrm>
            <a:off x="1295400" y="4495800"/>
            <a:ext cx="6400800" cy="1752600"/>
          </a:xfrm>
        </p:spPr>
        <p:txBody>
          <a:bodyPr/>
          <a:lstStyle/>
          <a:p>
            <a:r>
              <a:rPr lang="en-US"/>
              <a:t>Gerhard Steinke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dirty="0">
                <a:solidFill>
                  <a:schemeClr val="bg1"/>
                </a:solidFill>
              </a:rPr>
              <a:t>Security Policy Requirements</a:t>
            </a:r>
          </a:p>
        </p:txBody>
      </p:sp>
      <p:sp>
        <p:nvSpPr>
          <p:cNvPr id="52228" name="Rectangle 3"/>
          <p:cNvSpPr>
            <a:spLocks noGrp="1" noChangeArrowheads="1"/>
          </p:cNvSpPr>
          <p:nvPr>
            <p:ph idx="1"/>
          </p:nvPr>
        </p:nvSpPr>
        <p:spPr>
          <a:xfrm>
            <a:off x="827088" y="1700212"/>
            <a:ext cx="7340600" cy="4319587"/>
          </a:xfrm>
        </p:spPr>
        <p:txBody>
          <a:bodyPr>
            <a:normAutofit lnSpcReduction="10000"/>
          </a:bodyPr>
          <a:lstStyle/>
          <a:p>
            <a:r>
              <a:rPr lang="en-US" sz="2400" dirty="0"/>
              <a:t>Set of rules, principles that prescribe security requirements/expectations in an organization. </a:t>
            </a:r>
          </a:p>
          <a:p>
            <a:r>
              <a:rPr lang="en-US" sz="2400" dirty="0"/>
              <a:t>Based on legal requirements, organizational goals and philosophy</a:t>
            </a:r>
            <a:r>
              <a:rPr lang="en-US" sz="2400" dirty="0">
                <a:cs typeface="Times New Roman" pitchFamily="18" charset="0"/>
              </a:rPr>
              <a:t> </a:t>
            </a:r>
          </a:p>
          <a:p>
            <a:r>
              <a:rPr lang="en-US" sz="2400" dirty="0">
                <a:cs typeface="Times New Roman" pitchFamily="18" charset="0"/>
              </a:rPr>
              <a:t>Board approval and support</a:t>
            </a:r>
          </a:p>
          <a:p>
            <a:r>
              <a:rPr lang="en-US" sz="2400" dirty="0">
                <a:cs typeface="Times New Roman" pitchFamily="18" charset="0"/>
              </a:rPr>
              <a:t>Define sanctions, where actual prevention is not technically feasible </a:t>
            </a:r>
          </a:p>
          <a:p>
            <a:r>
              <a:rPr lang="en-US" sz="2400" dirty="0">
                <a:cs typeface="Times New Roman" pitchFamily="18" charset="0"/>
              </a:rPr>
              <a:t>Clearly define the areas of responsibility for users, administrators, and managers </a:t>
            </a:r>
          </a:p>
          <a:p>
            <a:r>
              <a:rPr lang="en-US" sz="2400" dirty="0">
                <a:cs typeface="Times New Roman" pitchFamily="18" charset="0"/>
              </a:rPr>
              <a:t>Be communicated to all</a:t>
            </a:r>
          </a:p>
          <a:p>
            <a:r>
              <a:rPr lang="en-US" sz="2400" dirty="0">
                <a:cs typeface="Times New Roman" pitchFamily="18" charset="0"/>
              </a:rPr>
              <a:t>Followed up with standards, procedures, practices, guidelines,…</a:t>
            </a:r>
          </a:p>
          <a:p>
            <a:pPr>
              <a:lnSpc>
                <a:spcPct val="80000"/>
              </a:lnSpc>
            </a:pPr>
            <a:endParaRPr lang="en-US" sz="2400" dirty="0"/>
          </a:p>
        </p:txBody>
      </p:sp>
      <p:sp>
        <p:nvSpPr>
          <p:cNvPr id="52226" name="Slide Number Placeholder 5"/>
          <p:cNvSpPr>
            <a:spLocks noGrp="1"/>
          </p:cNvSpPr>
          <p:nvPr>
            <p:ph type="sldNum" sz="quarter" idx="12"/>
          </p:nvPr>
        </p:nvSpPr>
        <p:spPr>
          <a:xfrm>
            <a:off x="6553200" y="6245225"/>
            <a:ext cx="2133600" cy="476250"/>
          </a:xfrm>
          <a:prstGeom prst="rect">
            <a:avLst/>
          </a:prstGeom>
          <a:noFill/>
        </p:spPr>
        <p:txBody>
          <a:bodyPr/>
          <a:lstStyle/>
          <a:p>
            <a:fld id="{F9231048-CF54-40AE-9AF0-2E454900CD77}" type="slidenum">
              <a:rPr lang="es-ES" smtClean="0"/>
              <a:pPr/>
              <a:t>10</a:t>
            </a:fld>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914401" y="404814"/>
            <a:ext cx="8086756" cy="814386"/>
          </a:xfrm>
        </p:spPr>
        <p:txBody>
          <a:bodyPr>
            <a:normAutofit/>
          </a:bodyPr>
          <a:lstStyle/>
          <a:p>
            <a:r>
              <a:rPr lang="en-US" sz="3200" dirty="0"/>
              <a:t>Standards, Procedures, Guidelines</a:t>
            </a:r>
          </a:p>
        </p:txBody>
      </p:sp>
      <p:sp>
        <p:nvSpPr>
          <p:cNvPr id="53252" name="Rectangle 3"/>
          <p:cNvSpPr>
            <a:spLocks noGrp="1" noChangeArrowheads="1"/>
          </p:cNvSpPr>
          <p:nvPr>
            <p:ph idx="1"/>
          </p:nvPr>
        </p:nvSpPr>
        <p:spPr/>
        <p:txBody>
          <a:bodyPr/>
          <a:lstStyle/>
          <a:p>
            <a:pPr>
              <a:lnSpc>
                <a:spcPct val="90000"/>
              </a:lnSpc>
            </a:pPr>
            <a:r>
              <a:rPr lang="en-US" sz="2400" dirty="0"/>
              <a:t>Implementation of Security Policy</a:t>
            </a:r>
          </a:p>
          <a:p>
            <a:pPr>
              <a:lnSpc>
                <a:spcPct val="90000"/>
              </a:lnSpc>
            </a:pPr>
            <a:r>
              <a:rPr lang="en-US" sz="2400" dirty="0"/>
              <a:t>Security Standards </a:t>
            </a:r>
          </a:p>
          <a:p>
            <a:pPr lvl="1">
              <a:lnSpc>
                <a:spcPct val="90000"/>
              </a:lnSpc>
            </a:pPr>
            <a:r>
              <a:rPr lang="en-US" sz="2000" dirty="0"/>
              <a:t>Hardware, software, products</a:t>
            </a:r>
          </a:p>
          <a:p>
            <a:pPr>
              <a:lnSpc>
                <a:spcPct val="90000"/>
              </a:lnSpc>
            </a:pPr>
            <a:r>
              <a:rPr lang="en-US" sz="2400" dirty="0"/>
              <a:t>Security Procedures</a:t>
            </a:r>
          </a:p>
          <a:p>
            <a:pPr lvl="1">
              <a:lnSpc>
                <a:spcPct val="90000"/>
              </a:lnSpc>
            </a:pPr>
            <a:r>
              <a:rPr lang="en-US" sz="2000" dirty="0"/>
              <a:t>Methods of implementing security</a:t>
            </a:r>
          </a:p>
          <a:p>
            <a:pPr lvl="1">
              <a:lnSpc>
                <a:spcPct val="90000"/>
              </a:lnSpc>
            </a:pPr>
            <a:r>
              <a:rPr lang="en-US" sz="2000" dirty="0"/>
              <a:t>Step by step</a:t>
            </a:r>
          </a:p>
          <a:p>
            <a:pPr lvl="1">
              <a:lnSpc>
                <a:spcPct val="90000"/>
              </a:lnSpc>
            </a:pPr>
            <a:r>
              <a:rPr lang="en-US" sz="2000" dirty="0"/>
              <a:t>Platform/application specifics</a:t>
            </a:r>
          </a:p>
          <a:p>
            <a:pPr lvl="1">
              <a:lnSpc>
                <a:spcPct val="90000"/>
              </a:lnSpc>
            </a:pPr>
            <a:r>
              <a:rPr lang="en-US" sz="2000" dirty="0"/>
              <a:t>System assessment process</a:t>
            </a:r>
          </a:p>
          <a:p>
            <a:pPr lvl="1">
              <a:lnSpc>
                <a:spcPct val="90000"/>
              </a:lnSpc>
            </a:pPr>
            <a:r>
              <a:rPr lang="en-US" sz="2000" dirty="0"/>
              <a:t>System development process</a:t>
            </a:r>
          </a:p>
          <a:p>
            <a:pPr>
              <a:lnSpc>
                <a:spcPct val="90000"/>
              </a:lnSpc>
            </a:pPr>
            <a:r>
              <a:rPr lang="en-US" sz="2400" dirty="0"/>
              <a:t>Security Guidelines</a:t>
            </a:r>
          </a:p>
          <a:p>
            <a:pPr lvl="1">
              <a:lnSpc>
                <a:spcPct val="90000"/>
              </a:lnSpc>
            </a:pPr>
            <a:r>
              <a:rPr lang="en-US" sz="2000" dirty="0"/>
              <a:t>Recommendations, suggestions for specific environments</a:t>
            </a:r>
          </a:p>
        </p:txBody>
      </p:sp>
      <p:sp>
        <p:nvSpPr>
          <p:cNvPr id="53250" name="Slide Number Placeholder 5"/>
          <p:cNvSpPr>
            <a:spLocks noGrp="1"/>
          </p:cNvSpPr>
          <p:nvPr>
            <p:ph type="sldNum" sz="quarter" idx="12"/>
          </p:nvPr>
        </p:nvSpPr>
        <p:spPr>
          <a:xfrm>
            <a:off x="6553200" y="6245225"/>
            <a:ext cx="2133600" cy="476250"/>
          </a:xfrm>
          <a:prstGeom prst="rect">
            <a:avLst/>
          </a:prstGeom>
          <a:noFill/>
        </p:spPr>
        <p:txBody>
          <a:bodyPr/>
          <a:lstStyle/>
          <a:p>
            <a:fld id="{A67AA96D-8485-4107-972E-76639E945179}" type="slidenum">
              <a:rPr lang="es-ES" smtClean="0"/>
              <a:pPr/>
              <a:t>11</a:t>
            </a:fld>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xfrm>
            <a:off x="6553200" y="6245225"/>
            <a:ext cx="2133600" cy="476250"/>
          </a:xfrm>
          <a:prstGeom prst="rect">
            <a:avLst/>
          </a:prstGeom>
          <a:noFill/>
        </p:spPr>
        <p:txBody>
          <a:bodyPr/>
          <a:lstStyle/>
          <a:p>
            <a:fld id="{B58FE9D7-F95B-4FF9-91CB-AB3907375300}" type="slidenum">
              <a:rPr lang="es-ES" smtClean="0"/>
              <a:pPr/>
              <a:t>12</a:t>
            </a:fld>
            <a:endParaRPr lang="es-ES"/>
          </a:p>
        </p:txBody>
      </p:sp>
      <p:pic>
        <p:nvPicPr>
          <p:cNvPr id="3" name="Picture 2"/>
          <p:cNvPicPr>
            <a:picLocks noChangeAspect="1"/>
          </p:cNvPicPr>
          <p:nvPr/>
        </p:nvPicPr>
        <p:blipFill>
          <a:blip r:embed="rId2"/>
          <a:stretch>
            <a:fillRect/>
          </a:stretch>
        </p:blipFill>
        <p:spPr>
          <a:xfrm>
            <a:off x="899444" y="533400"/>
            <a:ext cx="6720556" cy="8274793"/>
          </a:xfrm>
          <a:prstGeom prst="rect">
            <a:avLst/>
          </a:prstGeom>
        </p:spPr>
      </p:pic>
      <p:sp>
        <p:nvSpPr>
          <p:cNvPr id="2" name="Rectangle 1"/>
          <p:cNvSpPr/>
          <p:nvPr/>
        </p:nvSpPr>
        <p:spPr>
          <a:xfrm>
            <a:off x="1905000" y="30982"/>
            <a:ext cx="6172200" cy="369332"/>
          </a:xfrm>
          <a:prstGeom prst="rect">
            <a:avLst/>
          </a:prstGeom>
        </p:spPr>
        <p:txBody>
          <a:bodyPr wrap="square">
            <a:spAutoFit/>
          </a:bodyPr>
          <a:lstStyle/>
          <a:p>
            <a:r>
              <a:rPr lang="en-US" dirty="0">
                <a:solidFill>
                  <a:schemeClr val="bg1"/>
                </a:solidFill>
                <a:hlinkClick r:id="rId3"/>
              </a:rPr>
              <a:t>https://www.sans.org/security-resources/policies/</a:t>
            </a:r>
            <a:r>
              <a:rPr lang="en-US" dirty="0">
                <a:solidFill>
                  <a:schemeClr val="bg1"/>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sz="2800" dirty="0"/>
              <a:t>Government Security Policy Considerations</a:t>
            </a:r>
          </a:p>
        </p:txBody>
      </p:sp>
      <p:graphicFrame>
        <p:nvGraphicFramePr>
          <p:cNvPr id="60422" name="Rectangle 3">
            <a:extLst>
              <a:ext uri="{FF2B5EF4-FFF2-40B4-BE49-F238E27FC236}">
                <a16:creationId xmlns:a16="http://schemas.microsoft.com/office/drawing/2014/main" id="{98B309A1-E0D8-1004-0A60-0D4F318ED529}"/>
              </a:ext>
            </a:extLst>
          </p:cNvPr>
          <p:cNvGraphicFramePr>
            <a:graphicFrameLocks noGrp="1"/>
          </p:cNvGraphicFramePr>
          <p:nvPr>
            <p:ph idx="1"/>
            <p:extLst>
              <p:ext uri="{D42A27DB-BD31-4B8C-83A1-F6EECF244321}">
                <p14:modId xmlns:p14="http://schemas.microsoft.com/office/powerpoint/2010/main" val="908784167"/>
              </p:ext>
            </p:extLst>
          </p:nvPr>
        </p:nvGraphicFramePr>
        <p:xfrm>
          <a:off x="684213" y="1628774"/>
          <a:ext cx="7772400" cy="4772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418" name="Slide Number Placeholder 5"/>
          <p:cNvSpPr>
            <a:spLocks noGrp="1"/>
          </p:cNvSpPr>
          <p:nvPr>
            <p:ph type="sldNum" sz="quarter" idx="12"/>
          </p:nvPr>
        </p:nvSpPr>
        <p:spPr>
          <a:xfrm>
            <a:off x="6553200" y="6245225"/>
            <a:ext cx="2133600" cy="476250"/>
          </a:xfrm>
          <a:prstGeom prst="rect">
            <a:avLst/>
          </a:prstGeom>
          <a:noFill/>
        </p:spPr>
        <p:txBody>
          <a:bodyPr/>
          <a:lstStyle/>
          <a:p>
            <a:fld id="{127F05CA-6DF4-4C34-A1DE-92865E3FD899}" type="slidenum">
              <a:rPr lang="es-ES" smtClean="0"/>
              <a:pPr/>
              <a:t>13</a:t>
            </a:fld>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285852" y="188913"/>
            <a:ext cx="7097736" cy="811195"/>
          </a:xfrm>
        </p:spPr>
        <p:txBody>
          <a:bodyPr/>
          <a:lstStyle/>
          <a:p>
            <a:r>
              <a:rPr lang="en-US" dirty="0"/>
              <a:t>Ethical Issues</a:t>
            </a:r>
          </a:p>
        </p:txBody>
      </p:sp>
      <p:sp>
        <p:nvSpPr>
          <p:cNvPr id="62468" name="Rectangle 3"/>
          <p:cNvSpPr>
            <a:spLocks noGrp="1" noChangeArrowheads="1"/>
          </p:cNvSpPr>
          <p:nvPr>
            <p:ph idx="1"/>
          </p:nvPr>
        </p:nvSpPr>
        <p:spPr/>
        <p:txBody>
          <a:bodyPr>
            <a:normAutofit lnSpcReduction="10000"/>
          </a:bodyPr>
          <a:lstStyle/>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r>
              <a:rPr lang="en-US" sz="2800" dirty="0">
                <a:hlinkClick r:id="rId2"/>
              </a:rPr>
              <a:t>http://ethics.csc.ncsu.edu/</a:t>
            </a:r>
            <a:endParaRPr lang="en-US" sz="2800" dirty="0"/>
          </a:p>
        </p:txBody>
      </p:sp>
      <p:sp>
        <p:nvSpPr>
          <p:cNvPr id="62466" name="Slide Number Placeholder 5"/>
          <p:cNvSpPr>
            <a:spLocks noGrp="1"/>
          </p:cNvSpPr>
          <p:nvPr>
            <p:ph type="sldNum" sz="quarter" idx="12"/>
          </p:nvPr>
        </p:nvSpPr>
        <p:spPr>
          <a:xfrm>
            <a:off x="6553200" y="6245225"/>
            <a:ext cx="2133600" cy="476250"/>
          </a:xfrm>
          <a:prstGeom prst="rect">
            <a:avLst/>
          </a:prstGeom>
          <a:noFill/>
        </p:spPr>
        <p:txBody>
          <a:bodyPr/>
          <a:lstStyle/>
          <a:p>
            <a:fld id="{45B7DFF8-22CB-49B5-8DDF-B41E458C91E0}" type="slidenum">
              <a:rPr lang="es-ES" smtClean="0"/>
              <a:pPr/>
              <a:t>14</a:t>
            </a:fld>
            <a:endParaRPr lang="es-ES"/>
          </a:p>
        </p:txBody>
      </p:sp>
      <p:pic>
        <p:nvPicPr>
          <p:cNvPr id="62469" name="Picture 4" descr="ethicsmap1"/>
          <p:cNvPicPr>
            <a:picLocks noChangeAspect="1" noChangeArrowheads="1"/>
          </p:cNvPicPr>
          <p:nvPr/>
        </p:nvPicPr>
        <p:blipFill>
          <a:blip r:embed="rId3" cstate="print"/>
          <a:srcRect/>
          <a:stretch>
            <a:fillRect/>
          </a:stretch>
        </p:blipFill>
        <p:spPr bwMode="auto">
          <a:xfrm>
            <a:off x="2057400" y="1447800"/>
            <a:ext cx="5181600" cy="41449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CA"/>
              <a:t>Ethical Issues</a:t>
            </a:r>
            <a:endParaRPr lang="en-US"/>
          </a:p>
        </p:txBody>
      </p:sp>
      <p:sp>
        <p:nvSpPr>
          <p:cNvPr id="63492" name="Rectangle 3"/>
          <p:cNvSpPr>
            <a:spLocks noGrp="1" noChangeArrowheads="1"/>
          </p:cNvSpPr>
          <p:nvPr>
            <p:ph idx="1"/>
          </p:nvPr>
        </p:nvSpPr>
        <p:spPr>
          <a:xfrm>
            <a:off x="457200" y="1219200"/>
            <a:ext cx="8229600" cy="4911725"/>
          </a:xfrm>
        </p:spPr>
        <p:txBody>
          <a:bodyPr/>
          <a:lstStyle/>
          <a:p>
            <a:pPr>
              <a:buFontTx/>
              <a:buNone/>
            </a:pPr>
            <a:endParaRPr lang="en-CA"/>
          </a:p>
        </p:txBody>
      </p:sp>
      <p:sp>
        <p:nvSpPr>
          <p:cNvPr id="63490" name="Slide Number Placeholder 5"/>
          <p:cNvSpPr>
            <a:spLocks noGrp="1"/>
          </p:cNvSpPr>
          <p:nvPr>
            <p:ph type="sldNum" sz="quarter" idx="12"/>
          </p:nvPr>
        </p:nvSpPr>
        <p:spPr>
          <a:xfrm>
            <a:off x="6553200" y="6245225"/>
            <a:ext cx="2133600" cy="476250"/>
          </a:xfrm>
          <a:prstGeom prst="rect">
            <a:avLst/>
          </a:prstGeom>
          <a:noFill/>
        </p:spPr>
        <p:txBody>
          <a:bodyPr/>
          <a:lstStyle/>
          <a:p>
            <a:fld id="{FC7FFDDC-8E24-45D9-866A-E2AC438E11BD}" type="slidenum">
              <a:rPr lang="es-ES" smtClean="0"/>
              <a:pPr/>
              <a:t>15</a:t>
            </a:fld>
            <a:endParaRPr lang="es-ES"/>
          </a:p>
        </p:txBody>
      </p:sp>
      <p:pic>
        <p:nvPicPr>
          <p:cNvPr id="63493" name="Picture 4"/>
          <p:cNvPicPr>
            <a:picLocks noChangeAspect="1" noChangeArrowheads="1"/>
          </p:cNvPicPr>
          <p:nvPr/>
        </p:nvPicPr>
        <p:blipFill>
          <a:blip r:embed="rId2" cstate="print"/>
          <a:srcRect/>
          <a:stretch>
            <a:fillRect/>
          </a:stretch>
        </p:blipFill>
        <p:spPr bwMode="auto">
          <a:xfrm>
            <a:off x="-304800" y="-228600"/>
            <a:ext cx="9753600" cy="7315200"/>
          </a:xfrm>
          <a:prstGeom prst="rect">
            <a:avLst/>
          </a:prstGeom>
          <a:noFill/>
          <a:ln w="12700">
            <a:noFill/>
            <a:miter lim="800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143372" y="2500306"/>
            <a:ext cx="4643470" cy="1514468"/>
          </a:xfrm>
        </p:spPr>
        <p:txBody>
          <a:bodyPr>
            <a:normAutofit fontScale="90000"/>
          </a:bodyPr>
          <a:lstStyle/>
          <a:p>
            <a:r>
              <a:rPr lang="en-US" dirty="0">
                <a:solidFill>
                  <a:schemeClr val="tx1"/>
                </a:solidFill>
              </a:rPr>
              <a:t>Security Awareness and Education</a:t>
            </a:r>
          </a:p>
        </p:txBody>
      </p:sp>
      <p:sp>
        <p:nvSpPr>
          <p:cNvPr id="3075" name="Rectangle 3"/>
          <p:cNvSpPr>
            <a:spLocks noGrp="1" noChangeArrowheads="1"/>
          </p:cNvSpPr>
          <p:nvPr>
            <p:ph type="subTitle" idx="1"/>
          </p:nvPr>
        </p:nvSpPr>
        <p:spPr>
          <a:xfrm>
            <a:off x="1295400" y="4495800"/>
            <a:ext cx="6400800" cy="1752600"/>
          </a:xfrm>
        </p:spPr>
        <p:txBody>
          <a:bodyPr/>
          <a:lstStyle/>
          <a:p>
            <a:r>
              <a:rPr lang="en-US"/>
              <a:t>Gerhard Steinke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p:spPr>
        <p:txBody>
          <a:bodyPr/>
          <a:lstStyle/>
          <a:p>
            <a:fld id="{89524E53-9E29-4075-A4A0-39D5B1479CDA}" type="slidenum">
              <a:rPr lang="es-ES" smtClean="0"/>
              <a:pPr/>
              <a:t>17</a:t>
            </a:fld>
            <a:endParaRPr lang="es-ES"/>
          </a:p>
        </p:txBody>
      </p:sp>
      <p:sp>
        <p:nvSpPr>
          <p:cNvPr id="4099" name="Rectangle 2"/>
          <p:cNvSpPr>
            <a:spLocks noGrp="1" noChangeArrowheads="1"/>
          </p:cNvSpPr>
          <p:nvPr>
            <p:ph type="title"/>
          </p:nvPr>
        </p:nvSpPr>
        <p:spPr>
          <a:xfrm>
            <a:off x="1295400" y="304800"/>
            <a:ext cx="7248548" cy="766746"/>
          </a:xfrm>
        </p:spPr>
        <p:txBody>
          <a:bodyPr>
            <a:normAutofit fontScale="90000"/>
          </a:bodyPr>
          <a:lstStyle/>
          <a:p>
            <a:r>
              <a:rPr lang="en-US" dirty="0">
                <a:solidFill>
                  <a:schemeClr val="accent1"/>
                </a:solidFill>
              </a:rPr>
              <a:t>Security Awareness</a:t>
            </a:r>
          </a:p>
        </p:txBody>
      </p:sp>
      <p:sp>
        <p:nvSpPr>
          <p:cNvPr id="4100" name="Rectangle 3"/>
          <p:cNvSpPr>
            <a:spLocks noGrp="1" noChangeArrowheads="1"/>
          </p:cNvSpPr>
          <p:nvPr>
            <p:ph type="body" idx="1"/>
          </p:nvPr>
        </p:nvSpPr>
        <p:spPr>
          <a:xfrm>
            <a:off x="323850" y="1557338"/>
            <a:ext cx="8458200" cy="4530725"/>
          </a:xfrm>
        </p:spPr>
        <p:txBody>
          <a:bodyPr/>
          <a:lstStyle/>
          <a:p>
            <a:r>
              <a:rPr lang="en-US" sz="2800" dirty="0"/>
              <a:t>Marketing, public relations, advertising, educating, training</a:t>
            </a:r>
          </a:p>
          <a:p>
            <a:r>
              <a:rPr lang="en-US" sz="2800" dirty="0"/>
              <a:t>Educating employees, citizens </a:t>
            </a:r>
          </a:p>
          <a:p>
            <a:pPr lvl="1"/>
            <a:r>
              <a:rPr lang="en-US" dirty="0"/>
              <a:t>to know security policy, expectations </a:t>
            </a:r>
          </a:p>
          <a:p>
            <a:pPr lvl="1"/>
            <a:r>
              <a:rPr lang="en-US" dirty="0"/>
              <a:t>to the types of security issues and incidents may arise </a:t>
            </a:r>
          </a:p>
          <a:p>
            <a:pPr lvl="1"/>
            <a:r>
              <a:rPr lang="en-US" dirty="0"/>
              <a:t>to prevent security incidents</a:t>
            </a:r>
          </a:p>
          <a:p>
            <a:pPr lvl="1"/>
            <a:r>
              <a:rPr lang="en-US" dirty="0"/>
              <a:t>to know what actions to take in case of security breach</a:t>
            </a:r>
          </a:p>
          <a:p>
            <a:pPr lvl="1"/>
            <a:endParaRPr 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p:spPr>
        <p:txBody>
          <a:bodyPr/>
          <a:lstStyle/>
          <a:p>
            <a:fld id="{111D27C2-F7E9-4FD4-BCC3-4A015A7EE7B8}" type="slidenum">
              <a:rPr lang="es-ES" smtClean="0"/>
              <a:pPr/>
              <a:t>18</a:t>
            </a:fld>
            <a:endParaRPr lang="es-ES"/>
          </a:p>
        </p:txBody>
      </p:sp>
      <p:sp>
        <p:nvSpPr>
          <p:cNvPr id="5123" name="Rectangle 2"/>
          <p:cNvSpPr>
            <a:spLocks noGrp="1" noChangeArrowheads="1"/>
          </p:cNvSpPr>
          <p:nvPr>
            <p:ph type="title"/>
          </p:nvPr>
        </p:nvSpPr>
        <p:spPr/>
        <p:txBody>
          <a:bodyPr/>
          <a:lstStyle/>
          <a:p>
            <a:r>
              <a:rPr lang="en-US" dirty="0">
                <a:solidFill>
                  <a:schemeClr val="accent1"/>
                </a:solidFill>
              </a:rPr>
              <a:t>Goal of Security Awareness</a:t>
            </a:r>
          </a:p>
        </p:txBody>
      </p:sp>
      <p:sp>
        <p:nvSpPr>
          <p:cNvPr id="5124" name="Rectangle 3"/>
          <p:cNvSpPr>
            <a:spLocks noGrp="1" noChangeArrowheads="1"/>
          </p:cNvSpPr>
          <p:nvPr>
            <p:ph type="body" idx="1"/>
          </p:nvPr>
        </p:nvSpPr>
        <p:spPr/>
        <p:txBody>
          <a:bodyPr/>
          <a:lstStyle/>
          <a:p>
            <a:r>
              <a:rPr lang="en-US"/>
              <a:t>Reduce security incidents </a:t>
            </a:r>
          </a:p>
          <a:p>
            <a:r>
              <a:rPr lang="en-US"/>
              <a:t>More secure information systems </a:t>
            </a:r>
          </a:p>
          <a:p>
            <a:r>
              <a:rPr lang="en-US"/>
              <a:t>Show value of information</a:t>
            </a:r>
          </a:p>
          <a:p>
            <a:r>
              <a:rPr lang="en-US"/>
              <a:t>Raise security consciousness</a:t>
            </a:r>
          </a:p>
          <a:p>
            <a:r>
              <a:rPr lang="en-US"/>
              <a:t>Understand existing policies, methods and procedures</a:t>
            </a:r>
          </a:p>
          <a:p>
            <a:r>
              <a:rPr lang="en-US"/>
              <a:t>Procedures to follow when violation occurs</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p:spPr>
        <p:txBody>
          <a:bodyPr/>
          <a:lstStyle/>
          <a:p>
            <a:fld id="{47091E12-E57F-4F77-B2AF-8993E4B00358}" type="slidenum">
              <a:rPr lang="es-ES" smtClean="0"/>
              <a:pPr/>
              <a:t>19</a:t>
            </a:fld>
            <a:endParaRPr lang="es-ES"/>
          </a:p>
        </p:txBody>
      </p:sp>
      <p:sp>
        <p:nvSpPr>
          <p:cNvPr id="6147" name="Rectangle 2"/>
          <p:cNvSpPr>
            <a:spLocks noGrp="1" noChangeArrowheads="1"/>
          </p:cNvSpPr>
          <p:nvPr>
            <p:ph type="title"/>
          </p:nvPr>
        </p:nvSpPr>
        <p:spPr/>
        <p:txBody>
          <a:bodyPr/>
          <a:lstStyle/>
          <a:p>
            <a:r>
              <a:rPr lang="en-US"/>
              <a:t>Security Awareness – Who?</a:t>
            </a:r>
          </a:p>
        </p:txBody>
      </p:sp>
      <p:sp>
        <p:nvSpPr>
          <p:cNvPr id="6148" name="Rectangle 3"/>
          <p:cNvSpPr>
            <a:spLocks noGrp="1" noChangeArrowheads="1"/>
          </p:cNvSpPr>
          <p:nvPr>
            <p:ph type="body" idx="1"/>
          </p:nvPr>
        </p:nvSpPr>
        <p:spPr/>
        <p:txBody>
          <a:bodyPr/>
          <a:lstStyle/>
          <a:p>
            <a:r>
              <a:rPr lang="en-US"/>
              <a:t>New employees</a:t>
            </a:r>
          </a:p>
          <a:p>
            <a:r>
              <a:rPr lang="en-US"/>
              <a:t>Employees who change roles</a:t>
            </a:r>
          </a:p>
          <a:p>
            <a:r>
              <a:rPr lang="en-US"/>
              <a:t>Partners, suppliers,contractors,…</a:t>
            </a:r>
          </a:p>
          <a:p>
            <a:r>
              <a:rPr lang="en-US"/>
              <a:t>Customers, users</a:t>
            </a:r>
          </a:p>
          <a:p>
            <a:r>
              <a:rPr lang="en-US"/>
              <a:t>Citizens, everyone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t>Security</a:t>
            </a:r>
          </a:p>
        </p:txBody>
      </p:sp>
      <p:graphicFrame>
        <p:nvGraphicFramePr>
          <p:cNvPr id="41990" name="Rectangle 3">
            <a:extLst>
              <a:ext uri="{FF2B5EF4-FFF2-40B4-BE49-F238E27FC236}">
                <a16:creationId xmlns:a16="http://schemas.microsoft.com/office/drawing/2014/main" id="{B5E00020-BE00-8008-2FAD-6ADCDD7CE21E}"/>
              </a:ext>
            </a:extLst>
          </p:cNvPr>
          <p:cNvGraphicFramePr>
            <a:graphicFrameLocks noGrp="1"/>
          </p:cNvGraphicFramePr>
          <p:nvPr>
            <p:ph idx="1"/>
          </p:nvPr>
        </p:nvGraphicFramePr>
        <p:xfrm>
          <a:off x="685800" y="1676400"/>
          <a:ext cx="7772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986" name="Slide Number Placeholder 5"/>
          <p:cNvSpPr>
            <a:spLocks noGrp="1"/>
          </p:cNvSpPr>
          <p:nvPr>
            <p:ph type="sldNum" sz="quarter" idx="12"/>
          </p:nvPr>
        </p:nvSpPr>
        <p:spPr>
          <a:xfrm>
            <a:off x="6553200" y="6245225"/>
            <a:ext cx="2133600" cy="476250"/>
          </a:xfrm>
          <a:prstGeom prst="rect">
            <a:avLst/>
          </a:prstGeom>
          <a:noFill/>
        </p:spPr>
        <p:txBody>
          <a:bodyPr/>
          <a:lstStyle/>
          <a:p>
            <a:fld id="{929F9A68-1182-424E-ABC6-6A52C0D16FC1}" type="slidenum">
              <a:rPr lang="es-ES" smtClean="0"/>
              <a:pPr/>
              <a:t>2</a:t>
            </a:fld>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553200" y="6245225"/>
            <a:ext cx="2133600" cy="476250"/>
          </a:xfrm>
          <a:prstGeom prst="rect">
            <a:avLst/>
          </a:prstGeom>
          <a:noFill/>
        </p:spPr>
        <p:txBody>
          <a:bodyPr/>
          <a:lstStyle/>
          <a:p>
            <a:fld id="{EFE352B8-AD9B-4C39-8FE0-9AC091833936}" type="slidenum">
              <a:rPr lang="es-ES" smtClean="0"/>
              <a:pPr/>
              <a:t>20</a:t>
            </a:fld>
            <a:endParaRPr lang="es-ES"/>
          </a:p>
        </p:txBody>
      </p:sp>
      <p:sp>
        <p:nvSpPr>
          <p:cNvPr id="7171" name="Rectangle 2"/>
          <p:cNvSpPr>
            <a:spLocks noGrp="1" noChangeArrowheads="1"/>
          </p:cNvSpPr>
          <p:nvPr>
            <p:ph type="title"/>
          </p:nvPr>
        </p:nvSpPr>
        <p:spPr/>
        <p:txBody>
          <a:bodyPr/>
          <a:lstStyle/>
          <a:p>
            <a:r>
              <a:rPr lang="en-US"/>
              <a:t>Security Awareness – How?</a:t>
            </a:r>
          </a:p>
        </p:txBody>
      </p:sp>
      <p:sp>
        <p:nvSpPr>
          <p:cNvPr id="7172" name="Rectangle 3"/>
          <p:cNvSpPr>
            <a:spLocks noGrp="1" noChangeArrowheads="1"/>
          </p:cNvSpPr>
          <p:nvPr>
            <p:ph type="body" idx="1"/>
          </p:nvPr>
        </p:nvSpPr>
        <p:spPr/>
        <p:txBody>
          <a:bodyPr/>
          <a:lstStyle/>
          <a:p>
            <a:r>
              <a:rPr lang="en-US"/>
              <a:t>Identify different population segments </a:t>
            </a:r>
          </a:p>
          <a:p>
            <a:r>
              <a:rPr lang="en-US"/>
              <a:t>Different presentations/approaches to different segments</a:t>
            </a:r>
          </a:p>
          <a:p>
            <a:r>
              <a:rPr lang="en-US"/>
              <a:t>Refreshers, reminders, updates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6553200" y="6245225"/>
            <a:ext cx="2133600" cy="476250"/>
          </a:xfrm>
          <a:prstGeom prst="rect">
            <a:avLst/>
          </a:prstGeom>
          <a:noFill/>
        </p:spPr>
        <p:txBody>
          <a:bodyPr/>
          <a:lstStyle/>
          <a:p>
            <a:fld id="{B136E0D3-9291-492C-8BD4-F4CDA31830E6}" type="slidenum">
              <a:rPr lang="es-ES" smtClean="0"/>
              <a:pPr/>
              <a:t>21</a:t>
            </a:fld>
            <a:endParaRPr lang="es-ES"/>
          </a:p>
        </p:txBody>
      </p:sp>
      <p:sp>
        <p:nvSpPr>
          <p:cNvPr id="8195" name="Rectangle 2"/>
          <p:cNvSpPr>
            <a:spLocks noGrp="1" noChangeArrowheads="1"/>
          </p:cNvSpPr>
          <p:nvPr>
            <p:ph type="body" idx="1"/>
          </p:nvPr>
        </p:nvSpPr>
        <p:spPr>
          <a:xfrm>
            <a:off x="838200" y="1371600"/>
            <a:ext cx="7848600" cy="4746625"/>
          </a:xfrm>
          <a:noFill/>
        </p:spPr>
        <p:txBody>
          <a:bodyPr>
            <a:normAutofit lnSpcReduction="10000"/>
          </a:bodyPr>
          <a:lstStyle/>
          <a:p>
            <a:r>
              <a:rPr lang="en-US" dirty="0"/>
              <a:t> Be aware</a:t>
            </a:r>
          </a:p>
          <a:p>
            <a:pPr marL="461963" lvl="1" indent="-4763">
              <a:lnSpc>
                <a:spcPct val="110000"/>
              </a:lnSpc>
            </a:pPr>
            <a:r>
              <a:rPr lang="en-US" sz="2400" dirty="0"/>
              <a:t>Know how to identify a potential issue</a:t>
            </a:r>
          </a:p>
          <a:p>
            <a:pPr marL="461963" lvl="1" indent="-4763">
              <a:lnSpc>
                <a:spcPct val="110000"/>
              </a:lnSpc>
            </a:pPr>
            <a:r>
              <a:rPr lang="en-US" sz="2400" dirty="0"/>
              <a:t>Know impact of a compromised computer </a:t>
            </a:r>
          </a:p>
          <a:p>
            <a:pPr>
              <a:lnSpc>
                <a:spcPct val="110000"/>
              </a:lnSpc>
            </a:pPr>
            <a:r>
              <a:rPr lang="en-US" dirty="0"/>
              <a:t>Learn and practice good security habits</a:t>
            </a:r>
          </a:p>
          <a:p>
            <a:pPr marL="461963" lvl="1" indent="-4763">
              <a:lnSpc>
                <a:spcPct val="110000"/>
              </a:lnSpc>
            </a:pPr>
            <a:r>
              <a:rPr lang="en-US" sz="2400" dirty="0"/>
              <a:t>Incorporate secure practices into everyday routine</a:t>
            </a:r>
          </a:p>
          <a:p>
            <a:pPr marL="461963" lvl="1" indent="-4763">
              <a:lnSpc>
                <a:spcPct val="110000"/>
              </a:lnSpc>
            </a:pPr>
            <a:r>
              <a:rPr lang="en-US" sz="2400" dirty="0"/>
              <a:t>Encourage others to do so as well</a:t>
            </a:r>
          </a:p>
          <a:p>
            <a:pPr>
              <a:lnSpc>
                <a:spcPct val="110000"/>
              </a:lnSpc>
            </a:pPr>
            <a:r>
              <a:rPr lang="en-US" dirty="0"/>
              <a:t> Report anything unusual</a:t>
            </a:r>
          </a:p>
          <a:p>
            <a:pPr marL="461963" lvl="1" indent="-4763">
              <a:lnSpc>
                <a:spcPct val="110000"/>
              </a:lnSpc>
            </a:pPr>
            <a:r>
              <a:rPr lang="en-US" sz="2400" dirty="0"/>
              <a:t>Know contact points </a:t>
            </a:r>
          </a:p>
          <a:p>
            <a:pPr marL="461963" lvl="1" indent="-4763">
              <a:lnSpc>
                <a:spcPct val="110000"/>
              </a:lnSpc>
            </a:pPr>
            <a:r>
              <a:rPr lang="en-US" sz="2400" dirty="0"/>
              <a:t>Notify the appropriate contacts if aware of a suspected  security incident</a:t>
            </a:r>
          </a:p>
          <a:p>
            <a:pPr>
              <a:lnSpc>
                <a:spcPct val="110000"/>
              </a:lnSpc>
            </a:pPr>
            <a:endParaRPr lang="en-US" sz="2400" dirty="0"/>
          </a:p>
        </p:txBody>
      </p:sp>
      <p:sp>
        <p:nvSpPr>
          <p:cNvPr id="8196" name="Text Box 3"/>
          <p:cNvSpPr>
            <a:spLocks noGrp="1" noChangeArrowheads="1"/>
          </p:cNvSpPr>
          <p:nvPr>
            <p:ph type="title"/>
          </p:nvPr>
        </p:nvSpPr>
        <p:spPr>
          <a:xfrm>
            <a:off x="1285852" y="214290"/>
            <a:ext cx="7172348" cy="714380"/>
          </a:xfrm>
          <a:noFill/>
        </p:spPr>
        <p:txBody>
          <a:bodyPr>
            <a:normAutofit fontScale="90000"/>
          </a:bodyPr>
          <a:lstStyle/>
          <a:p>
            <a:r>
              <a:rPr lang="en-US" dirty="0">
                <a:solidFill>
                  <a:schemeClr val="accent1"/>
                </a:solidFill>
              </a:rPr>
              <a:t>Security Awareness Themes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5225"/>
            <a:ext cx="2133600" cy="476250"/>
          </a:xfrm>
          <a:prstGeom prst="rect">
            <a:avLst/>
          </a:prstGeom>
          <a:noFill/>
        </p:spPr>
        <p:txBody>
          <a:bodyPr/>
          <a:lstStyle/>
          <a:p>
            <a:fld id="{3FD313FD-423C-4CB6-9C87-16D34364FDE7}" type="slidenum">
              <a:rPr lang="es-ES" smtClean="0"/>
              <a:pPr/>
              <a:t>22</a:t>
            </a:fld>
            <a:endParaRPr lang="es-ES"/>
          </a:p>
        </p:txBody>
      </p:sp>
      <p:sp>
        <p:nvSpPr>
          <p:cNvPr id="9219" name="Rectangle 2"/>
          <p:cNvSpPr>
            <a:spLocks noGrp="1" noChangeArrowheads="1"/>
          </p:cNvSpPr>
          <p:nvPr>
            <p:ph type="title"/>
          </p:nvPr>
        </p:nvSpPr>
        <p:spPr/>
        <p:txBody>
          <a:bodyPr/>
          <a:lstStyle/>
          <a:p>
            <a:r>
              <a:rPr lang="en-US" dirty="0">
                <a:solidFill>
                  <a:schemeClr val="accent1"/>
                </a:solidFill>
              </a:rPr>
              <a:t>Security Awareness Techniques</a:t>
            </a:r>
          </a:p>
        </p:txBody>
      </p:sp>
      <p:sp>
        <p:nvSpPr>
          <p:cNvPr id="9220" name="Rectangle 3"/>
          <p:cNvSpPr>
            <a:spLocks noGrp="1" noChangeArrowheads="1"/>
          </p:cNvSpPr>
          <p:nvPr>
            <p:ph type="body" idx="1"/>
          </p:nvPr>
        </p:nvSpPr>
        <p:spPr>
          <a:xfrm>
            <a:off x="1066800" y="1524000"/>
            <a:ext cx="6858000" cy="4619628"/>
          </a:xfrm>
        </p:spPr>
        <p:txBody>
          <a:bodyPr/>
          <a:lstStyle/>
          <a:p>
            <a:r>
              <a:rPr lang="en-US" sz="2800" dirty="0"/>
              <a:t>Presentations</a:t>
            </a:r>
          </a:p>
          <a:p>
            <a:r>
              <a:rPr lang="en-US" sz="2800" dirty="0"/>
              <a:t>Videos, on the web</a:t>
            </a:r>
          </a:p>
          <a:p>
            <a:r>
              <a:rPr lang="en-US" sz="2800" dirty="0"/>
              <a:t>Posters</a:t>
            </a:r>
          </a:p>
          <a:p>
            <a:r>
              <a:rPr lang="en-US" sz="2800" dirty="0"/>
              <a:t>Booklets, postcards</a:t>
            </a:r>
          </a:p>
          <a:p>
            <a:r>
              <a:rPr lang="en-US" sz="2800" dirty="0"/>
              <a:t>Newsletters, articles in internal publications</a:t>
            </a:r>
          </a:p>
          <a:p>
            <a:r>
              <a:rPr lang="en-US" sz="2800" dirty="0"/>
              <a:t>Special alert memos, emails, websites</a:t>
            </a:r>
          </a:p>
          <a:p>
            <a:r>
              <a:rPr lang="en-US" sz="2800" dirty="0"/>
              <a:t>Handouts, trinkets – cups, mouse pads,…</a:t>
            </a:r>
          </a:p>
          <a:p>
            <a:r>
              <a:rPr lang="en-US" sz="2800" dirty="0"/>
              <a:t>Contests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5225"/>
            <a:ext cx="2133600" cy="476250"/>
          </a:xfrm>
          <a:prstGeom prst="rect">
            <a:avLst/>
          </a:prstGeom>
          <a:noFill/>
        </p:spPr>
        <p:txBody>
          <a:bodyPr/>
          <a:lstStyle/>
          <a:p>
            <a:fld id="{BCCC8299-A377-45E1-BF11-681D118747D3}" type="slidenum">
              <a:rPr lang="es-ES" smtClean="0"/>
              <a:pPr/>
              <a:t>23</a:t>
            </a:fld>
            <a:endParaRPr lang="es-ES"/>
          </a:p>
        </p:txBody>
      </p:sp>
      <p:sp>
        <p:nvSpPr>
          <p:cNvPr id="11267" name="Rectangle 2"/>
          <p:cNvSpPr>
            <a:spLocks noGrp="1" noChangeArrowheads="1"/>
          </p:cNvSpPr>
          <p:nvPr>
            <p:ph type="title"/>
          </p:nvPr>
        </p:nvSpPr>
        <p:spPr/>
        <p:txBody>
          <a:bodyPr/>
          <a:lstStyle/>
          <a:p>
            <a:r>
              <a:rPr lang="en-US"/>
              <a:t>Posters</a:t>
            </a:r>
          </a:p>
        </p:txBody>
      </p:sp>
      <p:sp>
        <p:nvSpPr>
          <p:cNvPr id="11268" name="Rectangle 3"/>
          <p:cNvSpPr>
            <a:spLocks noGrp="1" noChangeArrowheads="1"/>
          </p:cNvSpPr>
          <p:nvPr>
            <p:ph type="body" idx="1"/>
          </p:nvPr>
        </p:nvSpPr>
        <p:spPr/>
        <p:txBody>
          <a:bodyPr/>
          <a:lstStyle/>
          <a:p>
            <a:pPr>
              <a:buFontTx/>
              <a:buNone/>
            </a:pPr>
            <a:r>
              <a:rPr lang="en-US"/>
              <a:t>.</a:t>
            </a:r>
          </a:p>
        </p:txBody>
      </p:sp>
      <p:pic>
        <p:nvPicPr>
          <p:cNvPr id="11269" name="Picture 4" descr="Click to enlarge Poster ID104">
            <a:hlinkClick r:id="rId2"/>
          </p:cNvPr>
          <p:cNvPicPr>
            <a:picLocks noChangeAspect="1" noChangeArrowheads="1"/>
          </p:cNvPicPr>
          <p:nvPr/>
        </p:nvPicPr>
        <p:blipFill>
          <a:blip r:embed="rId3" cstate="print"/>
          <a:srcRect/>
          <a:stretch>
            <a:fillRect/>
          </a:stretch>
        </p:blipFill>
        <p:spPr bwMode="auto">
          <a:xfrm>
            <a:off x="6311900" y="2514600"/>
            <a:ext cx="2182813" cy="3381375"/>
          </a:xfrm>
          <a:prstGeom prst="rect">
            <a:avLst/>
          </a:prstGeom>
          <a:noFill/>
          <a:ln w="9525">
            <a:noFill/>
            <a:miter lim="800000"/>
            <a:headEnd/>
            <a:tailEnd/>
          </a:ln>
        </p:spPr>
      </p:pic>
      <p:pic>
        <p:nvPicPr>
          <p:cNvPr id="11270" name="Picture 5" descr="Click to enlarge Poster ID108">
            <a:hlinkClick r:id="rId4"/>
          </p:cNvPr>
          <p:cNvPicPr>
            <a:picLocks noChangeAspect="1" noChangeArrowheads="1"/>
          </p:cNvPicPr>
          <p:nvPr/>
        </p:nvPicPr>
        <p:blipFill>
          <a:blip r:embed="rId5" cstate="print"/>
          <a:srcRect/>
          <a:stretch>
            <a:fillRect/>
          </a:stretch>
        </p:blipFill>
        <p:spPr bwMode="auto">
          <a:xfrm>
            <a:off x="1219200" y="2362200"/>
            <a:ext cx="2212975" cy="3429000"/>
          </a:xfrm>
          <a:prstGeom prst="rect">
            <a:avLst/>
          </a:prstGeom>
          <a:noFill/>
          <a:ln w="9525">
            <a:noFill/>
            <a:miter lim="800000"/>
            <a:headEnd/>
            <a:tailEnd/>
          </a:ln>
        </p:spPr>
      </p:pic>
      <p:pic>
        <p:nvPicPr>
          <p:cNvPr id="11271" name="Picture 6" descr="Click to enlarge Poster ID111">
            <a:hlinkClick r:id="rId6"/>
          </p:cNvPr>
          <p:cNvPicPr>
            <a:picLocks noChangeAspect="1" noChangeArrowheads="1"/>
          </p:cNvPicPr>
          <p:nvPr/>
        </p:nvPicPr>
        <p:blipFill>
          <a:blip r:embed="rId7" cstate="print"/>
          <a:srcRect/>
          <a:stretch>
            <a:fillRect/>
          </a:stretch>
        </p:blipFill>
        <p:spPr bwMode="auto">
          <a:xfrm>
            <a:off x="3811588" y="1828800"/>
            <a:ext cx="2178050" cy="3352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6553200" y="6245225"/>
            <a:ext cx="2133600" cy="476250"/>
          </a:xfrm>
          <a:prstGeom prst="rect">
            <a:avLst/>
          </a:prstGeom>
          <a:noFill/>
        </p:spPr>
        <p:txBody>
          <a:bodyPr/>
          <a:lstStyle/>
          <a:p>
            <a:fld id="{75D966B2-A636-4BD8-80A5-58E64D05BD66}" type="slidenum">
              <a:rPr lang="es-ES" smtClean="0"/>
              <a:pPr/>
              <a:t>24</a:t>
            </a:fld>
            <a:endParaRPr lang="es-ES"/>
          </a:p>
        </p:txBody>
      </p:sp>
      <p:sp>
        <p:nvSpPr>
          <p:cNvPr id="12291" name="Rectangle 2"/>
          <p:cNvSpPr>
            <a:spLocks noGrp="1" noChangeArrowheads="1"/>
          </p:cNvSpPr>
          <p:nvPr>
            <p:ph type="title"/>
          </p:nvPr>
        </p:nvSpPr>
        <p:spPr>
          <a:xfrm>
            <a:off x="838201" y="404814"/>
            <a:ext cx="8305800" cy="738186"/>
          </a:xfrm>
        </p:spPr>
        <p:txBody>
          <a:bodyPr>
            <a:normAutofit/>
          </a:bodyPr>
          <a:lstStyle/>
          <a:p>
            <a:r>
              <a:rPr lang="en-US" sz="3200" dirty="0">
                <a:solidFill>
                  <a:schemeClr val="accent1"/>
                </a:solidFill>
              </a:rPr>
              <a:t>Creating a Security Awareness Program</a:t>
            </a:r>
          </a:p>
        </p:txBody>
      </p:sp>
      <p:sp>
        <p:nvSpPr>
          <p:cNvPr id="12292" name="Rectangle 3"/>
          <p:cNvSpPr>
            <a:spLocks noGrp="1" noChangeArrowheads="1"/>
          </p:cNvSpPr>
          <p:nvPr>
            <p:ph type="body" idx="1"/>
          </p:nvPr>
        </p:nvSpPr>
        <p:spPr>
          <a:xfrm>
            <a:off x="468313" y="1844675"/>
            <a:ext cx="8229600" cy="4648200"/>
          </a:xfrm>
        </p:spPr>
        <p:txBody>
          <a:bodyPr/>
          <a:lstStyle/>
          <a:p>
            <a:pPr>
              <a:lnSpc>
                <a:spcPct val="90000"/>
              </a:lnSpc>
            </a:pPr>
            <a:r>
              <a:rPr lang="en-US" dirty="0"/>
              <a:t>Obtain senior management support</a:t>
            </a:r>
          </a:p>
          <a:p>
            <a:pPr>
              <a:lnSpc>
                <a:spcPct val="90000"/>
              </a:lnSpc>
            </a:pPr>
            <a:r>
              <a:rPr lang="en-US" dirty="0"/>
              <a:t>Evaluate problem areas </a:t>
            </a:r>
          </a:p>
          <a:p>
            <a:pPr>
              <a:lnSpc>
                <a:spcPct val="90000"/>
              </a:lnSpc>
            </a:pPr>
            <a:r>
              <a:rPr lang="en-US" dirty="0"/>
              <a:t>Identify audience</a:t>
            </a:r>
          </a:p>
          <a:p>
            <a:pPr>
              <a:lnSpc>
                <a:spcPct val="90000"/>
              </a:lnSpc>
            </a:pPr>
            <a:r>
              <a:rPr lang="en-US" dirty="0"/>
              <a:t>Identify basic program content/emphasis</a:t>
            </a:r>
          </a:p>
          <a:p>
            <a:pPr>
              <a:lnSpc>
                <a:spcPct val="90000"/>
              </a:lnSpc>
            </a:pPr>
            <a:r>
              <a:rPr lang="en-US" dirty="0"/>
              <a:t>Design awareness tools</a:t>
            </a:r>
          </a:p>
          <a:p>
            <a:pPr>
              <a:lnSpc>
                <a:spcPct val="90000"/>
              </a:lnSpc>
            </a:pPr>
            <a:r>
              <a:rPr lang="en-US" dirty="0"/>
              <a:t>Implement</a:t>
            </a:r>
          </a:p>
          <a:p>
            <a:pPr>
              <a:lnSpc>
                <a:spcPct val="90000"/>
              </a:lnSpc>
            </a:pPr>
            <a:r>
              <a:rPr lang="en-US" dirty="0"/>
              <a:t>Measure effectiveness – surveys, audits\</a:t>
            </a:r>
          </a:p>
          <a:p>
            <a:pPr>
              <a:lnSpc>
                <a:spcPct val="90000"/>
              </a:lnSpc>
            </a:pPr>
            <a:r>
              <a:rPr lang="en-US" dirty="0"/>
              <a:t>Ongoing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245225"/>
            <a:ext cx="2133600" cy="476250"/>
          </a:xfrm>
          <a:prstGeom prst="rect">
            <a:avLst/>
          </a:prstGeom>
          <a:noFill/>
        </p:spPr>
        <p:txBody>
          <a:bodyPr/>
          <a:lstStyle/>
          <a:p>
            <a:fld id="{A28A855B-9AB2-42DB-B57E-450757FD2658}" type="slidenum">
              <a:rPr lang="es-ES" smtClean="0"/>
              <a:pPr/>
              <a:t>25</a:t>
            </a:fld>
            <a:endParaRPr lang="es-ES"/>
          </a:p>
        </p:txBody>
      </p:sp>
      <p:sp>
        <p:nvSpPr>
          <p:cNvPr id="13315" name="Rectangle 2"/>
          <p:cNvSpPr>
            <a:spLocks noGrp="1" noChangeArrowheads="1"/>
          </p:cNvSpPr>
          <p:nvPr>
            <p:ph type="title"/>
          </p:nvPr>
        </p:nvSpPr>
        <p:spPr/>
        <p:txBody>
          <a:bodyPr/>
          <a:lstStyle/>
          <a:p>
            <a:r>
              <a:rPr lang="en-US" dirty="0">
                <a:solidFill>
                  <a:schemeClr val="accent1"/>
                </a:solidFill>
              </a:rPr>
              <a:t>Awareness/Training Issues</a:t>
            </a:r>
          </a:p>
        </p:txBody>
      </p:sp>
      <p:sp>
        <p:nvSpPr>
          <p:cNvPr id="13316" name="Rectangle 3"/>
          <p:cNvSpPr>
            <a:spLocks noGrp="1" noChangeArrowheads="1"/>
          </p:cNvSpPr>
          <p:nvPr>
            <p:ph type="body" idx="1"/>
          </p:nvPr>
        </p:nvSpPr>
        <p:spPr/>
        <p:txBody>
          <a:bodyPr/>
          <a:lstStyle/>
          <a:p>
            <a:r>
              <a:rPr lang="en-US"/>
              <a:t>Awareness for executives</a:t>
            </a:r>
          </a:p>
          <a:p>
            <a:r>
              <a:rPr lang="en-US"/>
              <a:t>Use of horror stories</a:t>
            </a:r>
          </a:p>
          <a:p>
            <a:r>
              <a:rPr lang="en-US"/>
              <a:t>Legal threats</a:t>
            </a:r>
          </a:p>
          <a:p>
            <a:r>
              <a:rPr lang="en-US"/>
              <a:t>Planned penetrations</a:t>
            </a:r>
          </a:p>
          <a:p>
            <a:r>
              <a:rPr lang="en-US"/>
              <a:t>Social engineering</a:t>
            </a:r>
          </a:p>
          <a:p>
            <a:r>
              <a:rPr lang="en-US"/>
              <a:t>When a disaster hits or security incident occurs - Be ready!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0FFD8C18-3045-425C-910B-B08158E83C3D}" type="slidenum">
              <a:rPr lang="es-ES" smtClean="0"/>
              <a:pPr/>
              <a:t>26</a:t>
            </a:fld>
            <a:endParaRPr lang="es-ES"/>
          </a:p>
        </p:txBody>
      </p:sp>
      <p:sp>
        <p:nvSpPr>
          <p:cNvPr id="14339" name="Rectangle 2"/>
          <p:cNvSpPr>
            <a:spLocks noGrp="1" noChangeArrowheads="1"/>
          </p:cNvSpPr>
          <p:nvPr>
            <p:ph type="title"/>
          </p:nvPr>
        </p:nvSpPr>
        <p:spPr>
          <a:ln>
            <a:solidFill>
              <a:srgbClr val="000099"/>
            </a:solidFill>
          </a:ln>
        </p:spPr>
        <p:txBody>
          <a:bodyPr/>
          <a:lstStyle/>
          <a:p>
            <a:r>
              <a:rPr lang="en-US" dirty="0">
                <a:solidFill>
                  <a:schemeClr val="accent1"/>
                </a:solidFill>
              </a:rPr>
              <a:t>Goal: Awareness Mindset</a:t>
            </a:r>
          </a:p>
        </p:txBody>
      </p:sp>
      <p:pic>
        <p:nvPicPr>
          <p:cNvPr id="14340" name="Picture 5" descr="security-words"/>
          <p:cNvPicPr>
            <a:picLocks noChangeAspect="1" noChangeArrowheads="1"/>
          </p:cNvPicPr>
          <p:nvPr/>
        </p:nvPicPr>
        <p:blipFill>
          <a:blip r:embed="rId2" cstate="print"/>
          <a:srcRect/>
          <a:stretch>
            <a:fillRect/>
          </a:stretch>
        </p:blipFill>
        <p:spPr bwMode="auto">
          <a:xfrm>
            <a:off x="5072066" y="2071678"/>
            <a:ext cx="2928938" cy="3124200"/>
          </a:xfrm>
          <a:prstGeom prst="rect">
            <a:avLst/>
          </a:prstGeom>
          <a:noFill/>
          <a:ln w="9525">
            <a:noFill/>
            <a:miter lim="800000"/>
            <a:headEnd/>
            <a:tailEnd/>
          </a:ln>
        </p:spPr>
      </p:pic>
      <p:pic>
        <p:nvPicPr>
          <p:cNvPr id="5" name="Picture 4" descr="pstr2004"/>
          <p:cNvPicPr>
            <a:picLocks noChangeAspect="1" noChangeArrowheads="1"/>
          </p:cNvPicPr>
          <p:nvPr/>
        </p:nvPicPr>
        <p:blipFill>
          <a:blip r:embed="rId3" cstate="print"/>
          <a:srcRect/>
          <a:stretch>
            <a:fillRect/>
          </a:stretch>
        </p:blipFill>
        <p:spPr bwMode="auto">
          <a:xfrm>
            <a:off x="1430657" y="1428737"/>
            <a:ext cx="2626700" cy="4057664"/>
          </a:xfrm>
          <a:prstGeom prst="rect">
            <a:avLst/>
          </a:prstGeom>
          <a:noFill/>
          <a:ln w="9525">
            <a:noFill/>
            <a:miter lim="800000"/>
            <a:headEnd/>
            <a:tailEnd/>
          </a:ln>
        </p:spPr>
      </p:pic>
      <p:sp>
        <p:nvSpPr>
          <p:cNvPr id="2" name="Rectangle 1"/>
          <p:cNvSpPr/>
          <p:nvPr/>
        </p:nvSpPr>
        <p:spPr>
          <a:xfrm>
            <a:off x="762000" y="5641737"/>
            <a:ext cx="7442396" cy="341632"/>
          </a:xfrm>
          <a:prstGeom prst="rect">
            <a:avLst/>
          </a:prstGeom>
        </p:spPr>
        <p:txBody>
          <a:bodyPr wrap="square">
            <a:spAutoFit/>
          </a:bodyPr>
          <a:lstStyle/>
          <a:p>
            <a:pPr>
              <a:lnSpc>
                <a:spcPct val="90000"/>
              </a:lnSpc>
            </a:pPr>
            <a:r>
              <a:rPr lang="en-US" dirty="0">
                <a:hlinkClick r:id="rId4"/>
              </a:rPr>
              <a:t>https://www.sans.org/security-awareness-training/?msc=home-card-gallery</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r>
              <a:rPr lang="en-US" sz="4000" dirty="0"/>
              <a:t>Mandatory Security Model</a:t>
            </a:r>
          </a:p>
        </p:txBody>
      </p:sp>
      <p:sp>
        <p:nvSpPr>
          <p:cNvPr id="43012" name="Rectangle 3"/>
          <p:cNvSpPr>
            <a:spLocks noGrp="1" noChangeArrowheads="1"/>
          </p:cNvSpPr>
          <p:nvPr>
            <p:ph idx="1"/>
          </p:nvPr>
        </p:nvSpPr>
        <p:spPr>
          <a:xfrm>
            <a:off x="395288" y="2060575"/>
            <a:ext cx="7772400" cy="4114800"/>
          </a:xfrm>
        </p:spPr>
        <p:txBody>
          <a:bodyPr/>
          <a:lstStyle/>
          <a:p>
            <a:pPr>
              <a:lnSpc>
                <a:spcPct val="90000"/>
              </a:lnSpc>
            </a:pPr>
            <a:r>
              <a:rPr lang="en-US" sz="2800" dirty="0"/>
              <a:t>Also called multilevel security</a:t>
            </a:r>
          </a:p>
          <a:p>
            <a:pPr>
              <a:lnSpc>
                <a:spcPct val="90000"/>
              </a:lnSpc>
            </a:pPr>
            <a:r>
              <a:rPr lang="en-US" sz="2800" dirty="0"/>
              <a:t>Hierarchical model</a:t>
            </a:r>
          </a:p>
          <a:p>
            <a:pPr>
              <a:lnSpc>
                <a:spcPct val="90000"/>
              </a:lnSpc>
            </a:pPr>
            <a:r>
              <a:rPr lang="en-US" sz="2800" dirty="0"/>
              <a:t>Clearance levels assigned to subjects (users)</a:t>
            </a:r>
          </a:p>
          <a:p>
            <a:pPr>
              <a:lnSpc>
                <a:spcPct val="90000"/>
              </a:lnSpc>
            </a:pPr>
            <a:r>
              <a:rPr lang="en-US" sz="2800" dirty="0"/>
              <a:t>Security levels assigned to objects</a:t>
            </a:r>
          </a:p>
          <a:p>
            <a:pPr>
              <a:lnSpc>
                <a:spcPct val="90000"/>
              </a:lnSpc>
            </a:pPr>
            <a:r>
              <a:rPr lang="en-US" sz="2800" dirty="0"/>
              <a:t>Access depends on relationship between clearance level and security level</a:t>
            </a:r>
          </a:p>
          <a:p>
            <a:pPr>
              <a:lnSpc>
                <a:spcPct val="90000"/>
              </a:lnSpc>
            </a:pPr>
            <a:r>
              <a:rPr lang="en-US" sz="2800" dirty="0"/>
              <a:t>Military application</a:t>
            </a:r>
          </a:p>
          <a:p>
            <a:pPr>
              <a:lnSpc>
                <a:spcPct val="90000"/>
              </a:lnSpc>
            </a:pPr>
            <a:r>
              <a:rPr lang="en-US" sz="2800" dirty="0"/>
              <a:t>e.g., public, confidential, secret, top-secret</a:t>
            </a:r>
          </a:p>
        </p:txBody>
      </p:sp>
      <p:sp>
        <p:nvSpPr>
          <p:cNvPr id="43010" name="Slide Number Placeholder 5"/>
          <p:cNvSpPr>
            <a:spLocks noGrp="1"/>
          </p:cNvSpPr>
          <p:nvPr>
            <p:ph type="sldNum" sz="quarter" idx="12"/>
          </p:nvPr>
        </p:nvSpPr>
        <p:spPr>
          <a:xfrm>
            <a:off x="6553200" y="6245225"/>
            <a:ext cx="2133600" cy="476250"/>
          </a:xfrm>
          <a:prstGeom prst="rect">
            <a:avLst/>
          </a:prstGeom>
          <a:noFill/>
        </p:spPr>
        <p:txBody>
          <a:bodyPr/>
          <a:lstStyle/>
          <a:p>
            <a:fld id="{0E2920BF-90C2-4F78-8A0E-9C74B4CC9EEB}" type="slidenum">
              <a:rPr lang="es-ES" smtClean="0"/>
              <a:pPr/>
              <a:t>3</a:t>
            </a:fld>
            <a:endParaRPr lang="es-ES"/>
          </a:p>
        </p:txBody>
      </p:sp>
      <p:pic>
        <p:nvPicPr>
          <p:cNvPr id="43013" name="Picture 4" descr="ClassesOfData"/>
          <p:cNvPicPr>
            <a:picLocks noChangeAspect="1" noChangeArrowheads="1"/>
          </p:cNvPicPr>
          <p:nvPr/>
        </p:nvPicPr>
        <p:blipFill>
          <a:blip r:embed="rId2" cstate="print"/>
          <a:srcRect/>
          <a:stretch>
            <a:fillRect/>
          </a:stretch>
        </p:blipFill>
        <p:spPr bwMode="auto">
          <a:xfrm>
            <a:off x="7080250" y="152400"/>
            <a:ext cx="2063750" cy="2667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914400" y="428604"/>
            <a:ext cx="7924800" cy="450850"/>
          </a:xfrm>
        </p:spPr>
        <p:txBody>
          <a:bodyPr>
            <a:normAutofit fontScale="90000"/>
          </a:bodyPr>
          <a:lstStyle/>
          <a:p>
            <a:r>
              <a:rPr lang="en-US" dirty="0"/>
              <a:t>Bell and </a:t>
            </a:r>
            <a:r>
              <a:rPr lang="en-US" dirty="0" err="1"/>
              <a:t>LaPadula</a:t>
            </a:r>
            <a:r>
              <a:rPr lang="en-US" dirty="0"/>
              <a:t> Security Model</a:t>
            </a:r>
          </a:p>
        </p:txBody>
      </p:sp>
      <p:sp>
        <p:nvSpPr>
          <p:cNvPr id="44036" name="Rectangle 3"/>
          <p:cNvSpPr>
            <a:spLocks noGrp="1" noChangeArrowheads="1"/>
          </p:cNvSpPr>
          <p:nvPr>
            <p:ph idx="1"/>
          </p:nvPr>
        </p:nvSpPr>
        <p:spPr/>
        <p:txBody>
          <a:bodyPr/>
          <a:lstStyle/>
          <a:p>
            <a:pPr>
              <a:lnSpc>
                <a:spcPct val="90000"/>
              </a:lnSpc>
              <a:buNone/>
            </a:pPr>
            <a:r>
              <a:rPr lang="en-US" dirty="0"/>
              <a:t>Bell and </a:t>
            </a:r>
            <a:r>
              <a:rPr lang="en-US" dirty="0" err="1"/>
              <a:t>LaPadula</a:t>
            </a:r>
            <a:r>
              <a:rPr lang="en-US" dirty="0"/>
              <a:t> Security Model</a:t>
            </a:r>
          </a:p>
          <a:p>
            <a:pPr lvl="1">
              <a:lnSpc>
                <a:spcPct val="90000"/>
              </a:lnSpc>
            </a:pPr>
            <a:r>
              <a:rPr lang="en-US" dirty="0"/>
              <a:t>simple security property - no reading up</a:t>
            </a:r>
          </a:p>
          <a:p>
            <a:pPr lvl="1">
              <a:lnSpc>
                <a:spcPct val="90000"/>
              </a:lnSpc>
            </a:pPr>
            <a:r>
              <a:rPr lang="en-US" dirty="0"/>
              <a:t>*-property - no writing down</a:t>
            </a:r>
          </a:p>
          <a:p>
            <a:pPr lvl="1">
              <a:lnSpc>
                <a:spcPct val="90000"/>
              </a:lnSpc>
            </a:pPr>
            <a:endParaRPr lang="en-US" dirty="0"/>
          </a:p>
          <a:p>
            <a:pPr>
              <a:lnSpc>
                <a:spcPct val="90000"/>
              </a:lnSpc>
            </a:pPr>
            <a:r>
              <a:rPr lang="en-US" dirty="0"/>
              <a:t>Problems</a:t>
            </a:r>
          </a:p>
          <a:p>
            <a:pPr lvl="1">
              <a:lnSpc>
                <a:spcPct val="90000"/>
              </a:lnSpc>
            </a:pPr>
            <a:r>
              <a:rPr lang="en-US" dirty="0"/>
              <a:t>static security levels</a:t>
            </a:r>
          </a:p>
          <a:p>
            <a:pPr lvl="1">
              <a:lnSpc>
                <a:spcPct val="90000"/>
              </a:lnSpc>
            </a:pPr>
            <a:r>
              <a:rPr lang="en-US" dirty="0"/>
              <a:t>Need breakdown by department/division</a:t>
            </a:r>
          </a:p>
          <a:p>
            <a:pPr lvl="1">
              <a:lnSpc>
                <a:spcPct val="90000"/>
              </a:lnSpc>
            </a:pPr>
            <a:r>
              <a:rPr lang="en-US" dirty="0"/>
              <a:t>lack of flexibility</a:t>
            </a:r>
          </a:p>
          <a:p>
            <a:pPr lvl="1">
              <a:lnSpc>
                <a:spcPct val="90000"/>
              </a:lnSpc>
            </a:pPr>
            <a:r>
              <a:rPr lang="en-US" dirty="0"/>
              <a:t>trusted user</a:t>
            </a:r>
          </a:p>
        </p:txBody>
      </p:sp>
      <p:sp>
        <p:nvSpPr>
          <p:cNvPr id="44034" name="Slide Number Placeholder 5"/>
          <p:cNvSpPr>
            <a:spLocks noGrp="1"/>
          </p:cNvSpPr>
          <p:nvPr>
            <p:ph type="sldNum" sz="quarter" idx="12"/>
          </p:nvPr>
        </p:nvSpPr>
        <p:spPr>
          <a:xfrm>
            <a:off x="6553200" y="6245225"/>
            <a:ext cx="2133600" cy="476250"/>
          </a:xfrm>
          <a:prstGeom prst="rect">
            <a:avLst/>
          </a:prstGeom>
          <a:noFill/>
        </p:spPr>
        <p:txBody>
          <a:bodyPr/>
          <a:lstStyle/>
          <a:p>
            <a:fld id="{DD6CD515-89E1-4723-8A71-6316AC93A04B}" type="slidenum">
              <a:rPr lang="es-ES" smtClean="0"/>
              <a:pPr/>
              <a:t>4</a:t>
            </a:fld>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t>Discretionary Security Model</a:t>
            </a:r>
          </a:p>
        </p:txBody>
      </p:sp>
      <p:sp>
        <p:nvSpPr>
          <p:cNvPr id="45060" name="Rectangle 3"/>
          <p:cNvSpPr>
            <a:spLocks noGrp="1" noChangeArrowheads="1"/>
          </p:cNvSpPr>
          <p:nvPr>
            <p:ph idx="1"/>
          </p:nvPr>
        </p:nvSpPr>
        <p:spPr/>
        <p:txBody>
          <a:bodyPr/>
          <a:lstStyle/>
          <a:p>
            <a:r>
              <a:rPr lang="en-US" sz="2800"/>
              <a:t>Subject, object, access type</a:t>
            </a:r>
          </a:p>
          <a:p>
            <a:r>
              <a:rPr lang="en-US" sz="2800"/>
              <a:t>Access matrix</a:t>
            </a:r>
          </a:p>
          <a:p>
            <a:r>
              <a:rPr lang="en-US" sz="2800"/>
              <a:t>Various types of access</a:t>
            </a:r>
          </a:p>
          <a:p>
            <a:r>
              <a:rPr lang="en-US" sz="2800"/>
              <a:t>Owner grants access permission</a:t>
            </a:r>
          </a:p>
          <a:p>
            <a:pPr>
              <a:buFontTx/>
              <a:buNone/>
            </a:pPr>
            <a:endParaRPr lang="en-US" sz="2800"/>
          </a:p>
          <a:p>
            <a:r>
              <a:rPr lang="en-US" sz="2800"/>
              <a:t>Basis for Discretionary Security</a:t>
            </a:r>
          </a:p>
          <a:p>
            <a:pPr lvl="1"/>
            <a:r>
              <a:rPr lang="en-US" sz="2400"/>
              <a:t>Access at the discretion of the owner</a:t>
            </a:r>
          </a:p>
          <a:p>
            <a:pPr lvl="1"/>
            <a:r>
              <a:rPr lang="en-US" sz="2400"/>
              <a:t>Need-to-know</a:t>
            </a:r>
          </a:p>
          <a:p>
            <a:pPr lvl="1"/>
            <a:r>
              <a:rPr lang="en-US" sz="2400"/>
              <a:t>Permission to a group, role or task</a:t>
            </a:r>
          </a:p>
        </p:txBody>
      </p:sp>
      <p:sp>
        <p:nvSpPr>
          <p:cNvPr id="45058" name="Slide Number Placeholder 5"/>
          <p:cNvSpPr>
            <a:spLocks noGrp="1"/>
          </p:cNvSpPr>
          <p:nvPr>
            <p:ph type="sldNum" sz="quarter" idx="12"/>
          </p:nvPr>
        </p:nvSpPr>
        <p:spPr>
          <a:xfrm>
            <a:off x="6553200" y="6245225"/>
            <a:ext cx="2133600" cy="476250"/>
          </a:xfrm>
          <a:prstGeom prst="rect">
            <a:avLst/>
          </a:prstGeom>
          <a:noFill/>
        </p:spPr>
        <p:txBody>
          <a:bodyPr/>
          <a:lstStyle/>
          <a:p>
            <a:fld id="{A2FF0BF3-0C52-4CBA-A475-93AB6F470D4A}" type="slidenum">
              <a:rPr lang="es-ES" smtClean="0"/>
              <a:pPr/>
              <a:t>5</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500166" y="357166"/>
            <a:ext cx="3672069" cy="512155"/>
          </a:xfrm>
          <a:noFill/>
        </p:spPr>
        <p:txBody>
          <a:bodyPr wrap="none" lIns="62503" tIns="25001" rIns="62503" bIns="25001" anchor="t">
            <a:spAutoFit/>
          </a:bodyPr>
          <a:lstStyle/>
          <a:p>
            <a:r>
              <a:rPr lang="en-US" dirty="0"/>
              <a:t>Access Matrix Model</a:t>
            </a:r>
          </a:p>
        </p:txBody>
      </p:sp>
      <p:sp>
        <p:nvSpPr>
          <p:cNvPr id="46082" name="Slide Number Placeholder 5"/>
          <p:cNvSpPr>
            <a:spLocks noGrp="1"/>
          </p:cNvSpPr>
          <p:nvPr>
            <p:ph type="sldNum" sz="quarter" idx="12"/>
          </p:nvPr>
        </p:nvSpPr>
        <p:spPr>
          <a:xfrm>
            <a:off x="6553200" y="6245225"/>
            <a:ext cx="2133600" cy="476250"/>
          </a:xfrm>
          <a:prstGeom prst="rect">
            <a:avLst/>
          </a:prstGeom>
          <a:noFill/>
        </p:spPr>
        <p:txBody>
          <a:bodyPr/>
          <a:lstStyle/>
          <a:p>
            <a:fld id="{B7408C3B-5EDD-4981-8642-F323147BD849}" type="slidenum">
              <a:rPr lang="es-ES" smtClean="0"/>
              <a:pPr/>
              <a:t>6</a:t>
            </a:fld>
            <a:endParaRPr lang="es-ES"/>
          </a:p>
        </p:txBody>
      </p:sp>
      <p:sp>
        <p:nvSpPr>
          <p:cNvPr id="46084" name="Rectangle 3"/>
          <p:cNvSpPr>
            <a:spLocks noChangeArrowheads="1"/>
          </p:cNvSpPr>
          <p:nvPr/>
        </p:nvSpPr>
        <p:spPr bwMode="auto">
          <a:xfrm>
            <a:off x="2038350" y="2632075"/>
            <a:ext cx="5518150" cy="3162300"/>
          </a:xfrm>
          <a:prstGeom prst="rect">
            <a:avLst/>
          </a:prstGeom>
          <a:noFill/>
          <a:ln w="50800">
            <a:solidFill>
              <a:schemeClr val="tx1"/>
            </a:solidFill>
            <a:miter lim="800000"/>
            <a:headEnd/>
            <a:tailEnd/>
          </a:ln>
        </p:spPr>
        <p:txBody>
          <a:bodyPr wrap="none" anchor="ctr"/>
          <a:lstStyle/>
          <a:p>
            <a:endParaRPr lang="en-US"/>
          </a:p>
        </p:txBody>
      </p:sp>
      <p:sp>
        <p:nvSpPr>
          <p:cNvPr id="46085" name="Line 4"/>
          <p:cNvSpPr>
            <a:spLocks noChangeShapeType="1"/>
          </p:cNvSpPr>
          <p:nvPr/>
        </p:nvSpPr>
        <p:spPr bwMode="auto">
          <a:xfrm>
            <a:off x="2012950" y="3055938"/>
            <a:ext cx="5568950" cy="0"/>
          </a:xfrm>
          <a:prstGeom prst="line">
            <a:avLst/>
          </a:prstGeom>
          <a:noFill/>
          <a:ln w="50800">
            <a:solidFill>
              <a:schemeClr val="tx1"/>
            </a:solidFill>
            <a:round/>
            <a:headEnd/>
            <a:tailEnd/>
          </a:ln>
        </p:spPr>
        <p:txBody>
          <a:bodyPr/>
          <a:lstStyle/>
          <a:p>
            <a:endParaRPr lang="en-US"/>
          </a:p>
        </p:txBody>
      </p:sp>
      <p:sp>
        <p:nvSpPr>
          <p:cNvPr id="46086" name="Rectangle 5"/>
          <p:cNvSpPr>
            <a:spLocks noChangeArrowheads="1"/>
          </p:cNvSpPr>
          <p:nvPr/>
        </p:nvSpPr>
        <p:spPr bwMode="auto">
          <a:xfrm>
            <a:off x="2267743" y="3238501"/>
            <a:ext cx="776288" cy="368300"/>
          </a:xfrm>
          <a:prstGeom prst="rect">
            <a:avLst/>
          </a:prstGeom>
          <a:noFill/>
          <a:ln w="25400">
            <a:noFill/>
            <a:miter lim="800000"/>
            <a:headEnd/>
            <a:tailEnd/>
          </a:ln>
        </p:spPr>
        <p:txBody>
          <a:bodyPr lIns="62503" tIns="25001" rIns="62503" bIns="25001">
            <a:spAutoFit/>
          </a:bodyPr>
          <a:lstStyle/>
          <a:p>
            <a:pPr defTabSz="900113" eaLnBrk="0" hangingPunct="0">
              <a:lnSpc>
                <a:spcPct val="87000"/>
              </a:lnSpc>
            </a:pPr>
            <a:r>
              <a:rPr lang="en-US" b="1" dirty="0"/>
              <a:t>Joe</a:t>
            </a:r>
          </a:p>
        </p:txBody>
      </p:sp>
      <p:sp>
        <p:nvSpPr>
          <p:cNvPr id="46087" name="Line 6"/>
          <p:cNvSpPr>
            <a:spLocks noChangeShapeType="1"/>
          </p:cNvSpPr>
          <p:nvPr/>
        </p:nvSpPr>
        <p:spPr bwMode="auto">
          <a:xfrm>
            <a:off x="2012950" y="3789363"/>
            <a:ext cx="5568950" cy="0"/>
          </a:xfrm>
          <a:prstGeom prst="line">
            <a:avLst/>
          </a:prstGeom>
          <a:noFill/>
          <a:ln w="50800">
            <a:solidFill>
              <a:schemeClr val="tx1"/>
            </a:solidFill>
            <a:round/>
            <a:headEnd/>
            <a:tailEnd/>
          </a:ln>
        </p:spPr>
        <p:txBody>
          <a:bodyPr/>
          <a:lstStyle/>
          <a:p>
            <a:endParaRPr lang="en-US"/>
          </a:p>
        </p:txBody>
      </p:sp>
      <p:sp>
        <p:nvSpPr>
          <p:cNvPr id="46088" name="Rectangle 7"/>
          <p:cNvSpPr>
            <a:spLocks noChangeArrowheads="1"/>
          </p:cNvSpPr>
          <p:nvPr/>
        </p:nvSpPr>
        <p:spPr bwMode="auto">
          <a:xfrm>
            <a:off x="3529013" y="3068638"/>
            <a:ext cx="731837"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own</a:t>
            </a:r>
          </a:p>
        </p:txBody>
      </p:sp>
      <p:sp>
        <p:nvSpPr>
          <p:cNvPr id="46089" name="Line 8"/>
          <p:cNvSpPr>
            <a:spLocks noChangeShapeType="1"/>
          </p:cNvSpPr>
          <p:nvPr/>
        </p:nvSpPr>
        <p:spPr bwMode="auto">
          <a:xfrm>
            <a:off x="2012950" y="4325938"/>
            <a:ext cx="5568950" cy="0"/>
          </a:xfrm>
          <a:prstGeom prst="line">
            <a:avLst/>
          </a:prstGeom>
          <a:noFill/>
          <a:ln w="50800">
            <a:solidFill>
              <a:schemeClr val="tx1"/>
            </a:solidFill>
            <a:round/>
            <a:headEnd/>
            <a:tailEnd/>
          </a:ln>
        </p:spPr>
        <p:txBody>
          <a:bodyPr/>
          <a:lstStyle/>
          <a:p>
            <a:endParaRPr lang="en-US"/>
          </a:p>
        </p:txBody>
      </p:sp>
      <p:sp>
        <p:nvSpPr>
          <p:cNvPr id="46090" name="Rectangle 9"/>
          <p:cNvSpPr>
            <a:spLocks noChangeArrowheads="1"/>
          </p:cNvSpPr>
          <p:nvPr/>
        </p:nvSpPr>
        <p:spPr bwMode="auto">
          <a:xfrm>
            <a:off x="2319338" y="4533903"/>
            <a:ext cx="546100" cy="368300"/>
          </a:xfrm>
          <a:prstGeom prst="rect">
            <a:avLst/>
          </a:prstGeom>
          <a:noFill/>
          <a:ln w="25400">
            <a:noFill/>
            <a:miter lim="800000"/>
            <a:headEnd/>
            <a:tailEnd/>
          </a:ln>
        </p:spPr>
        <p:txBody>
          <a:bodyPr wrap="none" lIns="62503" tIns="25001" rIns="62503" bIns="25001">
            <a:spAutoFit/>
          </a:bodyPr>
          <a:lstStyle/>
          <a:p>
            <a:pPr defTabSz="900113" eaLnBrk="0" hangingPunct="0">
              <a:lnSpc>
                <a:spcPct val="87000"/>
              </a:lnSpc>
            </a:pPr>
            <a:r>
              <a:rPr lang="en-US" b="1" dirty="0"/>
              <a:t>Jill</a:t>
            </a:r>
          </a:p>
        </p:txBody>
      </p:sp>
      <p:sp>
        <p:nvSpPr>
          <p:cNvPr id="46091" name="Line 10"/>
          <p:cNvSpPr>
            <a:spLocks noChangeShapeType="1"/>
          </p:cNvSpPr>
          <p:nvPr/>
        </p:nvSpPr>
        <p:spPr bwMode="auto">
          <a:xfrm>
            <a:off x="2012950" y="4997450"/>
            <a:ext cx="5568950" cy="0"/>
          </a:xfrm>
          <a:prstGeom prst="line">
            <a:avLst/>
          </a:prstGeom>
          <a:noFill/>
          <a:ln w="50800">
            <a:solidFill>
              <a:schemeClr val="tx1"/>
            </a:solidFill>
            <a:round/>
            <a:headEnd/>
            <a:tailEnd/>
          </a:ln>
        </p:spPr>
        <p:txBody>
          <a:bodyPr/>
          <a:lstStyle/>
          <a:p>
            <a:endParaRPr lang="en-US"/>
          </a:p>
        </p:txBody>
      </p:sp>
      <p:sp>
        <p:nvSpPr>
          <p:cNvPr id="46092" name="Rectangle 11"/>
          <p:cNvSpPr>
            <a:spLocks noChangeArrowheads="1"/>
          </p:cNvSpPr>
          <p:nvPr/>
        </p:nvSpPr>
        <p:spPr bwMode="auto">
          <a:xfrm>
            <a:off x="3517900" y="2719305"/>
            <a:ext cx="955675" cy="368300"/>
          </a:xfrm>
          <a:prstGeom prst="rect">
            <a:avLst/>
          </a:prstGeom>
          <a:noFill/>
          <a:ln w="25400">
            <a:noFill/>
            <a:miter lim="800000"/>
            <a:headEnd/>
            <a:tailEnd/>
          </a:ln>
        </p:spPr>
        <p:txBody>
          <a:bodyPr wrap="none" lIns="62503" tIns="25001" rIns="62503" bIns="25001">
            <a:spAutoFit/>
          </a:bodyPr>
          <a:lstStyle/>
          <a:p>
            <a:pPr defTabSz="900113" eaLnBrk="0" hangingPunct="0">
              <a:lnSpc>
                <a:spcPct val="87000"/>
              </a:lnSpc>
            </a:pPr>
            <a:r>
              <a:rPr lang="en-US" b="1" dirty="0"/>
              <a:t>Name</a:t>
            </a:r>
          </a:p>
        </p:txBody>
      </p:sp>
      <p:sp>
        <p:nvSpPr>
          <p:cNvPr id="46093" name="Line 12"/>
          <p:cNvSpPr>
            <a:spLocks noChangeShapeType="1"/>
          </p:cNvSpPr>
          <p:nvPr/>
        </p:nvSpPr>
        <p:spPr bwMode="auto">
          <a:xfrm>
            <a:off x="3517900" y="2608263"/>
            <a:ext cx="0" cy="3209925"/>
          </a:xfrm>
          <a:prstGeom prst="line">
            <a:avLst/>
          </a:prstGeom>
          <a:noFill/>
          <a:ln w="50800">
            <a:solidFill>
              <a:schemeClr val="tx1"/>
            </a:solidFill>
            <a:round/>
            <a:headEnd/>
            <a:tailEnd/>
          </a:ln>
        </p:spPr>
        <p:txBody>
          <a:bodyPr/>
          <a:lstStyle/>
          <a:p>
            <a:endParaRPr lang="en-US"/>
          </a:p>
        </p:txBody>
      </p:sp>
      <p:sp>
        <p:nvSpPr>
          <p:cNvPr id="46094" name="Line 13"/>
          <p:cNvSpPr>
            <a:spLocks noChangeShapeType="1"/>
          </p:cNvSpPr>
          <p:nvPr/>
        </p:nvSpPr>
        <p:spPr bwMode="auto">
          <a:xfrm>
            <a:off x="4270375" y="2608263"/>
            <a:ext cx="0" cy="3209925"/>
          </a:xfrm>
          <a:prstGeom prst="line">
            <a:avLst/>
          </a:prstGeom>
          <a:noFill/>
          <a:ln w="50800">
            <a:solidFill>
              <a:schemeClr val="tx1"/>
            </a:solidFill>
            <a:round/>
            <a:headEnd/>
            <a:tailEnd/>
          </a:ln>
        </p:spPr>
        <p:txBody>
          <a:bodyPr/>
          <a:lstStyle/>
          <a:p>
            <a:endParaRPr lang="en-US"/>
          </a:p>
        </p:txBody>
      </p:sp>
      <p:sp>
        <p:nvSpPr>
          <p:cNvPr id="46095" name="Rectangle 14"/>
          <p:cNvSpPr>
            <a:spLocks noChangeArrowheads="1"/>
          </p:cNvSpPr>
          <p:nvPr/>
        </p:nvSpPr>
        <p:spPr bwMode="auto">
          <a:xfrm>
            <a:off x="646113" y="3143250"/>
            <a:ext cx="325437" cy="2538413"/>
          </a:xfrm>
          <a:prstGeom prst="rect">
            <a:avLst/>
          </a:prstGeom>
          <a:noFill/>
          <a:ln w="25400">
            <a:noFill/>
            <a:miter lim="800000"/>
            <a:headEnd/>
            <a:tailEnd/>
          </a:ln>
        </p:spPr>
        <p:txBody>
          <a:bodyPr wrap="none" lIns="62503" tIns="25001" rIns="62503" bIns="25001">
            <a:spAutoFit/>
          </a:bodyPr>
          <a:lstStyle/>
          <a:p>
            <a:pPr algn="ctr" defTabSz="900113" eaLnBrk="0" hangingPunct="0">
              <a:lnSpc>
                <a:spcPct val="87000"/>
              </a:lnSpc>
            </a:pPr>
            <a:r>
              <a:rPr lang="en-US" b="1"/>
              <a:t>S</a:t>
            </a:r>
          </a:p>
          <a:p>
            <a:pPr algn="ctr" defTabSz="900113" eaLnBrk="0" hangingPunct="0">
              <a:lnSpc>
                <a:spcPct val="87000"/>
              </a:lnSpc>
            </a:pPr>
            <a:r>
              <a:rPr lang="en-US" b="1"/>
              <a:t>u</a:t>
            </a:r>
          </a:p>
          <a:p>
            <a:pPr algn="ctr" defTabSz="900113" eaLnBrk="0" hangingPunct="0">
              <a:lnSpc>
                <a:spcPct val="87000"/>
              </a:lnSpc>
            </a:pPr>
            <a:r>
              <a:rPr lang="en-US" b="1"/>
              <a:t>b</a:t>
            </a:r>
          </a:p>
          <a:p>
            <a:pPr algn="ctr" defTabSz="900113" eaLnBrk="0" hangingPunct="0">
              <a:lnSpc>
                <a:spcPct val="87000"/>
              </a:lnSpc>
            </a:pPr>
            <a:r>
              <a:rPr lang="en-US" b="1"/>
              <a:t>j</a:t>
            </a:r>
          </a:p>
          <a:p>
            <a:pPr algn="ctr" defTabSz="900113" eaLnBrk="0" hangingPunct="0">
              <a:lnSpc>
                <a:spcPct val="87000"/>
              </a:lnSpc>
            </a:pPr>
            <a:r>
              <a:rPr lang="en-US" b="1"/>
              <a:t>e</a:t>
            </a:r>
          </a:p>
          <a:p>
            <a:pPr algn="ctr" defTabSz="900113" eaLnBrk="0" hangingPunct="0">
              <a:lnSpc>
                <a:spcPct val="87000"/>
              </a:lnSpc>
            </a:pPr>
            <a:r>
              <a:rPr lang="en-US" b="1"/>
              <a:t>c</a:t>
            </a:r>
          </a:p>
          <a:p>
            <a:pPr algn="ctr" defTabSz="900113" eaLnBrk="0" hangingPunct="0">
              <a:lnSpc>
                <a:spcPct val="87000"/>
              </a:lnSpc>
            </a:pPr>
            <a:r>
              <a:rPr lang="en-US" b="1"/>
              <a:t>t</a:t>
            </a:r>
          </a:p>
          <a:p>
            <a:pPr algn="ctr" defTabSz="900113" eaLnBrk="0" hangingPunct="0">
              <a:lnSpc>
                <a:spcPct val="87000"/>
              </a:lnSpc>
            </a:pPr>
            <a:r>
              <a:rPr lang="en-US" b="1"/>
              <a:t>s</a:t>
            </a:r>
          </a:p>
        </p:txBody>
      </p:sp>
      <p:sp>
        <p:nvSpPr>
          <p:cNvPr id="46096" name="Rectangle 15"/>
          <p:cNvSpPr>
            <a:spLocks noChangeArrowheads="1"/>
          </p:cNvSpPr>
          <p:nvPr/>
        </p:nvSpPr>
        <p:spPr bwMode="auto">
          <a:xfrm>
            <a:off x="3455988" y="1724025"/>
            <a:ext cx="1241425" cy="368300"/>
          </a:xfrm>
          <a:prstGeom prst="rect">
            <a:avLst/>
          </a:prstGeom>
          <a:noFill/>
          <a:ln w="25400">
            <a:noFill/>
            <a:miter lim="800000"/>
            <a:headEnd/>
            <a:tailEnd/>
          </a:ln>
        </p:spPr>
        <p:txBody>
          <a:bodyPr wrap="none" lIns="62503" tIns="25001" rIns="62503" bIns="25001">
            <a:spAutoFit/>
          </a:bodyPr>
          <a:lstStyle/>
          <a:p>
            <a:pPr defTabSz="900113" eaLnBrk="0" hangingPunct="0">
              <a:lnSpc>
                <a:spcPct val="87000"/>
              </a:lnSpc>
            </a:pPr>
            <a:r>
              <a:rPr lang="en-US" b="1"/>
              <a:t>Objects</a:t>
            </a:r>
          </a:p>
        </p:txBody>
      </p:sp>
      <p:sp>
        <p:nvSpPr>
          <p:cNvPr id="46097" name="Line 16"/>
          <p:cNvSpPr>
            <a:spLocks noChangeShapeType="1"/>
          </p:cNvSpPr>
          <p:nvPr/>
        </p:nvSpPr>
        <p:spPr bwMode="auto">
          <a:xfrm>
            <a:off x="1905000" y="1905000"/>
            <a:ext cx="1354138" cy="0"/>
          </a:xfrm>
          <a:prstGeom prst="line">
            <a:avLst/>
          </a:prstGeom>
          <a:noFill/>
          <a:ln w="50800">
            <a:solidFill>
              <a:schemeClr val="tx1"/>
            </a:solidFill>
            <a:round/>
            <a:headEnd/>
            <a:tailEnd/>
          </a:ln>
        </p:spPr>
        <p:txBody>
          <a:bodyPr/>
          <a:lstStyle/>
          <a:p>
            <a:endParaRPr lang="en-US"/>
          </a:p>
        </p:txBody>
      </p:sp>
      <p:sp>
        <p:nvSpPr>
          <p:cNvPr id="46098" name="Line 17"/>
          <p:cNvSpPr>
            <a:spLocks noChangeShapeType="1"/>
          </p:cNvSpPr>
          <p:nvPr/>
        </p:nvSpPr>
        <p:spPr bwMode="auto">
          <a:xfrm>
            <a:off x="5105400" y="1905000"/>
            <a:ext cx="1504950" cy="0"/>
          </a:xfrm>
          <a:prstGeom prst="line">
            <a:avLst/>
          </a:prstGeom>
          <a:noFill/>
          <a:ln w="50800">
            <a:solidFill>
              <a:schemeClr val="tx1"/>
            </a:solidFill>
            <a:round/>
            <a:headEnd/>
            <a:tailEnd type="triangle" w="med" len="med"/>
          </a:ln>
        </p:spPr>
        <p:txBody>
          <a:bodyPr/>
          <a:lstStyle/>
          <a:p>
            <a:endParaRPr lang="en-US"/>
          </a:p>
        </p:txBody>
      </p:sp>
      <p:sp>
        <p:nvSpPr>
          <p:cNvPr id="46099" name="Line 18"/>
          <p:cNvSpPr>
            <a:spLocks noChangeShapeType="1"/>
          </p:cNvSpPr>
          <p:nvPr/>
        </p:nvSpPr>
        <p:spPr bwMode="auto">
          <a:xfrm>
            <a:off x="809625" y="2682875"/>
            <a:ext cx="0" cy="373063"/>
          </a:xfrm>
          <a:prstGeom prst="line">
            <a:avLst/>
          </a:prstGeom>
          <a:noFill/>
          <a:ln w="50800">
            <a:solidFill>
              <a:schemeClr val="tx1"/>
            </a:solidFill>
            <a:round/>
            <a:headEnd/>
            <a:tailEnd/>
          </a:ln>
        </p:spPr>
        <p:txBody>
          <a:bodyPr/>
          <a:lstStyle/>
          <a:p>
            <a:endParaRPr lang="en-US"/>
          </a:p>
        </p:txBody>
      </p:sp>
      <p:sp>
        <p:nvSpPr>
          <p:cNvPr id="46100" name="Line 19"/>
          <p:cNvSpPr>
            <a:spLocks noChangeShapeType="1"/>
          </p:cNvSpPr>
          <p:nvPr/>
        </p:nvSpPr>
        <p:spPr bwMode="auto">
          <a:xfrm>
            <a:off x="796925" y="5843588"/>
            <a:ext cx="0" cy="596900"/>
          </a:xfrm>
          <a:prstGeom prst="line">
            <a:avLst/>
          </a:prstGeom>
          <a:noFill/>
          <a:ln w="50800">
            <a:solidFill>
              <a:schemeClr val="tx1"/>
            </a:solidFill>
            <a:round/>
            <a:headEnd/>
            <a:tailEnd type="triangle" w="med" len="med"/>
          </a:ln>
        </p:spPr>
        <p:txBody>
          <a:bodyPr/>
          <a:lstStyle/>
          <a:p>
            <a:endParaRPr lang="en-US"/>
          </a:p>
        </p:txBody>
      </p:sp>
      <p:sp>
        <p:nvSpPr>
          <p:cNvPr id="46101" name="Rectangle 20"/>
          <p:cNvSpPr>
            <a:spLocks noChangeArrowheads="1"/>
          </p:cNvSpPr>
          <p:nvPr/>
        </p:nvSpPr>
        <p:spPr bwMode="auto">
          <a:xfrm>
            <a:off x="5290595" y="2678908"/>
            <a:ext cx="1039813" cy="368300"/>
          </a:xfrm>
          <a:prstGeom prst="rect">
            <a:avLst/>
          </a:prstGeom>
          <a:noFill/>
          <a:ln w="25400">
            <a:noFill/>
            <a:miter lim="800000"/>
            <a:headEnd/>
            <a:tailEnd/>
          </a:ln>
        </p:spPr>
        <p:txBody>
          <a:bodyPr wrap="none" lIns="62503" tIns="25001" rIns="62503" bIns="25001">
            <a:spAutoFit/>
          </a:bodyPr>
          <a:lstStyle/>
          <a:p>
            <a:pPr defTabSz="900113" eaLnBrk="0" hangingPunct="0">
              <a:lnSpc>
                <a:spcPct val="87000"/>
              </a:lnSpc>
            </a:pPr>
            <a:r>
              <a:rPr lang="en-US" b="1" dirty="0"/>
              <a:t>Salary</a:t>
            </a:r>
          </a:p>
        </p:txBody>
      </p:sp>
      <p:sp>
        <p:nvSpPr>
          <p:cNvPr id="46102" name="Line 21"/>
          <p:cNvSpPr>
            <a:spLocks noChangeShapeType="1"/>
          </p:cNvSpPr>
          <p:nvPr/>
        </p:nvSpPr>
        <p:spPr bwMode="auto">
          <a:xfrm>
            <a:off x="5048250" y="2632075"/>
            <a:ext cx="0" cy="3211513"/>
          </a:xfrm>
          <a:prstGeom prst="line">
            <a:avLst/>
          </a:prstGeom>
          <a:noFill/>
          <a:ln w="50800">
            <a:solidFill>
              <a:schemeClr val="tx1"/>
            </a:solidFill>
            <a:round/>
            <a:headEnd/>
            <a:tailEnd/>
          </a:ln>
        </p:spPr>
        <p:txBody>
          <a:bodyPr/>
          <a:lstStyle/>
          <a:p>
            <a:endParaRPr lang="en-US"/>
          </a:p>
        </p:txBody>
      </p:sp>
      <p:sp>
        <p:nvSpPr>
          <p:cNvPr id="46103" name="Line 22"/>
          <p:cNvSpPr>
            <a:spLocks noChangeShapeType="1"/>
          </p:cNvSpPr>
          <p:nvPr/>
        </p:nvSpPr>
        <p:spPr bwMode="auto">
          <a:xfrm>
            <a:off x="6453188" y="2632075"/>
            <a:ext cx="0" cy="3211513"/>
          </a:xfrm>
          <a:prstGeom prst="line">
            <a:avLst/>
          </a:prstGeom>
          <a:noFill/>
          <a:ln w="50800">
            <a:solidFill>
              <a:schemeClr val="tx1"/>
            </a:solidFill>
            <a:round/>
            <a:headEnd/>
            <a:tailEnd/>
          </a:ln>
        </p:spPr>
        <p:txBody>
          <a:bodyPr/>
          <a:lstStyle/>
          <a:p>
            <a:endParaRPr lang="en-US"/>
          </a:p>
        </p:txBody>
      </p:sp>
      <p:sp>
        <p:nvSpPr>
          <p:cNvPr id="46104" name="Rectangle 23"/>
          <p:cNvSpPr>
            <a:spLocks noChangeArrowheads="1"/>
          </p:cNvSpPr>
          <p:nvPr/>
        </p:nvSpPr>
        <p:spPr bwMode="auto">
          <a:xfrm>
            <a:off x="5262563" y="3179763"/>
            <a:ext cx="242887" cy="368300"/>
          </a:xfrm>
          <a:prstGeom prst="rect">
            <a:avLst/>
          </a:prstGeom>
          <a:noFill/>
          <a:ln w="50800">
            <a:noFill/>
            <a:miter lim="800000"/>
            <a:headEnd/>
            <a:tailEnd/>
          </a:ln>
        </p:spPr>
        <p:txBody>
          <a:bodyPr wrap="none" lIns="62503" tIns="25001" rIns="62503" bIns="25001">
            <a:spAutoFit/>
          </a:bodyPr>
          <a:lstStyle/>
          <a:p>
            <a:pPr defTabSz="900113" eaLnBrk="0" hangingPunct="0">
              <a:lnSpc>
                <a:spcPct val="87000"/>
              </a:lnSpc>
            </a:pPr>
            <a:r>
              <a:rPr lang="en-US" b="1"/>
              <a:t>r</a:t>
            </a:r>
          </a:p>
        </p:txBody>
      </p:sp>
      <p:sp>
        <p:nvSpPr>
          <p:cNvPr id="46105" name="Rectangle 24"/>
          <p:cNvSpPr>
            <a:spLocks noChangeArrowheads="1"/>
          </p:cNvSpPr>
          <p:nvPr/>
        </p:nvSpPr>
        <p:spPr bwMode="auto">
          <a:xfrm>
            <a:off x="3771900" y="4337050"/>
            <a:ext cx="242888" cy="6858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r</a:t>
            </a:r>
          </a:p>
          <a:p>
            <a:pPr algn="ctr" defTabSz="900113" eaLnBrk="0" hangingPunct="0">
              <a:lnSpc>
                <a:spcPct val="87000"/>
              </a:lnSpc>
            </a:pPr>
            <a:endParaRPr lang="en-US" b="1"/>
          </a:p>
        </p:txBody>
      </p:sp>
      <p:sp>
        <p:nvSpPr>
          <p:cNvPr id="46106" name="Rectangle 25"/>
          <p:cNvSpPr>
            <a:spLocks noChangeArrowheads="1"/>
          </p:cNvSpPr>
          <p:nvPr/>
        </p:nvSpPr>
        <p:spPr bwMode="auto">
          <a:xfrm>
            <a:off x="5410200" y="4343400"/>
            <a:ext cx="731838"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own</a:t>
            </a:r>
          </a:p>
        </p:txBody>
      </p:sp>
      <p:sp>
        <p:nvSpPr>
          <p:cNvPr id="46107" name="Rectangle 26"/>
          <p:cNvSpPr>
            <a:spLocks noChangeArrowheads="1"/>
          </p:cNvSpPr>
          <p:nvPr/>
        </p:nvSpPr>
        <p:spPr bwMode="auto">
          <a:xfrm>
            <a:off x="6299578" y="2709863"/>
            <a:ext cx="1323975"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dirty="0"/>
              <a:t>Position</a:t>
            </a:r>
          </a:p>
        </p:txBody>
      </p:sp>
      <p:sp>
        <p:nvSpPr>
          <p:cNvPr id="46108" name="Rectangle 27"/>
          <p:cNvSpPr>
            <a:spLocks noChangeArrowheads="1"/>
          </p:cNvSpPr>
          <p:nvPr/>
        </p:nvSpPr>
        <p:spPr bwMode="auto">
          <a:xfrm>
            <a:off x="2132380" y="3898779"/>
            <a:ext cx="803275"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dirty="0"/>
              <a:t>Jack</a:t>
            </a:r>
          </a:p>
        </p:txBody>
      </p:sp>
      <p:sp>
        <p:nvSpPr>
          <p:cNvPr id="46109" name="Rectangle 28"/>
          <p:cNvSpPr>
            <a:spLocks noChangeArrowheads="1"/>
          </p:cNvSpPr>
          <p:nvPr/>
        </p:nvSpPr>
        <p:spPr bwMode="auto">
          <a:xfrm>
            <a:off x="6477000" y="3886200"/>
            <a:ext cx="731838"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own</a:t>
            </a:r>
          </a:p>
        </p:txBody>
      </p:sp>
      <p:sp>
        <p:nvSpPr>
          <p:cNvPr id="46110" name="Rectangle 29"/>
          <p:cNvSpPr>
            <a:spLocks noChangeArrowheads="1"/>
          </p:cNvSpPr>
          <p:nvPr/>
        </p:nvSpPr>
        <p:spPr bwMode="auto">
          <a:xfrm>
            <a:off x="3749675" y="3886200"/>
            <a:ext cx="242888"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r</a:t>
            </a:r>
          </a:p>
        </p:txBody>
      </p:sp>
      <p:sp>
        <p:nvSpPr>
          <p:cNvPr id="46111" name="Rectangle 30"/>
          <p:cNvSpPr>
            <a:spLocks noChangeArrowheads="1"/>
          </p:cNvSpPr>
          <p:nvPr/>
        </p:nvSpPr>
        <p:spPr bwMode="auto">
          <a:xfrm>
            <a:off x="6738938" y="4419600"/>
            <a:ext cx="360362" cy="368300"/>
          </a:xfrm>
          <a:prstGeom prst="rect">
            <a:avLst/>
          </a:prstGeom>
          <a:noFill/>
          <a:ln w="50800">
            <a:noFill/>
            <a:miter lim="800000"/>
            <a:headEnd/>
            <a:tailEnd/>
          </a:ln>
        </p:spPr>
        <p:txBody>
          <a:bodyPr wrap="none" lIns="62503" tIns="25001" rIns="62503" bIns="25001">
            <a:spAutoFit/>
          </a:bodyPr>
          <a:lstStyle/>
          <a:p>
            <a:pPr algn="ctr" defTabSz="900113" eaLnBrk="0" hangingPunct="0">
              <a:lnSpc>
                <a:spcPct val="87000"/>
              </a:lnSpc>
            </a:pPr>
            <a:r>
              <a:rPr lang="en-US" b="1"/>
              <a:t>w</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p>
            <a:fld id="{6EF84885-35F4-4E3A-8C06-DD1210A29ADF}" type="slidenum">
              <a:rPr lang="es-ES" sz="1600" smtClean="0"/>
              <a:pPr/>
              <a:t>7</a:t>
            </a:fld>
            <a:endParaRPr lang="es-ES" sz="1600"/>
          </a:p>
        </p:txBody>
      </p:sp>
      <p:sp>
        <p:nvSpPr>
          <p:cNvPr id="48131" name="Text Box 2"/>
          <p:cNvSpPr txBox="1">
            <a:spLocks noChangeArrowheads="1"/>
          </p:cNvSpPr>
          <p:nvPr/>
        </p:nvSpPr>
        <p:spPr bwMode="auto">
          <a:xfrm>
            <a:off x="1142976" y="357166"/>
            <a:ext cx="7162824" cy="523220"/>
          </a:xfrm>
          <a:prstGeom prst="rect">
            <a:avLst/>
          </a:prstGeom>
          <a:noFill/>
          <a:ln w="9525">
            <a:noFill/>
            <a:miter lim="800000"/>
            <a:headEnd/>
            <a:tailEnd/>
          </a:ln>
        </p:spPr>
        <p:txBody>
          <a:bodyPr wrap="square">
            <a:spAutoFit/>
          </a:bodyPr>
          <a:lstStyle/>
          <a:p>
            <a:pPr algn="ctr" eaLnBrk="0" hangingPunct="0">
              <a:spcBef>
                <a:spcPct val="50000"/>
              </a:spcBef>
            </a:pPr>
            <a:r>
              <a:rPr lang="en-US" sz="2800" b="1" dirty="0"/>
              <a:t>Data Classification Matrix </a:t>
            </a:r>
          </a:p>
        </p:txBody>
      </p:sp>
      <p:grpSp>
        <p:nvGrpSpPr>
          <p:cNvPr id="2" name="Group 3"/>
          <p:cNvGrpSpPr>
            <a:grpSpLocks/>
          </p:cNvGrpSpPr>
          <p:nvPr/>
        </p:nvGrpSpPr>
        <p:grpSpPr bwMode="auto">
          <a:xfrm>
            <a:off x="609600" y="1066800"/>
            <a:ext cx="8097837" cy="4953000"/>
            <a:chOff x="-2" y="-2"/>
            <a:chExt cx="5619" cy="2421"/>
          </a:xfrm>
        </p:grpSpPr>
        <p:grpSp>
          <p:nvGrpSpPr>
            <p:cNvPr id="3" name="Group 4"/>
            <p:cNvGrpSpPr>
              <a:grpSpLocks/>
            </p:cNvGrpSpPr>
            <p:nvPr/>
          </p:nvGrpSpPr>
          <p:grpSpPr bwMode="auto">
            <a:xfrm>
              <a:off x="0" y="0"/>
              <a:ext cx="5615" cy="2417"/>
              <a:chOff x="0" y="0"/>
              <a:chExt cx="5615" cy="2417"/>
            </a:xfrm>
          </p:grpSpPr>
          <p:grpSp>
            <p:nvGrpSpPr>
              <p:cNvPr id="4" name="Group 5"/>
              <p:cNvGrpSpPr>
                <a:grpSpLocks/>
              </p:cNvGrpSpPr>
              <p:nvPr/>
            </p:nvGrpSpPr>
            <p:grpSpPr bwMode="auto">
              <a:xfrm>
                <a:off x="0" y="0"/>
                <a:ext cx="1076" cy="633"/>
                <a:chOff x="0" y="0"/>
                <a:chExt cx="1076" cy="633"/>
              </a:xfrm>
            </p:grpSpPr>
            <p:sp>
              <p:nvSpPr>
                <p:cNvPr id="48181" name="Rectangle 6"/>
                <p:cNvSpPr>
                  <a:spLocks noChangeArrowheads="1"/>
                </p:cNvSpPr>
                <p:nvPr/>
              </p:nvSpPr>
              <p:spPr bwMode="auto">
                <a:xfrm>
                  <a:off x="43" y="0"/>
                  <a:ext cx="990" cy="633"/>
                </a:xfrm>
                <a:prstGeom prst="rect">
                  <a:avLst/>
                </a:prstGeom>
                <a:noFill/>
                <a:ln w="9525">
                  <a:noFill/>
                  <a:miter lim="800000"/>
                  <a:headEnd/>
                  <a:tailEnd/>
                </a:ln>
              </p:spPr>
              <p:txBody>
                <a:bodyPr lIns="0" tIns="0" rIns="0" bIns="0"/>
                <a:lstStyle/>
                <a:p>
                  <a:r>
                    <a:rPr lang="en-US" sz="1600" b="1">
                      <a:cs typeface="Arial" charset="0"/>
                    </a:rPr>
                    <a:t>Classification</a:t>
                  </a:r>
                </a:p>
                <a:p>
                  <a:pPr eaLnBrk="0" hangingPunct="0"/>
                  <a:endParaRPr lang="en-US" sz="1600"/>
                </a:p>
              </p:txBody>
            </p:sp>
            <p:sp>
              <p:nvSpPr>
                <p:cNvPr id="48182" name="Rectangle 7"/>
                <p:cNvSpPr>
                  <a:spLocks noChangeArrowheads="1"/>
                </p:cNvSpPr>
                <p:nvPr/>
              </p:nvSpPr>
              <p:spPr bwMode="auto">
                <a:xfrm>
                  <a:off x="0" y="0"/>
                  <a:ext cx="1076" cy="633"/>
                </a:xfrm>
                <a:prstGeom prst="rect">
                  <a:avLst/>
                </a:prstGeom>
                <a:noFill/>
                <a:ln w="7">
                  <a:solidFill>
                    <a:srgbClr val="A0A0A0"/>
                  </a:solidFill>
                  <a:miter lim="800000"/>
                  <a:headEnd/>
                  <a:tailEnd/>
                </a:ln>
              </p:spPr>
              <p:txBody>
                <a:bodyPr/>
                <a:lstStyle/>
                <a:p>
                  <a:endParaRPr lang="en-US" sz="1600"/>
                </a:p>
              </p:txBody>
            </p:sp>
          </p:grpSp>
          <p:grpSp>
            <p:nvGrpSpPr>
              <p:cNvPr id="5" name="Group 8"/>
              <p:cNvGrpSpPr>
                <a:grpSpLocks/>
              </p:cNvGrpSpPr>
              <p:nvPr/>
            </p:nvGrpSpPr>
            <p:grpSpPr bwMode="auto">
              <a:xfrm>
                <a:off x="1076" y="0"/>
                <a:ext cx="1731" cy="633"/>
                <a:chOff x="1076" y="0"/>
                <a:chExt cx="1731" cy="633"/>
              </a:xfrm>
            </p:grpSpPr>
            <p:sp>
              <p:nvSpPr>
                <p:cNvPr id="48179" name="Rectangle 9"/>
                <p:cNvSpPr>
                  <a:spLocks noChangeArrowheads="1"/>
                </p:cNvSpPr>
                <p:nvPr/>
              </p:nvSpPr>
              <p:spPr bwMode="auto">
                <a:xfrm>
                  <a:off x="1119" y="0"/>
                  <a:ext cx="1645" cy="633"/>
                </a:xfrm>
                <a:prstGeom prst="rect">
                  <a:avLst/>
                </a:prstGeom>
                <a:noFill/>
                <a:ln w="9525">
                  <a:noFill/>
                  <a:miter lim="800000"/>
                  <a:headEnd/>
                  <a:tailEnd/>
                </a:ln>
              </p:spPr>
              <p:txBody>
                <a:bodyPr/>
                <a:lstStyle/>
                <a:p>
                  <a:pPr algn="ctr"/>
                  <a:r>
                    <a:rPr lang="en-US" sz="1600" b="1">
                      <a:cs typeface="Arial" charset="0"/>
                    </a:rPr>
                    <a:t>Category A</a:t>
                  </a:r>
                  <a:endParaRPr lang="en-US" sz="1600">
                    <a:cs typeface="Times New Roman" pitchFamily="18" charset="0"/>
                  </a:endParaRPr>
                </a:p>
                <a:p>
                  <a:pPr algn="ctr" eaLnBrk="0" hangingPunct="0"/>
                  <a:r>
                    <a:rPr lang="en-US" sz="1600" b="1">
                      <a:cs typeface="Arial" charset="0"/>
                    </a:rPr>
                    <a:t>(</a:t>
                  </a:r>
                  <a:r>
                    <a:rPr lang="en-US" sz="1600">
                      <a:cs typeface="Arial" charset="0"/>
                    </a:rPr>
                    <a:t>Highest, most sensitive)</a:t>
                  </a:r>
                  <a:endParaRPr lang="en-US" sz="1600">
                    <a:cs typeface="Times New Roman" pitchFamily="18" charset="0"/>
                  </a:endParaRPr>
                </a:p>
                <a:p>
                  <a:pPr algn="ctr" eaLnBrk="0" hangingPunct="0"/>
                  <a:endParaRPr lang="en-US" sz="1600"/>
                </a:p>
              </p:txBody>
            </p:sp>
            <p:sp>
              <p:nvSpPr>
                <p:cNvPr id="48180" name="Rectangle 10"/>
                <p:cNvSpPr>
                  <a:spLocks noChangeArrowheads="1"/>
                </p:cNvSpPr>
                <p:nvPr/>
              </p:nvSpPr>
              <p:spPr bwMode="auto">
                <a:xfrm>
                  <a:off x="1076" y="0"/>
                  <a:ext cx="1731" cy="633"/>
                </a:xfrm>
                <a:prstGeom prst="rect">
                  <a:avLst/>
                </a:prstGeom>
                <a:noFill/>
                <a:ln w="7">
                  <a:solidFill>
                    <a:srgbClr val="A0A0A0"/>
                  </a:solidFill>
                  <a:miter lim="800000"/>
                  <a:headEnd/>
                  <a:tailEnd/>
                </a:ln>
              </p:spPr>
              <p:txBody>
                <a:bodyPr/>
                <a:lstStyle/>
                <a:p>
                  <a:endParaRPr lang="en-US" sz="1600"/>
                </a:p>
              </p:txBody>
            </p:sp>
          </p:grpSp>
          <p:grpSp>
            <p:nvGrpSpPr>
              <p:cNvPr id="6" name="Group 11"/>
              <p:cNvGrpSpPr>
                <a:grpSpLocks/>
              </p:cNvGrpSpPr>
              <p:nvPr/>
            </p:nvGrpSpPr>
            <p:grpSpPr bwMode="auto">
              <a:xfrm>
                <a:off x="2807" y="0"/>
                <a:ext cx="1529" cy="633"/>
                <a:chOff x="2807" y="0"/>
                <a:chExt cx="1529" cy="633"/>
              </a:xfrm>
            </p:grpSpPr>
            <p:sp>
              <p:nvSpPr>
                <p:cNvPr id="48177" name="Rectangle 12"/>
                <p:cNvSpPr>
                  <a:spLocks noChangeArrowheads="1"/>
                </p:cNvSpPr>
                <p:nvPr/>
              </p:nvSpPr>
              <p:spPr bwMode="auto">
                <a:xfrm>
                  <a:off x="2850" y="0"/>
                  <a:ext cx="1443" cy="633"/>
                </a:xfrm>
                <a:prstGeom prst="rect">
                  <a:avLst/>
                </a:prstGeom>
                <a:noFill/>
                <a:ln w="9525">
                  <a:noFill/>
                  <a:miter lim="800000"/>
                  <a:headEnd/>
                  <a:tailEnd/>
                </a:ln>
              </p:spPr>
              <p:txBody>
                <a:bodyPr/>
                <a:lstStyle/>
                <a:p>
                  <a:pPr algn="ctr"/>
                  <a:r>
                    <a:rPr lang="en-US" sz="1600" b="1" dirty="0">
                      <a:cs typeface="Arial" charset="0"/>
                    </a:rPr>
                    <a:t>Category B</a:t>
                  </a:r>
                  <a:endParaRPr lang="en-US" sz="1600" dirty="0">
                    <a:cs typeface="Times New Roman" pitchFamily="18" charset="0"/>
                  </a:endParaRPr>
                </a:p>
                <a:p>
                  <a:pPr algn="ctr" eaLnBrk="0" hangingPunct="0"/>
                  <a:r>
                    <a:rPr lang="en-US" sz="1600" dirty="0">
                      <a:cs typeface="Arial" charset="0"/>
                    </a:rPr>
                    <a:t>(Moderate level of sensitivity)</a:t>
                  </a:r>
                  <a:endParaRPr lang="en-US" sz="1600" dirty="0">
                    <a:cs typeface="Times New Roman" pitchFamily="18" charset="0"/>
                  </a:endParaRPr>
                </a:p>
                <a:p>
                  <a:pPr algn="ctr" eaLnBrk="0" hangingPunct="0"/>
                  <a:r>
                    <a:rPr lang="en-US" sz="1600" dirty="0">
                      <a:cs typeface="Times New Roman" pitchFamily="18" charset="0"/>
                    </a:rPr>
                    <a:t> </a:t>
                  </a:r>
                </a:p>
                <a:p>
                  <a:pPr algn="ctr" eaLnBrk="0" hangingPunct="0"/>
                  <a:endParaRPr lang="en-US" sz="1600" dirty="0"/>
                </a:p>
              </p:txBody>
            </p:sp>
            <p:sp>
              <p:nvSpPr>
                <p:cNvPr id="48178" name="Rectangle 13"/>
                <p:cNvSpPr>
                  <a:spLocks noChangeArrowheads="1"/>
                </p:cNvSpPr>
                <p:nvPr/>
              </p:nvSpPr>
              <p:spPr bwMode="auto">
                <a:xfrm>
                  <a:off x="2807" y="0"/>
                  <a:ext cx="1529" cy="633"/>
                </a:xfrm>
                <a:prstGeom prst="rect">
                  <a:avLst/>
                </a:prstGeom>
                <a:noFill/>
                <a:ln w="7">
                  <a:solidFill>
                    <a:srgbClr val="A0A0A0"/>
                  </a:solidFill>
                  <a:miter lim="800000"/>
                  <a:headEnd/>
                  <a:tailEnd/>
                </a:ln>
              </p:spPr>
              <p:txBody>
                <a:bodyPr/>
                <a:lstStyle/>
                <a:p>
                  <a:endParaRPr lang="en-US" sz="1600"/>
                </a:p>
              </p:txBody>
            </p:sp>
          </p:grpSp>
          <p:grpSp>
            <p:nvGrpSpPr>
              <p:cNvPr id="7" name="Group 14"/>
              <p:cNvGrpSpPr>
                <a:grpSpLocks/>
              </p:cNvGrpSpPr>
              <p:nvPr/>
            </p:nvGrpSpPr>
            <p:grpSpPr bwMode="auto">
              <a:xfrm>
                <a:off x="4336" y="0"/>
                <a:ext cx="1279" cy="633"/>
                <a:chOff x="4336" y="0"/>
                <a:chExt cx="1279" cy="633"/>
              </a:xfrm>
            </p:grpSpPr>
            <p:sp>
              <p:nvSpPr>
                <p:cNvPr id="48175" name="Rectangle 15"/>
                <p:cNvSpPr>
                  <a:spLocks noChangeArrowheads="1"/>
                </p:cNvSpPr>
                <p:nvPr/>
              </p:nvSpPr>
              <p:spPr bwMode="auto">
                <a:xfrm>
                  <a:off x="4379" y="0"/>
                  <a:ext cx="1193" cy="633"/>
                </a:xfrm>
                <a:prstGeom prst="rect">
                  <a:avLst/>
                </a:prstGeom>
                <a:noFill/>
                <a:ln w="9525">
                  <a:noFill/>
                  <a:miter lim="800000"/>
                  <a:headEnd/>
                  <a:tailEnd/>
                </a:ln>
              </p:spPr>
              <p:txBody>
                <a:bodyPr/>
                <a:lstStyle/>
                <a:p>
                  <a:pPr algn="ctr"/>
                  <a:r>
                    <a:rPr lang="en-US" sz="1600" b="1" dirty="0">
                      <a:cs typeface="Arial" charset="0"/>
                    </a:rPr>
                    <a:t>Category C</a:t>
                  </a:r>
                  <a:endParaRPr lang="en-US" sz="1600" dirty="0">
                    <a:cs typeface="Times New Roman" pitchFamily="18" charset="0"/>
                  </a:endParaRPr>
                </a:p>
                <a:p>
                  <a:pPr algn="ctr" eaLnBrk="0" hangingPunct="0"/>
                  <a:r>
                    <a:rPr lang="en-US" sz="1600" b="1" dirty="0">
                      <a:cs typeface="Arial" charset="0"/>
                    </a:rPr>
                    <a:t>(</a:t>
                  </a:r>
                  <a:r>
                    <a:rPr lang="en-US" sz="1600" dirty="0">
                      <a:cs typeface="Arial" charset="0"/>
                    </a:rPr>
                    <a:t>Very low, but still some sensitivity)</a:t>
                  </a:r>
                  <a:endParaRPr lang="en-US" sz="1600" dirty="0">
                    <a:cs typeface="Times New Roman" pitchFamily="18" charset="0"/>
                  </a:endParaRPr>
                </a:p>
                <a:p>
                  <a:pPr algn="ctr" eaLnBrk="0" hangingPunct="0"/>
                  <a:endParaRPr lang="en-US" sz="1600" dirty="0"/>
                </a:p>
              </p:txBody>
            </p:sp>
            <p:sp>
              <p:nvSpPr>
                <p:cNvPr id="48176" name="Rectangle 16"/>
                <p:cNvSpPr>
                  <a:spLocks noChangeArrowheads="1"/>
                </p:cNvSpPr>
                <p:nvPr/>
              </p:nvSpPr>
              <p:spPr bwMode="auto">
                <a:xfrm>
                  <a:off x="4336" y="0"/>
                  <a:ext cx="1279" cy="633"/>
                </a:xfrm>
                <a:prstGeom prst="rect">
                  <a:avLst/>
                </a:prstGeom>
                <a:noFill/>
                <a:ln w="7">
                  <a:solidFill>
                    <a:srgbClr val="A0A0A0"/>
                  </a:solidFill>
                  <a:miter lim="800000"/>
                  <a:headEnd/>
                  <a:tailEnd/>
                </a:ln>
              </p:spPr>
              <p:txBody>
                <a:bodyPr/>
                <a:lstStyle/>
                <a:p>
                  <a:endParaRPr lang="en-US" sz="1600"/>
                </a:p>
              </p:txBody>
            </p:sp>
          </p:grpSp>
          <p:grpSp>
            <p:nvGrpSpPr>
              <p:cNvPr id="8" name="Group 17"/>
              <p:cNvGrpSpPr>
                <a:grpSpLocks/>
              </p:cNvGrpSpPr>
              <p:nvPr/>
            </p:nvGrpSpPr>
            <p:grpSpPr bwMode="auto">
              <a:xfrm>
                <a:off x="0" y="633"/>
                <a:ext cx="1076" cy="748"/>
                <a:chOff x="0" y="633"/>
                <a:chExt cx="1076" cy="748"/>
              </a:xfrm>
            </p:grpSpPr>
            <p:sp>
              <p:nvSpPr>
                <p:cNvPr id="48173" name="Rectangle 18"/>
                <p:cNvSpPr>
                  <a:spLocks noChangeArrowheads="1"/>
                </p:cNvSpPr>
                <p:nvPr/>
              </p:nvSpPr>
              <p:spPr bwMode="auto">
                <a:xfrm>
                  <a:off x="43" y="633"/>
                  <a:ext cx="990" cy="748"/>
                </a:xfrm>
                <a:prstGeom prst="rect">
                  <a:avLst/>
                </a:prstGeom>
                <a:noFill/>
                <a:ln w="9525">
                  <a:noFill/>
                  <a:miter lim="800000"/>
                  <a:headEnd/>
                  <a:tailEnd/>
                </a:ln>
              </p:spPr>
              <p:txBody>
                <a:bodyPr/>
                <a:lstStyle/>
                <a:p>
                  <a:r>
                    <a:rPr lang="en-US" sz="1600" b="1">
                      <a:cs typeface="Arial" charset="0"/>
                    </a:rPr>
                    <a:t>Legal requirement</a:t>
                  </a:r>
                  <a:endParaRPr lang="en-US" sz="1600">
                    <a:cs typeface="Times New Roman" pitchFamily="18" charset="0"/>
                  </a:endParaRPr>
                </a:p>
                <a:p>
                  <a:pPr eaLnBrk="0" hangingPunct="0"/>
                  <a:r>
                    <a:rPr lang="en-US" sz="1600">
                      <a:cs typeface="Times New Roman" pitchFamily="18" charset="0"/>
                    </a:rPr>
                    <a:t> </a:t>
                  </a:r>
                </a:p>
                <a:p>
                  <a:pPr eaLnBrk="0" hangingPunct="0"/>
                  <a:endParaRPr lang="en-US" sz="1600"/>
                </a:p>
              </p:txBody>
            </p:sp>
            <p:sp>
              <p:nvSpPr>
                <p:cNvPr id="48174" name="Rectangle 19"/>
                <p:cNvSpPr>
                  <a:spLocks noChangeArrowheads="1"/>
                </p:cNvSpPr>
                <p:nvPr/>
              </p:nvSpPr>
              <p:spPr bwMode="auto">
                <a:xfrm>
                  <a:off x="0" y="633"/>
                  <a:ext cx="1076" cy="748"/>
                </a:xfrm>
                <a:prstGeom prst="rect">
                  <a:avLst/>
                </a:prstGeom>
                <a:noFill/>
                <a:ln w="7">
                  <a:solidFill>
                    <a:srgbClr val="A0A0A0"/>
                  </a:solidFill>
                  <a:miter lim="800000"/>
                  <a:headEnd/>
                  <a:tailEnd/>
                </a:ln>
              </p:spPr>
              <p:txBody>
                <a:bodyPr/>
                <a:lstStyle/>
                <a:p>
                  <a:endParaRPr lang="en-US" sz="1600"/>
                </a:p>
              </p:txBody>
            </p:sp>
          </p:grpSp>
          <p:grpSp>
            <p:nvGrpSpPr>
              <p:cNvPr id="9" name="Group 20"/>
              <p:cNvGrpSpPr>
                <a:grpSpLocks/>
              </p:cNvGrpSpPr>
              <p:nvPr/>
            </p:nvGrpSpPr>
            <p:grpSpPr bwMode="auto">
              <a:xfrm>
                <a:off x="1076" y="633"/>
                <a:ext cx="1731" cy="748"/>
                <a:chOff x="1076" y="633"/>
                <a:chExt cx="1731" cy="748"/>
              </a:xfrm>
            </p:grpSpPr>
            <p:sp>
              <p:nvSpPr>
                <p:cNvPr id="48171" name="Rectangle 21"/>
                <p:cNvSpPr>
                  <a:spLocks noChangeArrowheads="1"/>
                </p:cNvSpPr>
                <p:nvPr/>
              </p:nvSpPr>
              <p:spPr bwMode="auto">
                <a:xfrm>
                  <a:off x="1119" y="633"/>
                  <a:ext cx="1645" cy="748"/>
                </a:xfrm>
                <a:prstGeom prst="rect">
                  <a:avLst/>
                </a:prstGeom>
                <a:noFill/>
                <a:ln w="9525">
                  <a:noFill/>
                  <a:miter lim="800000"/>
                  <a:headEnd/>
                  <a:tailEnd/>
                </a:ln>
              </p:spPr>
              <p:txBody>
                <a:bodyPr/>
                <a:lstStyle/>
                <a:p>
                  <a:r>
                    <a:rPr lang="en-US" sz="1600">
                      <a:cs typeface="Arial" charset="0"/>
                    </a:rPr>
                    <a:t>Protection of data is required by law (see attached list for specific HIPAA and FERPA data elements)</a:t>
                  </a:r>
                  <a:endParaRPr lang="en-US" sz="1600">
                    <a:cs typeface="Times New Roman" pitchFamily="18" charset="0"/>
                  </a:endParaRPr>
                </a:p>
                <a:p>
                  <a:pPr eaLnBrk="0" hangingPunct="0"/>
                  <a:r>
                    <a:rPr lang="en-US" sz="1600">
                      <a:cs typeface="Times New Roman" pitchFamily="18" charset="0"/>
                    </a:rPr>
                    <a:t> </a:t>
                  </a:r>
                </a:p>
                <a:p>
                  <a:pPr eaLnBrk="0" hangingPunct="0"/>
                  <a:endParaRPr lang="en-US" sz="1600"/>
                </a:p>
              </p:txBody>
            </p:sp>
            <p:sp>
              <p:nvSpPr>
                <p:cNvPr id="48172" name="Rectangle 22"/>
                <p:cNvSpPr>
                  <a:spLocks noChangeArrowheads="1"/>
                </p:cNvSpPr>
                <p:nvPr/>
              </p:nvSpPr>
              <p:spPr bwMode="auto">
                <a:xfrm>
                  <a:off x="1076" y="633"/>
                  <a:ext cx="1731" cy="748"/>
                </a:xfrm>
                <a:prstGeom prst="rect">
                  <a:avLst/>
                </a:prstGeom>
                <a:noFill/>
                <a:ln w="7">
                  <a:solidFill>
                    <a:srgbClr val="A0A0A0"/>
                  </a:solidFill>
                  <a:miter lim="800000"/>
                  <a:headEnd/>
                  <a:tailEnd/>
                </a:ln>
              </p:spPr>
              <p:txBody>
                <a:bodyPr/>
                <a:lstStyle/>
                <a:p>
                  <a:endParaRPr lang="en-US" sz="1600"/>
                </a:p>
              </p:txBody>
            </p:sp>
          </p:grpSp>
          <p:grpSp>
            <p:nvGrpSpPr>
              <p:cNvPr id="10" name="Group 23"/>
              <p:cNvGrpSpPr>
                <a:grpSpLocks/>
              </p:cNvGrpSpPr>
              <p:nvPr/>
            </p:nvGrpSpPr>
            <p:grpSpPr bwMode="auto">
              <a:xfrm>
                <a:off x="2807" y="633"/>
                <a:ext cx="1529" cy="748"/>
                <a:chOff x="2807" y="633"/>
                <a:chExt cx="1529" cy="748"/>
              </a:xfrm>
            </p:grpSpPr>
            <p:sp>
              <p:nvSpPr>
                <p:cNvPr id="48169" name="Rectangle 24"/>
                <p:cNvSpPr>
                  <a:spLocks noChangeArrowheads="1"/>
                </p:cNvSpPr>
                <p:nvPr/>
              </p:nvSpPr>
              <p:spPr bwMode="auto">
                <a:xfrm>
                  <a:off x="2850" y="633"/>
                  <a:ext cx="1443" cy="748"/>
                </a:xfrm>
                <a:prstGeom prst="rect">
                  <a:avLst/>
                </a:prstGeom>
                <a:noFill/>
                <a:ln w="9525">
                  <a:noFill/>
                  <a:miter lim="800000"/>
                  <a:headEnd/>
                  <a:tailEnd/>
                </a:ln>
              </p:spPr>
              <p:txBody>
                <a:bodyPr/>
                <a:lstStyle/>
                <a:p>
                  <a:r>
                    <a:rPr lang="en-US" sz="1600">
                      <a:cs typeface="Arial" charset="0"/>
                    </a:rPr>
                    <a:t>contractual obligation to protect the data</a:t>
                  </a:r>
                  <a:endParaRPr lang="en-US" sz="1600">
                    <a:cs typeface="Times New Roman" pitchFamily="18" charset="0"/>
                  </a:endParaRPr>
                </a:p>
                <a:p>
                  <a:pPr eaLnBrk="0" hangingPunct="0"/>
                  <a:r>
                    <a:rPr lang="en-US" sz="1600">
                      <a:cs typeface="Times New Roman" pitchFamily="18" charset="0"/>
                    </a:rPr>
                    <a:t> </a:t>
                  </a:r>
                </a:p>
                <a:p>
                  <a:pPr eaLnBrk="0" hangingPunct="0"/>
                  <a:endParaRPr lang="en-US" sz="1600"/>
                </a:p>
              </p:txBody>
            </p:sp>
            <p:sp>
              <p:nvSpPr>
                <p:cNvPr id="48170" name="Rectangle 25"/>
                <p:cNvSpPr>
                  <a:spLocks noChangeArrowheads="1"/>
                </p:cNvSpPr>
                <p:nvPr/>
              </p:nvSpPr>
              <p:spPr bwMode="auto">
                <a:xfrm>
                  <a:off x="2807" y="633"/>
                  <a:ext cx="1529" cy="748"/>
                </a:xfrm>
                <a:prstGeom prst="rect">
                  <a:avLst/>
                </a:prstGeom>
                <a:noFill/>
                <a:ln w="7">
                  <a:solidFill>
                    <a:srgbClr val="A0A0A0"/>
                  </a:solidFill>
                  <a:miter lim="800000"/>
                  <a:headEnd/>
                  <a:tailEnd/>
                </a:ln>
              </p:spPr>
              <p:txBody>
                <a:bodyPr/>
                <a:lstStyle/>
                <a:p>
                  <a:endParaRPr lang="en-US" sz="1600"/>
                </a:p>
              </p:txBody>
            </p:sp>
          </p:grpSp>
          <p:grpSp>
            <p:nvGrpSpPr>
              <p:cNvPr id="11" name="Group 26"/>
              <p:cNvGrpSpPr>
                <a:grpSpLocks/>
              </p:cNvGrpSpPr>
              <p:nvPr/>
            </p:nvGrpSpPr>
            <p:grpSpPr bwMode="auto">
              <a:xfrm>
                <a:off x="4336" y="633"/>
                <a:ext cx="1279" cy="748"/>
                <a:chOff x="4336" y="633"/>
                <a:chExt cx="1279" cy="748"/>
              </a:xfrm>
            </p:grpSpPr>
            <p:sp>
              <p:nvSpPr>
                <p:cNvPr id="48167" name="Rectangle 27"/>
                <p:cNvSpPr>
                  <a:spLocks noChangeArrowheads="1"/>
                </p:cNvSpPr>
                <p:nvPr/>
              </p:nvSpPr>
              <p:spPr bwMode="auto">
                <a:xfrm>
                  <a:off x="4379" y="633"/>
                  <a:ext cx="1193" cy="748"/>
                </a:xfrm>
                <a:prstGeom prst="rect">
                  <a:avLst/>
                </a:prstGeom>
                <a:noFill/>
                <a:ln w="9525">
                  <a:noFill/>
                  <a:miter lim="800000"/>
                  <a:headEnd/>
                  <a:tailEnd/>
                </a:ln>
              </p:spPr>
              <p:txBody>
                <a:bodyPr/>
                <a:lstStyle/>
                <a:p>
                  <a:r>
                    <a:rPr lang="en-US" sz="1600">
                      <a:cs typeface="Times New Roman" pitchFamily="18" charset="0"/>
                    </a:rPr>
                    <a:t> </a:t>
                  </a:r>
                </a:p>
                <a:p>
                  <a:pPr eaLnBrk="0" hangingPunct="0"/>
                  <a:endParaRPr lang="en-US" sz="1600"/>
                </a:p>
              </p:txBody>
            </p:sp>
            <p:sp>
              <p:nvSpPr>
                <p:cNvPr id="48168" name="Rectangle 28"/>
                <p:cNvSpPr>
                  <a:spLocks noChangeArrowheads="1"/>
                </p:cNvSpPr>
                <p:nvPr/>
              </p:nvSpPr>
              <p:spPr bwMode="auto">
                <a:xfrm>
                  <a:off x="4336" y="633"/>
                  <a:ext cx="1279" cy="748"/>
                </a:xfrm>
                <a:prstGeom prst="rect">
                  <a:avLst/>
                </a:prstGeom>
                <a:noFill/>
                <a:ln w="7">
                  <a:solidFill>
                    <a:srgbClr val="A0A0A0"/>
                  </a:solidFill>
                  <a:miter lim="800000"/>
                  <a:headEnd/>
                  <a:tailEnd/>
                </a:ln>
              </p:spPr>
              <p:txBody>
                <a:bodyPr/>
                <a:lstStyle/>
                <a:p>
                  <a:endParaRPr lang="en-US" sz="1600"/>
                </a:p>
              </p:txBody>
            </p:sp>
          </p:grpSp>
          <p:grpSp>
            <p:nvGrpSpPr>
              <p:cNvPr id="12" name="Group 29"/>
              <p:cNvGrpSpPr>
                <a:grpSpLocks/>
              </p:cNvGrpSpPr>
              <p:nvPr/>
            </p:nvGrpSpPr>
            <p:grpSpPr bwMode="auto">
              <a:xfrm>
                <a:off x="0" y="1381"/>
                <a:ext cx="1076" cy="403"/>
                <a:chOff x="0" y="1381"/>
                <a:chExt cx="1076" cy="403"/>
              </a:xfrm>
            </p:grpSpPr>
            <p:sp>
              <p:nvSpPr>
                <p:cNvPr id="48165" name="Rectangle 30"/>
                <p:cNvSpPr>
                  <a:spLocks noChangeArrowheads="1"/>
                </p:cNvSpPr>
                <p:nvPr/>
              </p:nvSpPr>
              <p:spPr bwMode="auto">
                <a:xfrm>
                  <a:off x="43" y="1381"/>
                  <a:ext cx="990" cy="403"/>
                </a:xfrm>
                <a:prstGeom prst="rect">
                  <a:avLst/>
                </a:prstGeom>
                <a:noFill/>
                <a:ln w="9525">
                  <a:noFill/>
                  <a:miter lim="800000"/>
                  <a:headEnd/>
                  <a:tailEnd/>
                </a:ln>
              </p:spPr>
              <p:txBody>
                <a:bodyPr/>
                <a:lstStyle/>
                <a:p>
                  <a:r>
                    <a:rPr lang="en-US" sz="1600" b="1" dirty="0">
                      <a:cs typeface="Arial" charset="0"/>
                    </a:rPr>
                    <a:t>Reputation risk</a:t>
                  </a:r>
                  <a:endParaRPr lang="en-US" sz="1600" dirty="0">
                    <a:cs typeface="Times New Roman" pitchFamily="18" charset="0"/>
                  </a:endParaRPr>
                </a:p>
                <a:p>
                  <a:pPr eaLnBrk="0" hangingPunct="0"/>
                  <a:endParaRPr lang="en-US" sz="1600" dirty="0"/>
                </a:p>
              </p:txBody>
            </p:sp>
            <p:sp>
              <p:nvSpPr>
                <p:cNvPr id="48166" name="Rectangle 31"/>
                <p:cNvSpPr>
                  <a:spLocks noChangeArrowheads="1"/>
                </p:cNvSpPr>
                <p:nvPr/>
              </p:nvSpPr>
              <p:spPr bwMode="auto">
                <a:xfrm>
                  <a:off x="0" y="1381"/>
                  <a:ext cx="1076" cy="403"/>
                </a:xfrm>
                <a:prstGeom prst="rect">
                  <a:avLst/>
                </a:prstGeom>
                <a:noFill/>
                <a:ln w="7">
                  <a:solidFill>
                    <a:srgbClr val="A0A0A0"/>
                  </a:solidFill>
                  <a:miter lim="800000"/>
                  <a:headEnd/>
                  <a:tailEnd/>
                </a:ln>
              </p:spPr>
              <p:txBody>
                <a:bodyPr/>
                <a:lstStyle/>
                <a:p>
                  <a:endParaRPr lang="en-US" sz="1600"/>
                </a:p>
              </p:txBody>
            </p:sp>
          </p:grpSp>
          <p:grpSp>
            <p:nvGrpSpPr>
              <p:cNvPr id="13" name="Group 32"/>
              <p:cNvGrpSpPr>
                <a:grpSpLocks/>
              </p:cNvGrpSpPr>
              <p:nvPr/>
            </p:nvGrpSpPr>
            <p:grpSpPr bwMode="auto">
              <a:xfrm>
                <a:off x="1076" y="1381"/>
                <a:ext cx="1731" cy="403"/>
                <a:chOff x="1076" y="1381"/>
                <a:chExt cx="1731" cy="403"/>
              </a:xfrm>
            </p:grpSpPr>
            <p:sp>
              <p:nvSpPr>
                <p:cNvPr id="48163" name="Rectangle 33"/>
                <p:cNvSpPr>
                  <a:spLocks noChangeArrowheads="1"/>
                </p:cNvSpPr>
                <p:nvPr/>
              </p:nvSpPr>
              <p:spPr bwMode="auto">
                <a:xfrm>
                  <a:off x="1119" y="1381"/>
                  <a:ext cx="1645" cy="403"/>
                </a:xfrm>
                <a:prstGeom prst="rect">
                  <a:avLst/>
                </a:prstGeom>
                <a:noFill/>
                <a:ln w="9525">
                  <a:noFill/>
                  <a:miter lim="800000"/>
                  <a:headEnd/>
                  <a:tailEnd/>
                </a:ln>
              </p:spPr>
              <p:txBody>
                <a:bodyPr/>
                <a:lstStyle/>
                <a:p>
                  <a:r>
                    <a:rPr lang="en-US" sz="1600">
                      <a:cs typeface="Arial" charset="0"/>
                    </a:rPr>
                    <a:t>High</a:t>
                  </a:r>
                  <a:endParaRPr lang="en-US" sz="1600">
                    <a:cs typeface="Times New Roman" pitchFamily="18" charset="0"/>
                  </a:endParaRPr>
                </a:p>
                <a:p>
                  <a:pPr eaLnBrk="0" hangingPunct="0"/>
                  <a:endParaRPr lang="en-US" sz="1600"/>
                </a:p>
              </p:txBody>
            </p:sp>
            <p:sp>
              <p:nvSpPr>
                <p:cNvPr id="48164" name="Rectangle 34"/>
                <p:cNvSpPr>
                  <a:spLocks noChangeArrowheads="1"/>
                </p:cNvSpPr>
                <p:nvPr/>
              </p:nvSpPr>
              <p:spPr bwMode="auto">
                <a:xfrm>
                  <a:off x="1076" y="1381"/>
                  <a:ext cx="1731" cy="403"/>
                </a:xfrm>
                <a:prstGeom prst="rect">
                  <a:avLst/>
                </a:prstGeom>
                <a:noFill/>
                <a:ln w="7">
                  <a:solidFill>
                    <a:srgbClr val="A0A0A0"/>
                  </a:solidFill>
                  <a:miter lim="800000"/>
                  <a:headEnd/>
                  <a:tailEnd/>
                </a:ln>
              </p:spPr>
              <p:txBody>
                <a:bodyPr/>
                <a:lstStyle/>
                <a:p>
                  <a:endParaRPr lang="en-US" sz="1600"/>
                </a:p>
              </p:txBody>
            </p:sp>
          </p:grpSp>
          <p:grpSp>
            <p:nvGrpSpPr>
              <p:cNvPr id="14" name="Group 35"/>
              <p:cNvGrpSpPr>
                <a:grpSpLocks/>
              </p:cNvGrpSpPr>
              <p:nvPr/>
            </p:nvGrpSpPr>
            <p:grpSpPr bwMode="auto">
              <a:xfrm>
                <a:off x="2807" y="1381"/>
                <a:ext cx="1529" cy="403"/>
                <a:chOff x="2807" y="1381"/>
                <a:chExt cx="1529" cy="403"/>
              </a:xfrm>
            </p:grpSpPr>
            <p:sp>
              <p:nvSpPr>
                <p:cNvPr id="48161" name="Rectangle 36"/>
                <p:cNvSpPr>
                  <a:spLocks noChangeArrowheads="1"/>
                </p:cNvSpPr>
                <p:nvPr/>
              </p:nvSpPr>
              <p:spPr bwMode="auto">
                <a:xfrm>
                  <a:off x="2850" y="1381"/>
                  <a:ext cx="1443" cy="403"/>
                </a:xfrm>
                <a:prstGeom prst="rect">
                  <a:avLst/>
                </a:prstGeom>
                <a:noFill/>
                <a:ln w="9525">
                  <a:noFill/>
                  <a:miter lim="800000"/>
                  <a:headEnd/>
                  <a:tailEnd/>
                </a:ln>
              </p:spPr>
              <p:txBody>
                <a:bodyPr/>
                <a:lstStyle/>
                <a:p>
                  <a:r>
                    <a:rPr lang="en-US" sz="1600">
                      <a:cs typeface="Arial" charset="0"/>
                    </a:rPr>
                    <a:t>Medium</a:t>
                  </a:r>
                  <a:endParaRPr lang="en-US" sz="1600">
                    <a:cs typeface="Times New Roman" pitchFamily="18" charset="0"/>
                  </a:endParaRPr>
                </a:p>
                <a:p>
                  <a:pPr eaLnBrk="0" hangingPunct="0"/>
                  <a:endParaRPr lang="en-US" sz="1600"/>
                </a:p>
              </p:txBody>
            </p:sp>
            <p:sp>
              <p:nvSpPr>
                <p:cNvPr id="48162" name="Rectangle 37"/>
                <p:cNvSpPr>
                  <a:spLocks noChangeArrowheads="1"/>
                </p:cNvSpPr>
                <p:nvPr/>
              </p:nvSpPr>
              <p:spPr bwMode="auto">
                <a:xfrm>
                  <a:off x="2807" y="1381"/>
                  <a:ext cx="1529" cy="403"/>
                </a:xfrm>
                <a:prstGeom prst="rect">
                  <a:avLst/>
                </a:prstGeom>
                <a:noFill/>
                <a:ln w="7">
                  <a:solidFill>
                    <a:srgbClr val="A0A0A0"/>
                  </a:solidFill>
                  <a:miter lim="800000"/>
                  <a:headEnd/>
                  <a:tailEnd/>
                </a:ln>
              </p:spPr>
              <p:txBody>
                <a:bodyPr/>
                <a:lstStyle/>
                <a:p>
                  <a:endParaRPr lang="en-US" sz="1600"/>
                </a:p>
              </p:txBody>
            </p:sp>
          </p:grpSp>
          <p:grpSp>
            <p:nvGrpSpPr>
              <p:cNvPr id="15" name="Group 38"/>
              <p:cNvGrpSpPr>
                <a:grpSpLocks/>
              </p:cNvGrpSpPr>
              <p:nvPr/>
            </p:nvGrpSpPr>
            <p:grpSpPr bwMode="auto">
              <a:xfrm>
                <a:off x="4336" y="1381"/>
                <a:ext cx="1279" cy="403"/>
                <a:chOff x="4336" y="1381"/>
                <a:chExt cx="1279" cy="403"/>
              </a:xfrm>
            </p:grpSpPr>
            <p:sp>
              <p:nvSpPr>
                <p:cNvPr id="48159" name="Rectangle 39"/>
                <p:cNvSpPr>
                  <a:spLocks noChangeArrowheads="1"/>
                </p:cNvSpPr>
                <p:nvPr/>
              </p:nvSpPr>
              <p:spPr bwMode="auto">
                <a:xfrm>
                  <a:off x="4379" y="1381"/>
                  <a:ext cx="1193" cy="403"/>
                </a:xfrm>
                <a:prstGeom prst="rect">
                  <a:avLst/>
                </a:prstGeom>
                <a:noFill/>
                <a:ln w="9525">
                  <a:noFill/>
                  <a:miter lim="800000"/>
                  <a:headEnd/>
                  <a:tailEnd/>
                </a:ln>
              </p:spPr>
              <p:txBody>
                <a:bodyPr/>
                <a:lstStyle/>
                <a:p>
                  <a:r>
                    <a:rPr lang="en-US" sz="1600">
                      <a:cs typeface="Arial" charset="0"/>
                    </a:rPr>
                    <a:t>Low</a:t>
                  </a:r>
                  <a:endParaRPr lang="en-US" sz="1600">
                    <a:cs typeface="Times New Roman" pitchFamily="18" charset="0"/>
                  </a:endParaRPr>
                </a:p>
                <a:p>
                  <a:pPr eaLnBrk="0" hangingPunct="0"/>
                  <a:endParaRPr lang="en-US" sz="1600"/>
                </a:p>
              </p:txBody>
            </p:sp>
            <p:sp>
              <p:nvSpPr>
                <p:cNvPr id="48160" name="Rectangle 40"/>
                <p:cNvSpPr>
                  <a:spLocks noChangeArrowheads="1"/>
                </p:cNvSpPr>
                <p:nvPr/>
              </p:nvSpPr>
              <p:spPr bwMode="auto">
                <a:xfrm>
                  <a:off x="4336" y="1381"/>
                  <a:ext cx="1279" cy="403"/>
                </a:xfrm>
                <a:prstGeom prst="rect">
                  <a:avLst/>
                </a:prstGeom>
                <a:noFill/>
                <a:ln w="7">
                  <a:solidFill>
                    <a:srgbClr val="A0A0A0"/>
                  </a:solidFill>
                  <a:miter lim="800000"/>
                  <a:headEnd/>
                  <a:tailEnd/>
                </a:ln>
              </p:spPr>
              <p:txBody>
                <a:bodyPr/>
                <a:lstStyle/>
                <a:p>
                  <a:endParaRPr lang="en-US" sz="1600"/>
                </a:p>
              </p:txBody>
            </p:sp>
          </p:grpSp>
          <p:grpSp>
            <p:nvGrpSpPr>
              <p:cNvPr id="16" name="Group 41"/>
              <p:cNvGrpSpPr>
                <a:grpSpLocks/>
              </p:cNvGrpSpPr>
              <p:nvPr/>
            </p:nvGrpSpPr>
            <p:grpSpPr bwMode="auto">
              <a:xfrm>
                <a:off x="0" y="1784"/>
                <a:ext cx="1076" cy="633"/>
                <a:chOff x="0" y="1784"/>
                <a:chExt cx="1076" cy="633"/>
              </a:xfrm>
            </p:grpSpPr>
            <p:sp>
              <p:nvSpPr>
                <p:cNvPr id="48157" name="Rectangle 42"/>
                <p:cNvSpPr>
                  <a:spLocks noChangeArrowheads="1"/>
                </p:cNvSpPr>
                <p:nvPr/>
              </p:nvSpPr>
              <p:spPr bwMode="auto">
                <a:xfrm>
                  <a:off x="43" y="1784"/>
                  <a:ext cx="990" cy="633"/>
                </a:xfrm>
                <a:prstGeom prst="rect">
                  <a:avLst/>
                </a:prstGeom>
                <a:noFill/>
                <a:ln w="9525">
                  <a:noFill/>
                  <a:miter lim="800000"/>
                  <a:headEnd/>
                  <a:tailEnd/>
                </a:ln>
              </p:spPr>
              <p:txBody>
                <a:bodyPr/>
                <a:lstStyle/>
                <a:p>
                  <a:pPr eaLnBrk="0" hangingPunct="0"/>
                  <a:endParaRPr lang="en-US" sz="1600"/>
                </a:p>
              </p:txBody>
            </p:sp>
            <p:sp>
              <p:nvSpPr>
                <p:cNvPr id="48158" name="Rectangle 43"/>
                <p:cNvSpPr>
                  <a:spLocks noChangeArrowheads="1"/>
                </p:cNvSpPr>
                <p:nvPr/>
              </p:nvSpPr>
              <p:spPr bwMode="auto">
                <a:xfrm>
                  <a:off x="0" y="1784"/>
                  <a:ext cx="1076" cy="633"/>
                </a:xfrm>
                <a:prstGeom prst="rect">
                  <a:avLst/>
                </a:prstGeom>
                <a:noFill/>
                <a:ln w="7">
                  <a:solidFill>
                    <a:srgbClr val="A0A0A0"/>
                  </a:solidFill>
                  <a:miter lim="800000"/>
                  <a:headEnd/>
                  <a:tailEnd/>
                </a:ln>
              </p:spPr>
              <p:txBody>
                <a:bodyPr/>
                <a:lstStyle/>
                <a:p>
                  <a:endParaRPr lang="en-US" sz="1600"/>
                </a:p>
              </p:txBody>
            </p:sp>
          </p:grpSp>
          <p:grpSp>
            <p:nvGrpSpPr>
              <p:cNvPr id="17" name="Group 44"/>
              <p:cNvGrpSpPr>
                <a:grpSpLocks/>
              </p:cNvGrpSpPr>
              <p:nvPr/>
            </p:nvGrpSpPr>
            <p:grpSpPr bwMode="auto">
              <a:xfrm>
                <a:off x="1076" y="1784"/>
                <a:ext cx="1731" cy="633"/>
                <a:chOff x="1076" y="1784"/>
                <a:chExt cx="1731" cy="633"/>
              </a:xfrm>
            </p:grpSpPr>
            <p:sp>
              <p:nvSpPr>
                <p:cNvPr id="48155" name="Rectangle 45"/>
                <p:cNvSpPr>
                  <a:spLocks noChangeArrowheads="1"/>
                </p:cNvSpPr>
                <p:nvPr/>
              </p:nvSpPr>
              <p:spPr bwMode="auto">
                <a:xfrm>
                  <a:off x="1119" y="1784"/>
                  <a:ext cx="1645" cy="633"/>
                </a:xfrm>
                <a:prstGeom prst="rect">
                  <a:avLst/>
                </a:prstGeom>
                <a:noFill/>
                <a:ln w="9525">
                  <a:noFill/>
                  <a:miter lim="800000"/>
                  <a:headEnd/>
                  <a:tailEnd/>
                </a:ln>
              </p:spPr>
              <p:txBody>
                <a:bodyPr/>
                <a:lstStyle/>
                <a:p>
                  <a:pPr eaLnBrk="0" hangingPunct="0"/>
                  <a:endParaRPr lang="en-US" sz="1600"/>
                </a:p>
              </p:txBody>
            </p:sp>
            <p:sp>
              <p:nvSpPr>
                <p:cNvPr id="48156" name="Rectangle 46"/>
                <p:cNvSpPr>
                  <a:spLocks noChangeArrowheads="1"/>
                </p:cNvSpPr>
                <p:nvPr/>
              </p:nvSpPr>
              <p:spPr bwMode="auto">
                <a:xfrm>
                  <a:off x="1076" y="1784"/>
                  <a:ext cx="1731" cy="633"/>
                </a:xfrm>
                <a:prstGeom prst="rect">
                  <a:avLst/>
                </a:prstGeom>
                <a:noFill/>
                <a:ln w="7">
                  <a:solidFill>
                    <a:srgbClr val="A0A0A0"/>
                  </a:solidFill>
                  <a:miter lim="800000"/>
                  <a:headEnd/>
                  <a:tailEnd/>
                </a:ln>
              </p:spPr>
              <p:txBody>
                <a:bodyPr/>
                <a:lstStyle/>
                <a:p>
                  <a:endParaRPr lang="en-US" sz="1600"/>
                </a:p>
              </p:txBody>
            </p:sp>
          </p:grpSp>
          <p:grpSp>
            <p:nvGrpSpPr>
              <p:cNvPr id="18" name="Group 47"/>
              <p:cNvGrpSpPr>
                <a:grpSpLocks/>
              </p:cNvGrpSpPr>
              <p:nvPr/>
            </p:nvGrpSpPr>
            <p:grpSpPr bwMode="auto">
              <a:xfrm>
                <a:off x="2807" y="1784"/>
                <a:ext cx="1529" cy="633"/>
                <a:chOff x="2807" y="1784"/>
                <a:chExt cx="1529" cy="633"/>
              </a:xfrm>
            </p:grpSpPr>
            <p:sp>
              <p:nvSpPr>
                <p:cNvPr id="48153" name="Rectangle 48"/>
                <p:cNvSpPr>
                  <a:spLocks noChangeArrowheads="1"/>
                </p:cNvSpPr>
                <p:nvPr/>
              </p:nvSpPr>
              <p:spPr bwMode="auto">
                <a:xfrm>
                  <a:off x="2850" y="1784"/>
                  <a:ext cx="1443" cy="633"/>
                </a:xfrm>
                <a:prstGeom prst="rect">
                  <a:avLst/>
                </a:prstGeom>
                <a:noFill/>
                <a:ln w="9525">
                  <a:noFill/>
                  <a:miter lim="800000"/>
                  <a:headEnd/>
                  <a:tailEnd/>
                </a:ln>
              </p:spPr>
              <p:txBody>
                <a:bodyPr/>
                <a:lstStyle/>
                <a:p>
                  <a:pPr eaLnBrk="0" hangingPunct="0"/>
                  <a:endParaRPr lang="en-US" sz="1600"/>
                </a:p>
              </p:txBody>
            </p:sp>
            <p:sp>
              <p:nvSpPr>
                <p:cNvPr id="48154" name="Rectangle 49"/>
                <p:cNvSpPr>
                  <a:spLocks noChangeArrowheads="1"/>
                </p:cNvSpPr>
                <p:nvPr/>
              </p:nvSpPr>
              <p:spPr bwMode="auto">
                <a:xfrm>
                  <a:off x="2807" y="1784"/>
                  <a:ext cx="1529" cy="633"/>
                </a:xfrm>
                <a:prstGeom prst="rect">
                  <a:avLst/>
                </a:prstGeom>
                <a:noFill/>
                <a:ln w="7">
                  <a:solidFill>
                    <a:srgbClr val="A0A0A0"/>
                  </a:solidFill>
                  <a:miter lim="800000"/>
                  <a:headEnd/>
                  <a:tailEnd/>
                </a:ln>
              </p:spPr>
              <p:txBody>
                <a:bodyPr/>
                <a:lstStyle/>
                <a:p>
                  <a:endParaRPr lang="en-US" sz="1600"/>
                </a:p>
              </p:txBody>
            </p:sp>
          </p:grpSp>
          <p:grpSp>
            <p:nvGrpSpPr>
              <p:cNvPr id="19" name="Group 50"/>
              <p:cNvGrpSpPr>
                <a:grpSpLocks/>
              </p:cNvGrpSpPr>
              <p:nvPr/>
            </p:nvGrpSpPr>
            <p:grpSpPr bwMode="auto">
              <a:xfrm>
                <a:off x="4336" y="1784"/>
                <a:ext cx="1279" cy="633"/>
                <a:chOff x="4336" y="1784"/>
                <a:chExt cx="1279" cy="633"/>
              </a:xfrm>
            </p:grpSpPr>
            <p:sp>
              <p:nvSpPr>
                <p:cNvPr id="48151" name="Rectangle 51"/>
                <p:cNvSpPr>
                  <a:spLocks noChangeArrowheads="1"/>
                </p:cNvSpPr>
                <p:nvPr/>
              </p:nvSpPr>
              <p:spPr bwMode="auto">
                <a:xfrm>
                  <a:off x="4379" y="1784"/>
                  <a:ext cx="1193" cy="633"/>
                </a:xfrm>
                <a:prstGeom prst="rect">
                  <a:avLst/>
                </a:prstGeom>
                <a:noFill/>
                <a:ln w="9525">
                  <a:noFill/>
                  <a:miter lim="800000"/>
                  <a:headEnd/>
                  <a:tailEnd/>
                </a:ln>
              </p:spPr>
              <p:txBody>
                <a:bodyPr/>
                <a:lstStyle/>
                <a:p>
                  <a:pPr eaLnBrk="0" hangingPunct="0"/>
                  <a:endParaRPr lang="en-US" sz="1600"/>
                </a:p>
              </p:txBody>
            </p:sp>
            <p:sp>
              <p:nvSpPr>
                <p:cNvPr id="48152" name="Rectangle 52"/>
                <p:cNvSpPr>
                  <a:spLocks noChangeArrowheads="1"/>
                </p:cNvSpPr>
                <p:nvPr/>
              </p:nvSpPr>
              <p:spPr bwMode="auto">
                <a:xfrm>
                  <a:off x="4336" y="1784"/>
                  <a:ext cx="1279" cy="633"/>
                </a:xfrm>
                <a:prstGeom prst="rect">
                  <a:avLst/>
                </a:prstGeom>
                <a:noFill/>
                <a:ln w="7">
                  <a:solidFill>
                    <a:srgbClr val="A0A0A0"/>
                  </a:solidFill>
                  <a:miter lim="800000"/>
                  <a:headEnd/>
                  <a:tailEnd/>
                </a:ln>
              </p:spPr>
              <p:txBody>
                <a:bodyPr/>
                <a:lstStyle/>
                <a:p>
                  <a:endParaRPr lang="en-US" sz="1600"/>
                </a:p>
              </p:txBody>
            </p:sp>
          </p:grpSp>
        </p:grpSp>
        <p:sp>
          <p:nvSpPr>
            <p:cNvPr id="48134" name="Rectangle 53"/>
            <p:cNvSpPr>
              <a:spLocks noChangeArrowheads="1"/>
            </p:cNvSpPr>
            <p:nvPr/>
          </p:nvSpPr>
          <p:spPr bwMode="auto">
            <a:xfrm>
              <a:off x="-2" y="-2"/>
              <a:ext cx="5619" cy="2421"/>
            </a:xfrm>
            <a:prstGeom prst="rect">
              <a:avLst/>
            </a:prstGeom>
            <a:noFill/>
            <a:ln w="7937">
              <a:solidFill>
                <a:srgbClr val="A0A0A0"/>
              </a:solidFill>
              <a:miter lim="800000"/>
              <a:headEnd/>
              <a:tailEnd/>
            </a:ln>
          </p:spPr>
          <p:txBody>
            <a:bodyPr/>
            <a:lstStyle/>
            <a:p>
              <a:endParaRPr lang="en-US" sz="1600"/>
            </a:p>
          </p:txBody>
        </p:sp>
      </p:grpSp>
      <p:sp>
        <p:nvSpPr>
          <p:cNvPr id="55" name="Rectangle 54"/>
          <p:cNvSpPr/>
          <p:nvPr/>
        </p:nvSpPr>
        <p:spPr>
          <a:xfrm>
            <a:off x="2286000" y="4800600"/>
            <a:ext cx="2514600" cy="1323439"/>
          </a:xfrm>
          <a:prstGeom prst="rect">
            <a:avLst/>
          </a:prstGeom>
        </p:spPr>
        <p:txBody>
          <a:bodyPr wrap="square">
            <a:spAutoFit/>
          </a:bodyPr>
          <a:lstStyle/>
          <a:p>
            <a:pPr>
              <a:tabLst>
                <a:tab pos="228600" algn="l"/>
              </a:tabLst>
            </a:pPr>
            <a:r>
              <a:rPr lang="en-US" sz="1600" dirty="0">
                <a:cs typeface="Arial" charset="0"/>
              </a:rPr>
              <a:t> Medical, Personnel </a:t>
            </a:r>
            <a:endParaRPr lang="en-US" sz="1600" dirty="0">
              <a:cs typeface="Times New Roman" pitchFamily="18" charset="0"/>
            </a:endParaRPr>
          </a:p>
          <a:p>
            <a:pPr eaLnBrk="0" hangingPunct="0">
              <a:tabLst>
                <a:tab pos="228600" algn="l"/>
              </a:tabLst>
            </a:pPr>
            <a:r>
              <a:rPr lang="en-US" sz="1600" dirty="0">
                <a:cs typeface="Arial" charset="0"/>
              </a:rPr>
              <a:t>  Donor or prospect </a:t>
            </a:r>
            <a:endParaRPr lang="en-US" sz="1600" dirty="0">
              <a:cs typeface="Times New Roman" pitchFamily="18" charset="0"/>
            </a:endParaRPr>
          </a:p>
          <a:p>
            <a:pPr eaLnBrk="0" hangingPunct="0">
              <a:tabLst>
                <a:tab pos="228600" algn="l"/>
              </a:tabLst>
            </a:pPr>
            <a:r>
              <a:rPr lang="en-US" sz="1600" dirty="0">
                <a:cs typeface="Arial" charset="0"/>
              </a:rPr>
              <a:t>  Financial, Contracts</a:t>
            </a:r>
            <a:endParaRPr lang="en-US" sz="1600" dirty="0">
              <a:cs typeface="Times New Roman" pitchFamily="18" charset="0"/>
            </a:endParaRPr>
          </a:p>
          <a:p>
            <a:pPr eaLnBrk="0" hangingPunct="0">
              <a:tabLst>
                <a:tab pos="228600" algn="l"/>
              </a:tabLst>
            </a:pPr>
            <a:r>
              <a:rPr lang="en-US" sz="1600" dirty="0">
                <a:cs typeface="Arial" charset="0"/>
              </a:rPr>
              <a:t>  Credit Card numbers </a:t>
            </a:r>
            <a:endParaRPr lang="en-US" sz="1600" dirty="0">
              <a:cs typeface="Times New Roman" pitchFamily="18" charset="0"/>
            </a:endParaRPr>
          </a:p>
          <a:p>
            <a:pPr eaLnBrk="0" hangingPunct="0">
              <a:buFontTx/>
              <a:buChar char="•"/>
              <a:tabLst>
                <a:tab pos="228600" algn="l"/>
              </a:tabLst>
            </a:pPr>
            <a:endParaRPr lang="en-US" sz="1600" dirty="0"/>
          </a:p>
        </p:txBody>
      </p:sp>
      <p:sp>
        <p:nvSpPr>
          <p:cNvPr id="56" name="Rectangle 55"/>
          <p:cNvSpPr/>
          <p:nvPr/>
        </p:nvSpPr>
        <p:spPr>
          <a:xfrm>
            <a:off x="4800600" y="4826675"/>
            <a:ext cx="2209800" cy="1077218"/>
          </a:xfrm>
          <a:prstGeom prst="rect">
            <a:avLst/>
          </a:prstGeom>
        </p:spPr>
        <p:txBody>
          <a:bodyPr wrap="square">
            <a:spAutoFit/>
          </a:bodyPr>
          <a:lstStyle/>
          <a:p>
            <a:pPr>
              <a:tabLst>
                <a:tab pos="228600" algn="l"/>
              </a:tabLst>
            </a:pPr>
            <a:r>
              <a:rPr lang="en-US" sz="1600" dirty="0">
                <a:cs typeface="Arial" charset="0"/>
              </a:rPr>
              <a:t>Financial transactions which do not include Category-A data (e.g., telephone billing)</a:t>
            </a:r>
            <a:endParaRPr lang="en-US" sz="1600" dirty="0">
              <a:cs typeface="Times New Roman" pitchFamily="18" charset="0"/>
            </a:endParaRPr>
          </a:p>
        </p:txBody>
      </p:sp>
      <p:sp>
        <p:nvSpPr>
          <p:cNvPr id="57" name="Rectangle 56"/>
          <p:cNvSpPr/>
          <p:nvPr/>
        </p:nvSpPr>
        <p:spPr>
          <a:xfrm>
            <a:off x="609600" y="4876800"/>
            <a:ext cx="1524000" cy="338554"/>
          </a:xfrm>
          <a:prstGeom prst="rect">
            <a:avLst/>
          </a:prstGeom>
        </p:spPr>
        <p:txBody>
          <a:bodyPr wrap="square">
            <a:spAutoFit/>
          </a:bodyPr>
          <a:lstStyle/>
          <a:p>
            <a:pPr>
              <a:tabLst>
                <a:tab pos="228600" algn="l"/>
              </a:tabLst>
            </a:pPr>
            <a:r>
              <a:rPr lang="en-US" sz="1600" b="1" dirty="0">
                <a:cs typeface="Arial" charset="0"/>
              </a:rPr>
              <a:t>Examples</a:t>
            </a:r>
            <a:endParaRPr lang="en-US" sz="1600" b="1" dirty="0">
              <a:cs typeface="Times New Roman" pitchFamily="18" charset="0"/>
            </a:endParaRPr>
          </a:p>
        </p:txBody>
      </p:sp>
      <p:sp>
        <p:nvSpPr>
          <p:cNvPr id="58" name="Rectangle 57"/>
          <p:cNvSpPr/>
          <p:nvPr/>
        </p:nvSpPr>
        <p:spPr>
          <a:xfrm>
            <a:off x="7010400" y="4800600"/>
            <a:ext cx="1676400" cy="338554"/>
          </a:xfrm>
          <a:prstGeom prst="rect">
            <a:avLst/>
          </a:prstGeom>
        </p:spPr>
        <p:txBody>
          <a:bodyPr wrap="square">
            <a:spAutoFit/>
          </a:bodyPr>
          <a:lstStyle/>
          <a:p>
            <a:pPr>
              <a:tabLst>
                <a:tab pos="228600" algn="l"/>
              </a:tabLst>
            </a:pPr>
            <a:r>
              <a:rPr lang="en-US" sz="1600" dirty="0">
                <a:cs typeface="Arial" charset="0"/>
              </a:rPr>
              <a:t>Email list?</a:t>
            </a:r>
            <a:endParaRPr lang="en-US" sz="1600" dirty="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p:spPr>
        <p:txBody>
          <a:bodyPr/>
          <a:lstStyle/>
          <a:p>
            <a:fld id="{DD9515C3-FF70-4709-B78D-3F38F4A98888}" type="slidenum">
              <a:rPr lang="es-ES" smtClean="0"/>
              <a:pPr/>
              <a:t>8</a:t>
            </a:fld>
            <a:endParaRPr lang="es-ES"/>
          </a:p>
        </p:txBody>
      </p:sp>
      <p:grpSp>
        <p:nvGrpSpPr>
          <p:cNvPr id="2" name="Group 2"/>
          <p:cNvGrpSpPr>
            <a:grpSpLocks/>
          </p:cNvGrpSpPr>
          <p:nvPr/>
        </p:nvGrpSpPr>
        <p:grpSpPr bwMode="auto">
          <a:xfrm>
            <a:off x="873125" y="823913"/>
            <a:ext cx="7397750" cy="5211762"/>
            <a:chOff x="-2" y="-2"/>
            <a:chExt cx="4660" cy="3283"/>
          </a:xfrm>
        </p:grpSpPr>
        <p:grpSp>
          <p:nvGrpSpPr>
            <p:cNvPr id="3" name="Group 3"/>
            <p:cNvGrpSpPr>
              <a:grpSpLocks/>
            </p:cNvGrpSpPr>
            <p:nvPr/>
          </p:nvGrpSpPr>
          <p:grpSpPr bwMode="auto">
            <a:xfrm>
              <a:off x="0" y="0"/>
              <a:ext cx="4656" cy="3279"/>
              <a:chOff x="0" y="0"/>
              <a:chExt cx="4656" cy="3279"/>
            </a:xfrm>
          </p:grpSpPr>
          <p:grpSp>
            <p:nvGrpSpPr>
              <p:cNvPr id="4" name="Group 4"/>
              <p:cNvGrpSpPr>
                <a:grpSpLocks/>
              </p:cNvGrpSpPr>
              <p:nvPr/>
            </p:nvGrpSpPr>
            <p:grpSpPr bwMode="auto">
              <a:xfrm>
                <a:off x="0" y="0"/>
                <a:ext cx="1081" cy="633"/>
                <a:chOff x="0" y="0"/>
                <a:chExt cx="1081" cy="633"/>
              </a:xfrm>
            </p:grpSpPr>
            <p:sp>
              <p:nvSpPr>
                <p:cNvPr id="50217" name="Rectangle 5"/>
                <p:cNvSpPr>
                  <a:spLocks noChangeArrowheads="1"/>
                </p:cNvSpPr>
                <p:nvPr/>
              </p:nvSpPr>
              <p:spPr bwMode="auto">
                <a:xfrm>
                  <a:off x="43" y="0"/>
                  <a:ext cx="995" cy="633"/>
                </a:xfrm>
                <a:prstGeom prst="rect">
                  <a:avLst/>
                </a:prstGeom>
                <a:noFill/>
                <a:ln w="9525">
                  <a:noFill/>
                  <a:miter lim="800000"/>
                  <a:headEnd/>
                  <a:tailEnd/>
                </a:ln>
              </p:spPr>
              <p:txBody>
                <a:bodyPr lIns="0" tIns="0" rIns="0" bIns="0"/>
                <a:lstStyle/>
                <a:p>
                  <a:r>
                    <a:rPr lang="en-US" sz="1400" b="1">
                      <a:cs typeface="Arial" charset="0"/>
                    </a:rPr>
                    <a:t>Classification</a:t>
                  </a:r>
                </a:p>
                <a:p>
                  <a:pPr eaLnBrk="0" hangingPunct="0"/>
                  <a:endParaRPr lang="en-US" sz="1400"/>
                </a:p>
              </p:txBody>
            </p:sp>
            <p:sp>
              <p:nvSpPr>
                <p:cNvPr id="50218" name="Rectangle 6"/>
                <p:cNvSpPr>
                  <a:spLocks noChangeArrowheads="1"/>
                </p:cNvSpPr>
                <p:nvPr/>
              </p:nvSpPr>
              <p:spPr bwMode="auto">
                <a:xfrm>
                  <a:off x="0" y="0"/>
                  <a:ext cx="1081" cy="633"/>
                </a:xfrm>
                <a:prstGeom prst="rect">
                  <a:avLst/>
                </a:prstGeom>
                <a:noFill/>
                <a:ln w="7">
                  <a:solidFill>
                    <a:srgbClr val="A0A0A0"/>
                  </a:solidFill>
                  <a:miter lim="800000"/>
                  <a:headEnd/>
                  <a:tailEnd/>
                </a:ln>
              </p:spPr>
              <p:txBody>
                <a:bodyPr/>
                <a:lstStyle/>
                <a:p>
                  <a:endParaRPr lang="en-US"/>
                </a:p>
              </p:txBody>
            </p:sp>
          </p:grpSp>
          <p:grpSp>
            <p:nvGrpSpPr>
              <p:cNvPr id="5" name="Group 7"/>
              <p:cNvGrpSpPr>
                <a:grpSpLocks/>
              </p:cNvGrpSpPr>
              <p:nvPr/>
            </p:nvGrpSpPr>
            <p:grpSpPr bwMode="auto">
              <a:xfrm>
                <a:off x="1081" y="0"/>
                <a:ext cx="1117" cy="633"/>
                <a:chOff x="1081" y="0"/>
                <a:chExt cx="1117" cy="633"/>
              </a:xfrm>
            </p:grpSpPr>
            <p:sp>
              <p:nvSpPr>
                <p:cNvPr id="50215" name="Rectangle 8"/>
                <p:cNvSpPr>
                  <a:spLocks noChangeArrowheads="1"/>
                </p:cNvSpPr>
                <p:nvPr/>
              </p:nvSpPr>
              <p:spPr bwMode="auto">
                <a:xfrm>
                  <a:off x="1124" y="0"/>
                  <a:ext cx="1031" cy="633"/>
                </a:xfrm>
                <a:prstGeom prst="rect">
                  <a:avLst/>
                </a:prstGeom>
                <a:noFill/>
                <a:ln w="9525">
                  <a:noFill/>
                  <a:miter lim="800000"/>
                  <a:headEnd/>
                  <a:tailEnd/>
                </a:ln>
              </p:spPr>
              <p:txBody>
                <a:bodyPr/>
                <a:lstStyle/>
                <a:p>
                  <a:r>
                    <a:rPr lang="en-US" sz="1400" b="1">
                      <a:cs typeface="Arial" charset="0"/>
                    </a:rPr>
                    <a:t>Operational/</a:t>
                  </a:r>
                </a:p>
                <a:p>
                  <a:r>
                    <a:rPr lang="en-US" sz="1400" b="1">
                      <a:cs typeface="Arial" charset="0"/>
                    </a:rPr>
                    <a:t>Eligible for Public Release</a:t>
                  </a:r>
                  <a:endParaRPr lang="en-US" sz="1400">
                    <a:cs typeface="Times New Roman" pitchFamily="18" charset="0"/>
                  </a:endParaRPr>
                </a:p>
                <a:p>
                  <a:pPr eaLnBrk="0" hangingPunct="0"/>
                  <a:endParaRPr lang="en-US" sz="1400"/>
                </a:p>
              </p:txBody>
            </p:sp>
            <p:sp>
              <p:nvSpPr>
                <p:cNvPr id="50216" name="Rectangle 9"/>
                <p:cNvSpPr>
                  <a:spLocks noChangeArrowheads="1"/>
                </p:cNvSpPr>
                <p:nvPr/>
              </p:nvSpPr>
              <p:spPr bwMode="auto">
                <a:xfrm>
                  <a:off x="1081" y="0"/>
                  <a:ext cx="1117" cy="633"/>
                </a:xfrm>
                <a:prstGeom prst="rect">
                  <a:avLst/>
                </a:prstGeom>
                <a:noFill/>
                <a:ln w="7">
                  <a:solidFill>
                    <a:srgbClr val="A0A0A0"/>
                  </a:solidFill>
                  <a:miter lim="800000"/>
                  <a:headEnd/>
                  <a:tailEnd/>
                </a:ln>
              </p:spPr>
              <p:txBody>
                <a:bodyPr/>
                <a:lstStyle/>
                <a:p>
                  <a:endParaRPr lang="en-US"/>
                </a:p>
              </p:txBody>
            </p:sp>
          </p:grpSp>
          <p:grpSp>
            <p:nvGrpSpPr>
              <p:cNvPr id="6" name="Group 10"/>
              <p:cNvGrpSpPr>
                <a:grpSpLocks/>
              </p:cNvGrpSpPr>
              <p:nvPr/>
            </p:nvGrpSpPr>
            <p:grpSpPr bwMode="auto">
              <a:xfrm>
                <a:off x="2198" y="0"/>
                <a:ext cx="1063" cy="633"/>
                <a:chOff x="2198" y="0"/>
                <a:chExt cx="1063" cy="633"/>
              </a:xfrm>
            </p:grpSpPr>
            <p:sp>
              <p:nvSpPr>
                <p:cNvPr id="50213" name="Rectangle 11"/>
                <p:cNvSpPr>
                  <a:spLocks noChangeArrowheads="1"/>
                </p:cNvSpPr>
                <p:nvPr/>
              </p:nvSpPr>
              <p:spPr bwMode="auto">
                <a:xfrm>
                  <a:off x="2241" y="0"/>
                  <a:ext cx="977" cy="633"/>
                </a:xfrm>
                <a:prstGeom prst="rect">
                  <a:avLst/>
                </a:prstGeom>
                <a:noFill/>
                <a:ln w="9525">
                  <a:noFill/>
                  <a:miter lim="800000"/>
                  <a:headEnd/>
                  <a:tailEnd/>
                </a:ln>
              </p:spPr>
              <p:txBody>
                <a:bodyPr/>
                <a:lstStyle/>
                <a:p>
                  <a:r>
                    <a:rPr lang="en-US" sz="1400" b="1">
                      <a:cs typeface="Arial" charset="0"/>
                    </a:rPr>
                    <a:t>Confidential</a:t>
                  </a:r>
                  <a:br>
                    <a:rPr lang="en-US" sz="1400" b="1">
                      <a:cs typeface="Arial" charset="0"/>
                    </a:rPr>
                  </a:br>
                  <a:br>
                    <a:rPr lang="en-US" sz="1400" b="1">
                      <a:cs typeface="Arial" charset="0"/>
                    </a:rPr>
                  </a:br>
                  <a:endParaRPr lang="en-US" sz="1400">
                    <a:cs typeface="Times New Roman" pitchFamily="18" charset="0"/>
                  </a:endParaRPr>
                </a:p>
                <a:p>
                  <a:pPr eaLnBrk="0" hangingPunct="0"/>
                  <a:endParaRPr lang="en-US" sz="1400"/>
                </a:p>
              </p:txBody>
            </p:sp>
            <p:sp>
              <p:nvSpPr>
                <p:cNvPr id="50214" name="Rectangle 12"/>
                <p:cNvSpPr>
                  <a:spLocks noChangeArrowheads="1"/>
                </p:cNvSpPr>
                <p:nvPr/>
              </p:nvSpPr>
              <p:spPr bwMode="auto">
                <a:xfrm>
                  <a:off x="2198" y="0"/>
                  <a:ext cx="1063" cy="633"/>
                </a:xfrm>
                <a:prstGeom prst="rect">
                  <a:avLst/>
                </a:prstGeom>
                <a:noFill/>
                <a:ln w="7">
                  <a:solidFill>
                    <a:srgbClr val="A0A0A0"/>
                  </a:solidFill>
                  <a:miter lim="800000"/>
                  <a:headEnd/>
                  <a:tailEnd/>
                </a:ln>
              </p:spPr>
              <p:txBody>
                <a:bodyPr/>
                <a:lstStyle/>
                <a:p>
                  <a:endParaRPr lang="en-US"/>
                </a:p>
              </p:txBody>
            </p:sp>
          </p:grpSp>
          <p:grpSp>
            <p:nvGrpSpPr>
              <p:cNvPr id="7" name="Group 13"/>
              <p:cNvGrpSpPr>
                <a:grpSpLocks/>
              </p:cNvGrpSpPr>
              <p:nvPr/>
            </p:nvGrpSpPr>
            <p:grpSpPr bwMode="auto">
              <a:xfrm>
                <a:off x="3261" y="0"/>
                <a:ext cx="1395" cy="633"/>
                <a:chOff x="3261" y="0"/>
                <a:chExt cx="1395" cy="633"/>
              </a:xfrm>
            </p:grpSpPr>
            <p:sp>
              <p:nvSpPr>
                <p:cNvPr id="50211" name="Rectangle 14"/>
                <p:cNvSpPr>
                  <a:spLocks noChangeArrowheads="1"/>
                </p:cNvSpPr>
                <p:nvPr/>
              </p:nvSpPr>
              <p:spPr bwMode="auto">
                <a:xfrm>
                  <a:off x="3304" y="0"/>
                  <a:ext cx="1309" cy="633"/>
                </a:xfrm>
                <a:prstGeom prst="rect">
                  <a:avLst/>
                </a:prstGeom>
                <a:noFill/>
                <a:ln w="9525">
                  <a:noFill/>
                  <a:miter lim="800000"/>
                  <a:headEnd/>
                  <a:tailEnd/>
                </a:ln>
              </p:spPr>
              <p:txBody>
                <a:bodyPr/>
                <a:lstStyle/>
                <a:p>
                  <a:r>
                    <a:rPr lang="en-US" sz="1400" b="1">
                      <a:cs typeface="Arial" charset="0"/>
                    </a:rPr>
                    <a:t>Restricted</a:t>
                  </a:r>
                  <a:endParaRPr lang="en-US" sz="1400">
                    <a:cs typeface="Times New Roman" pitchFamily="18" charset="0"/>
                  </a:endParaRPr>
                </a:p>
                <a:p>
                  <a:pPr eaLnBrk="0" hangingPunct="0"/>
                  <a:endParaRPr lang="en-US" sz="1400"/>
                </a:p>
              </p:txBody>
            </p:sp>
            <p:sp>
              <p:nvSpPr>
                <p:cNvPr id="50212" name="Rectangle 15"/>
                <p:cNvSpPr>
                  <a:spLocks noChangeArrowheads="1"/>
                </p:cNvSpPr>
                <p:nvPr/>
              </p:nvSpPr>
              <p:spPr bwMode="auto">
                <a:xfrm>
                  <a:off x="3261" y="0"/>
                  <a:ext cx="1395" cy="633"/>
                </a:xfrm>
                <a:prstGeom prst="rect">
                  <a:avLst/>
                </a:prstGeom>
                <a:noFill/>
                <a:ln w="7">
                  <a:solidFill>
                    <a:srgbClr val="A0A0A0"/>
                  </a:solidFill>
                  <a:miter lim="800000"/>
                  <a:headEnd/>
                  <a:tailEnd/>
                </a:ln>
              </p:spPr>
              <p:txBody>
                <a:bodyPr/>
                <a:lstStyle/>
                <a:p>
                  <a:endParaRPr lang="en-US"/>
                </a:p>
              </p:txBody>
            </p:sp>
          </p:grpSp>
          <p:grpSp>
            <p:nvGrpSpPr>
              <p:cNvPr id="8" name="Group 16"/>
              <p:cNvGrpSpPr>
                <a:grpSpLocks/>
              </p:cNvGrpSpPr>
              <p:nvPr/>
            </p:nvGrpSpPr>
            <p:grpSpPr bwMode="auto">
              <a:xfrm>
                <a:off x="0" y="633"/>
                <a:ext cx="1081" cy="1438"/>
                <a:chOff x="0" y="633"/>
                <a:chExt cx="1081" cy="1438"/>
              </a:xfrm>
            </p:grpSpPr>
            <p:sp>
              <p:nvSpPr>
                <p:cNvPr id="50209" name="Rectangle 17"/>
                <p:cNvSpPr>
                  <a:spLocks noChangeArrowheads="1"/>
                </p:cNvSpPr>
                <p:nvPr/>
              </p:nvSpPr>
              <p:spPr bwMode="auto">
                <a:xfrm>
                  <a:off x="43" y="633"/>
                  <a:ext cx="995" cy="1438"/>
                </a:xfrm>
                <a:prstGeom prst="rect">
                  <a:avLst/>
                </a:prstGeom>
                <a:noFill/>
                <a:ln w="9525">
                  <a:noFill/>
                  <a:miter lim="800000"/>
                  <a:headEnd/>
                  <a:tailEnd/>
                </a:ln>
              </p:spPr>
              <p:txBody>
                <a:bodyPr/>
                <a:lstStyle/>
                <a:p>
                  <a:r>
                    <a:rPr lang="en-US" sz="1400" b="1">
                      <a:cs typeface="Arial" charset="0"/>
                    </a:rPr>
                    <a:t>Definition</a:t>
                  </a:r>
                  <a:endParaRPr lang="en-US" sz="1400">
                    <a:cs typeface="Times New Roman" pitchFamily="18" charset="0"/>
                  </a:endParaRPr>
                </a:p>
                <a:p>
                  <a:pPr eaLnBrk="0" hangingPunct="0"/>
                  <a:endParaRPr lang="en-US" sz="1400"/>
                </a:p>
              </p:txBody>
            </p:sp>
            <p:sp>
              <p:nvSpPr>
                <p:cNvPr id="50210" name="Rectangle 18"/>
                <p:cNvSpPr>
                  <a:spLocks noChangeArrowheads="1"/>
                </p:cNvSpPr>
                <p:nvPr/>
              </p:nvSpPr>
              <p:spPr bwMode="auto">
                <a:xfrm>
                  <a:off x="0" y="633"/>
                  <a:ext cx="1081" cy="1438"/>
                </a:xfrm>
                <a:prstGeom prst="rect">
                  <a:avLst/>
                </a:prstGeom>
                <a:noFill/>
                <a:ln w="7">
                  <a:solidFill>
                    <a:srgbClr val="A0A0A0"/>
                  </a:solidFill>
                  <a:miter lim="800000"/>
                  <a:headEnd/>
                  <a:tailEnd/>
                </a:ln>
              </p:spPr>
              <p:txBody>
                <a:bodyPr/>
                <a:lstStyle/>
                <a:p>
                  <a:endParaRPr lang="en-US"/>
                </a:p>
              </p:txBody>
            </p:sp>
          </p:grpSp>
          <p:grpSp>
            <p:nvGrpSpPr>
              <p:cNvPr id="9" name="Group 19"/>
              <p:cNvGrpSpPr>
                <a:grpSpLocks/>
              </p:cNvGrpSpPr>
              <p:nvPr/>
            </p:nvGrpSpPr>
            <p:grpSpPr bwMode="auto">
              <a:xfrm>
                <a:off x="1081" y="633"/>
                <a:ext cx="1117" cy="1438"/>
                <a:chOff x="1081" y="633"/>
                <a:chExt cx="1117" cy="1438"/>
              </a:xfrm>
            </p:grpSpPr>
            <p:sp>
              <p:nvSpPr>
                <p:cNvPr id="50207" name="Rectangle 20"/>
                <p:cNvSpPr>
                  <a:spLocks noChangeArrowheads="1"/>
                </p:cNvSpPr>
                <p:nvPr/>
              </p:nvSpPr>
              <p:spPr bwMode="auto">
                <a:xfrm>
                  <a:off x="1124" y="633"/>
                  <a:ext cx="1031" cy="1438"/>
                </a:xfrm>
                <a:prstGeom prst="rect">
                  <a:avLst/>
                </a:prstGeom>
                <a:noFill/>
                <a:ln w="9525">
                  <a:noFill/>
                  <a:miter lim="800000"/>
                  <a:headEnd/>
                  <a:tailEnd/>
                </a:ln>
              </p:spPr>
              <p:txBody>
                <a:bodyPr/>
                <a:lstStyle/>
                <a:p>
                  <a:r>
                    <a:rPr lang="en-US" sz="1400">
                      <a:cs typeface="Arial" charset="0"/>
                    </a:rPr>
                    <a:t>Available to employees for normal operational use.  Available to the public based on appropriate request for disclosure of information.</a:t>
                  </a:r>
                  <a:endParaRPr lang="en-US" sz="1400">
                    <a:cs typeface="Times New Roman" pitchFamily="18" charset="0"/>
                  </a:endParaRPr>
                </a:p>
                <a:p>
                  <a:pPr eaLnBrk="0" hangingPunct="0"/>
                  <a:endParaRPr lang="en-US" sz="1400"/>
                </a:p>
              </p:txBody>
            </p:sp>
            <p:sp>
              <p:nvSpPr>
                <p:cNvPr id="50208" name="Rectangle 21"/>
                <p:cNvSpPr>
                  <a:spLocks noChangeArrowheads="1"/>
                </p:cNvSpPr>
                <p:nvPr/>
              </p:nvSpPr>
              <p:spPr bwMode="auto">
                <a:xfrm>
                  <a:off x="1081" y="633"/>
                  <a:ext cx="1117" cy="1438"/>
                </a:xfrm>
                <a:prstGeom prst="rect">
                  <a:avLst/>
                </a:prstGeom>
                <a:noFill/>
                <a:ln w="7">
                  <a:solidFill>
                    <a:srgbClr val="A0A0A0"/>
                  </a:solidFill>
                  <a:miter lim="800000"/>
                  <a:headEnd/>
                  <a:tailEnd/>
                </a:ln>
              </p:spPr>
              <p:txBody>
                <a:bodyPr/>
                <a:lstStyle/>
                <a:p>
                  <a:endParaRPr lang="en-US"/>
                </a:p>
              </p:txBody>
            </p:sp>
          </p:grpSp>
          <p:grpSp>
            <p:nvGrpSpPr>
              <p:cNvPr id="10" name="Group 22"/>
              <p:cNvGrpSpPr>
                <a:grpSpLocks/>
              </p:cNvGrpSpPr>
              <p:nvPr/>
            </p:nvGrpSpPr>
            <p:grpSpPr bwMode="auto">
              <a:xfrm>
                <a:off x="2198" y="633"/>
                <a:ext cx="1063" cy="1438"/>
                <a:chOff x="2198" y="633"/>
                <a:chExt cx="1063" cy="1438"/>
              </a:xfrm>
            </p:grpSpPr>
            <p:sp>
              <p:nvSpPr>
                <p:cNvPr id="50205" name="Rectangle 23"/>
                <p:cNvSpPr>
                  <a:spLocks noChangeArrowheads="1"/>
                </p:cNvSpPr>
                <p:nvPr/>
              </p:nvSpPr>
              <p:spPr bwMode="auto">
                <a:xfrm>
                  <a:off x="2241" y="633"/>
                  <a:ext cx="977" cy="1438"/>
                </a:xfrm>
                <a:prstGeom prst="rect">
                  <a:avLst/>
                </a:prstGeom>
                <a:noFill/>
                <a:ln w="9525">
                  <a:noFill/>
                  <a:miter lim="800000"/>
                  <a:headEnd/>
                  <a:tailEnd/>
                </a:ln>
              </p:spPr>
              <p:txBody>
                <a:bodyPr/>
                <a:lstStyle/>
                <a:p>
                  <a:r>
                    <a:rPr lang="en-US" sz="1400">
                      <a:cs typeface="Arial" charset="0"/>
                    </a:rPr>
                    <a:t>Information that the organization employees have a legal, regulatory, or social obligation to protect. </a:t>
                  </a:r>
                  <a:endParaRPr lang="en-US" sz="1400"/>
                </a:p>
              </p:txBody>
            </p:sp>
            <p:sp>
              <p:nvSpPr>
                <p:cNvPr id="50206" name="Rectangle 24"/>
                <p:cNvSpPr>
                  <a:spLocks noChangeArrowheads="1"/>
                </p:cNvSpPr>
                <p:nvPr/>
              </p:nvSpPr>
              <p:spPr bwMode="auto">
                <a:xfrm>
                  <a:off x="2198" y="633"/>
                  <a:ext cx="1063" cy="1438"/>
                </a:xfrm>
                <a:prstGeom prst="rect">
                  <a:avLst/>
                </a:prstGeom>
                <a:noFill/>
                <a:ln w="7">
                  <a:solidFill>
                    <a:srgbClr val="A0A0A0"/>
                  </a:solidFill>
                  <a:miter lim="800000"/>
                  <a:headEnd/>
                  <a:tailEnd/>
                </a:ln>
              </p:spPr>
              <p:txBody>
                <a:bodyPr/>
                <a:lstStyle/>
                <a:p>
                  <a:endParaRPr lang="en-US"/>
                </a:p>
              </p:txBody>
            </p:sp>
          </p:grpSp>
          <p:grpSp>
            <p:nvGrpSpPr>
              <p:cNvPr id="11" name="Group 25"/>
              <p:cNvGrpSpPr>
                <a:grpSpLocks/>
              </p:cNvGrpSpPr>
              <p:nvPr/>
            </p:nvGrpSpPr>
            <p:grpSpPr bwMode="auto">
              <a:xfrm>
                <a:off x="3240" y="633"/>
                <a:ext cx="1416" cy="1438"/>
                <a:chOff x="3240" y="633"/>
                <a:chExt cx="1416" cy="1438"/>
              </a:xfrm>
            </p:grpSpPr>
            <p:sp>
              <p:nvSpPr>
                <p:cNvPr id="50203" name="Rectangle 26"/>
                <p:cNvSpPr>
                  <a:spLocks noChangeArrowheads="1"/>
                </p:cNvSpPr>
                <p:nvPr/>
              </p:nvSpPr>
              <p:spPr bwMode="auto">
                <a:xfrm>
                  <a:off x="3240" y="633"/>
                  <a:ext cx="1373" cy="1438"/>
                </a:xfrm>
                <a:prstGeom prst="rect">
                  <a:avLst/>
                </a:prstGeom>
                <a:noFill/>
                <a:ln w="9525">
                  <a:noFill/>
                  <a:miter lim="800000"/>
                  <a:headEnd/>
                  <a:tailEnd/>
                </a:ln>
              </p:spPr>
              <p:txBody>
                <a:bodyPr/>
                <a:lstStyle/>
                <a:p>
                  <a:r>
                    <a:rPr lang="en-US" sz="1400" dirty="0">
                      <a:cs typeface="Arial" charset="0"/>
                    </a:rPr>
                    <a:t>Information intended solely for restricted use within the organization and is limited to those with an explicit, predetermined "need to know". Disclosure could result in severe personal or financial damage to individuals or organization</a:t>
                  </a:r>
                  <a:endParaRPr lang="en-US" sz="1400" dirty="0">
                    <a:cs typeface="Times New Roman" pitchFamily="18" charset="0"/>
                  </a:endParaRPr>
                </a:p>
                <a:p>
                  <a:pPr eaLnBrk="0" hangingPunct="0"/>
                  <a:endParaRPr lang="en-US" sz="1400" dirty="0"/>
                </a:p>
              </p:txBody>
            </p:sp>
            <p:sp>
              <p:nvSpPr>
                <p:cNvPr id="50204" name="Rectangle 27"/>
                <p:cNvSpPr>
                  <a:spLocks noChangeArrowheads="1"/>
                </p:cNvSpPr>
                <p:nvPr/>
              </p:nvSpPr>
              <p:spPr bwMode="auto">
                <a:xfrm>
                  <a:off x="3261" y="633"/>
                  <a:ext cx="1395" cy="1438"/>
                </a:xfrm>
                <a:prstGeom prst="rect">
                  <a:avLst/>
                </a:prstGeom>
                <a:noFill/>
                <a:ln w="7">
                  <a:solidFill>
                    <a:srgbClr val="A0A0A0"/>
                  </a:solidFill>
                  <a:miter lim="800000"/>
                  <a:headEnd/>
                  <a:tailEnd/>
                </a:ln>
              </p:spPr>
              <p:txBody>
                <a:bodyPr/>
                <a:lstStyle/>
                <a:p>
                  <a:endParaRPr lang="en-US"/>
                </a:p>
              </p:txBody>
            </p:sp>
          </p:grpSp>
          <p:grpSp>
            <p:nvGrpSpPr>
              <p:cNvPr id="12" name="Group 28"/>
              <p:cNvGrpSpPr>
                <a:grpSpLocks/>
              </p:cNvGrpSpPr>
              <p:nvPr/>
            </p:nvGrpSpPr>
            <p:grpSpPr bwMode="auto">
              <a:xfrm>
                <a:off x="0" y="2071"/>
                <a:ext cx="1081" cy="1208"/>
                <a:chOff x="0" y="2071"/>
                <a:chExt cx="1081" cy="1208"/>
              </a:xfrm>
            </p:grpSpPr>
            <p:sp>
              <p:nvSpPr>
                <p:cNvPr id="50201" name="Rectangle 29"/>
                <p:cNvSpPr>
                  <a:spLocks noChangeArrowheads="1"/>
                </p:cNvSpPr>
                <p:nvPr/>
              </p:nvSpPr>
              <p:spPr bwMode="auto">
                <a:xfrm>
                  <a:off x="43" y="2071"/>
                  <a:ext cx="995" cy="1208"/>
                </a:xfrm>
                <a:prstGeom prst="rect">
                  <a:avLst/>
                </a:prstGeom>
                <a:noFill/>
                <a:ln w="9525">
                  <a:noFill/>
                  <a:miter lim="800000"/>
                  <a:headEnd/>
                  <a:tailEnd/>
                </a:ln>
              </p:spPr>
              <p:txBody>
                <a:bodyPr/>
                <a:lstStyle/>
                <a:p>
                  <a:r>
                    <a:rPr lang="en-US" sz="1400" b="1">
                      <a:cs typeface="Arial" charset="0"/>
                    </a:rPr>
                    <a:t>Examples</a:t>
                  </a:r>
                  <a:endParaRPr lang="en-US" sz="1400">
                    <a:cs typeface="Times New Roman" pitchFamily="18" charset="0"/>
                  </a:endParaRPr>
                </a:p>
                <a:p>
                  <a:pPr eaLnBrk="0" hangingPunct="0"/>
                  <a:endParaRPr lang="en-US" sz="1400"/>
                </a:p>
              </p:txBody>
            </p:sp>
            <p:sp>
              <p:nvSpPr>
                <p:cNvPr id="50202" name="Rectangle 30"/>
                <p:cNvSpPr>
                  <a:spLocks noChangeArrowheads="1"/>
                </p:cNvSpPr>
                <p:nvPr/>
              </p:nvSpPr>
              <p:spPr bwMode="auto">
                <a:xfrm>
                  <a:off x="0" y="2071"/>
                  <a:ext cx="1081" cy="1208"/>
                </a:xfrm>
                <a:prstGeom prst="rect">
                  <a:avLst/>
                </a:prstGeom>
                <a:noFill/>
                <a:ln w="7">
                  <a:solidFill>
                    <a:srgbClr val="A0A0A0"/>
                  </a:solidFill>
                  <a:miter lim="800000"/>
                  <a:headEnd/>
                  <a:tailEnd/>
                </a:ln>
              </p:spPr>
              <p:txBody>
                <a:bodyPr/>
                <a:lstStyle/>
                <a:p>
                  <a:endParaRPr lang="en-US"/>
                </a:p>
              </p:txBody>
            </p:sp>
          </p:grpSp>
          <p:grpSp>
            <p:nvGrpSpPr>
              <p:cNvPr id="13" name="Group 31"/>
              <p:cNvGrpSpPr>
                <a:grpSpLocks/>
              </p:cNvGrpSpPr>
              <p:nvPr/>
            </p:nvGrpSpPr>
            <p:grpSpPr bwMode="auto">
              <a:xfrm>
                <a:off x="1081" y="2071"/>
                <a:ext cx="1117" cy="1208"/>
                <a:chOff x="1081" y="2071"/>
                <a:chExt cx="1117" cy="1208"/>
              </a:xfrm>
            </p:grpSpPr>
            <p:sp>
              <p:nvSpPr>
                <p:cNvPr id="50199" name="Rectangle 32"/>
                <p:cNvSpPr>
                  <a:spLocks noChangeArrowheads="1"/>
                </p:cNvSpPr>
                <p:nvPr/>
              </p:nvSpPr>
              <p:spPr bwMode="auto">
                <a:xfrm>
                  <a:off x="1124" y="2071"/>
                  <a:ext cx="1031" cy="1208"/>
                </a:xfrm>
                <a:prstGeom prst="rect">
                  <a:avLst/>
                </a:prstGeom>
                <a:noFill/>
                <a:ln w="9525">
                  <a:noFill/>
                  <a:miter lim="800000"/>
                  <a:headEnd/>
                  <a:tailEnd/>
                </a:ln>
              </p:spPr>
              <p:txBody>
                <a:bodyPr/>
                <a:lstStyle/>
                <a:p>
                  <a:pPr>
                    <a:buFontTx/>
                    <a:buChar char="•"/>
                  </a:pPr>
                  <a:r>
                    <a:rPr lang="en-US" sz="1400">
                      <a:cs typeface="Arial" charset="0"/>
                    </a:rPr>
                    <a:t>  General financial data</a:t>
                  </a:r>
                </a:p>
                <a:p>
                  <a:pPr>
                    <a:buFontTx/>
                    <a:buChar char="•"/>
                  </a:pPr>
                  <a:r>
                    <a:rPr lang="en-US" sz="1400">
                      <a:cs typeface="Arial" charset="0"/>
                    </a:rPr>
                    <a:t>directory data (non-opt out)</a:t>
                  </a:r>
                </a:p>
                <a:p>
                  <a:pPr>
                    <a:buFontTx/>
                    <a:buChar char="•"/>
                  </a:pPr>
                  <a:r>
                    <a:rPr lang="en-US" sz="1400">
                      <a:cs typeface="Arial" charset="0"/>
                    </a:rPr>
                    <a:t>  Non-confidential personnel data</a:t>
                  </a:r>
                </a:p>
                <a:p>
                  <a:pPr>
                    <a:buFontTx/>
                    <a:buChar char="•"/>
                  </a:pPr>
                  <a:r>
                    <a:rPr lang="en-US" sz="1400">
                      <a:cs typeface="Arial" charset="0"/>
                    </a:rPr>
                    <a:t>  Email addresses</a:t>
                  </a:r>
                  <a:endParaRPr lang="en-US" sz="1400">
                    <a:cs typeface="Times New Roman" pitchFamily="18" charset="0"/>
                  </a:endParaRPr>
                </a:p>
                <a:p>
                  <a:pPr eaLnBrk="0" hangingPunct="0"/>
                  <a:endParaRPr lang="en-US" sz="1400"/>
                </a:p>
              </p:txBody>
            </p:sp>
            <p:sp>
              <p:nvSpPr>
                <p:cNvPr id="50200" name="Rectangle 33"/>
                <p:cNvSpPr>
                  <a:spLocks noChangeArrowheads="1"/>
                </p:cNvSpPr>
                <p:nvPr/>
              </p:nvSpPr>
              <p:spPr bwMode="auto">
                <a:xfrm>
                  <a:off x="1081" y="2071"/>
                  <a:ext cx="1117" cy="1208"/>
                </a:xfrm>
                <a:prstGeom prst="rect">
                  <a:avLst/>
                </a:prstGeom>
                <a:noFill/>
                <a:ln w="7">
                  <a:solidFill>
                    <a:srgbClr val="A0A0A0"/>
                  </a:solidFill>
                  <a:miter lim="800000"/>
                  <a:headEnd/>
                  <a:tailEnd/>
                </a:ln>
              </p:spPr>
              <p:txBody>
                <a:bodyPr/>
                <a:lstStyle/>
                <a:p>
                  <a:endParaRPr lang="en-US"/>
                </a:p>
              </p:txBody>
            </p:sp>
          </p:grpSp>
          <p:grpSp>
            <p:nvGrpSpPr>
              <p:cNvPr id="14" name="Group 34"/>
              <p:cNvGrpSpPr>
                <a:grpSpLocks/>
              </p:cNvGrpSpPr>
              <p:nvPr/>
            </p:nvGrpSpPr>
            <p:grpSpPr bwMode="auto">
              <a:xfrm>
                <a:off x="2198" y="2071"/>
                <a:ext cx="1063" cy="1208"/>
                <a:chOff x="2198" y="2071"/>
                <a:chExt cx="1063" cy="1208"/>
              </a:xfrm>
            </p:grpSpPr>
            <p:sp>
              <p:nvSpPr>
                <p:cNvPr id="50197" name="Rectangle 35"/>
                <p:cNvSpPr>
                  <a:spLocks noChangeArrowheads="1"/>
                </p:cNvSpPr>
                <p:nvPr/>
              </p:nvSpPr>
              <p:spPr bwMode="auto">
                <a:xfrm>
                  <a:off x="2241" y="2071"/>
                  <a:ext cx="977" cy="1208"/>
                </a:xfrm>
                <a:prstGeom prst="rect">
                  <a:avLst/>
                </a:prstGeom>
                <a:noFill/>
                <a:ln w="9525">
                  <a:noFill/>
                  <a:miter lim="800000"/>
                  <a:headEnd/>
                  <a:tailEnd/>
                </a:ln>
              </p:spPr>
              <p:txBody>
                <a:bodyPr/>
                <a:lstStyle/>
                <a:p>
                  <a:pPr>
                    <a:buFontTx/>
                    <a:buChar char="•"/>
                  </a:pPr>
                  <a:r>
                    <a:rPr lang="en-US" sz="1400">
                      <a:cs typeface="Arial" charset="0"/>
                    </a:rPr>
                    <a:t>  Employee ID</a:t>
                  </a:r>
                </a:p>
                <a:p>
                  <a:pPr>
                    <a:buFontTx/>
                    <a:buChar char="•"/>
                  </a:pPr>
                  <a:r>
                    <a:rPr lang="en-US" sz="1400">
                      <a:cs typeface="Arial" charset="0"/>
                    </a:rPr>
                    <a:t>Employee benefit information</a:t>
                  </a:r>
                </a:p>
                <a:p>
                  <a:pPr>
                    <a:buFontTx/>
                    <a:buChar char="•"/>
                  </a:pPr>
                  <a:r>
                    <a:rPr lang="en-US" sz="1400">
                      <a:cs typeface="Arial" charset="0"/>
                    </a:rPr>
                    <a:t>non-directory information</a:t>
                  </a:r>
                  <a:endParaRPr lang="en-US" sz="1400">
                    <a:cs typeface="Times New Roman" pitchFamily="18" charset="0"/>
                  </a:endParaRPr>
                </a:p>
                <a:p>
                  <a:pPr eaLnBrk="0" hangingPunct="0"/>
                  <a:endParaRPr lang="en-US" sz="1400"/>
                </a:p>
              </p:txBody>
            </p:sp>
            <p:sp>
              <p:nvSpPr>
                <p:cNvPr id="50198" name="Rectangle 36"/>
                <p:cNvSpPr>
                  <a:spLocks noChangeArrowheads="1"/>
                </p:cNvSpPr>
                <p:nvPr/>
              </p:nvSpPr>
              <p:spPr bwMode="auto">
                <a:xfrm>
                  <a:off x="2198" y="2071"/>
                  <a:ext cx="1063" cy="1208"/>
                </a:xfrm>
                <a:prstGeom prst="rect">
                  <a:avLst/>
                </a:prstGeom>
                <a:noFill/>
                <a:ln w="7">
                  <a:solidFill>
                    <a:srgbClr val="A0A0A0"/>
                  </a:solidFill>
                  <a:miter lim="800000"/>
                  <a:headEnd/>
                  <a:tailEnd/>
                </a:ln>
              </p:spPr>
              <p:txBody>
                <a:bodyPr/>
                <a:lstStyle/>
                <a:p>
                  <a:endParaRPr lang="en-US"/>
                </a:p>
              </p:txBody>
            </p:sp>
          </p:grpSp>
          <p:grpSp>
            <p:nvGrpSpPr>
              <p:cNvPr id="15" name="Group 37"/>
              <p:cNvGrpSpPr>
                <a:grpSpLocks/>
              </p:cNvGrpSpPr>
              <p:nvPr/>
            </p:nvGrpSpPr>
            <p:grpSpPr bwMode="auto">
              <a:xfrm>
                <a:off x="3261" y="2071"/>
                <a:ext cx="1395" cy="1208"/>
                <a:chOff x="3261" y="2071"/>
                <a:chExt cx="1395" cy="1208"/>
              </a:xfrm>
            </p:grpSpPr>
            <p:sp>
              <p:nvSpPr>
                <p:cNvPr id="50195" name="Rectangle 38"/>
                <p:cNvSpPr>
                  <a:spLocks noChangeArrowheads="1"/>
                </p:cNvSpPr>
                <p:nvPr/>
              </p:nvSpPr>
              <p:spPr bwMode="auto">
                <a:xfrm>
                  <a:off x="3304" y="2071"/>
                  <a:ext cx="1309" cy="1208"/>
                </a:xfrm>
                <a:prstGeom prst="rect">
                  <a:avLst/>
                </a:prstGeom>
                <a:noFill/>
                <a:ln w="9525">
                  <a:noFill/>
                  <a:miter lim="800000"/>
                  <a:headEnd/>
                  <a:tailEnd/>
                </a:ln>
              </p:spPr>
              <p:txBody>
                <a:bodyPr/>
                <a:lstStyle/>
                <a:p>
                  <a:pPr>
                    <a:buFontTx/>
                    <a:buChar char="•"/>
                  </a:pPr>
                  <a:r>
                    <a:rPr lang="en-US" sz="1400">
                      <a:cs typeface="Arial" charset="0"/>
                    </a:rPr>
                    <a:t>  SSN</a:t>
                  </a:r>
                </a:p>
                <a:p>
                  <a:pPr>
                    <a:buFontTx/>
                    <a:buChar char="•"/>
                  </a:pPr>
                  <a:r>
                    <a:rPr lang="en-US" sz="1400">
                      <a:cs typeface="Arial" charset="0"/>
                    </a:rPr>
                    <a:t>  Passwords/PINS</a:t>
                  </a:r>
                </a:p>
                <a:p>
                  <a:pPr>
                    <a:buFontTx/>
                    <a:buChar char="•"/>
                  </a:pPr>
                  <a:r>
                    <a:rPr lang="en-US" sz="1400">
                      <a:cs typeface="Arial" charset="0"/>
                    </a:rPr>
                    <a:t>  Credit card numbers</a:t>
                  </a:r>
                </a:p>
                <a:p>
                  <a:pPr>
                    <a:buFontTx/>
                    <a:buChar char="•"/>
                  </a:pPr>
                  <a:r>
                    <a:rPr lang="en-US" sz="1400">
                      <a:cs typeface="Arial" charset="0"/>
                    </a:rPr>
                    <a:t>  Digitized signatures</a:t>
                  </a:r>
                </a:p>
                <a:p>
                  <a:pPr>
                    <a:buFontTx/>
                    <a:buChar char="•"/>
                  </a:pPr>
                  <a:r>
                    <a:rPr lang="en-US" sz="1400">
                      <a:cs typeface="Arial" charset="0"/>
                    </a:rPr>
                    <a:t>  Encryption keys</a:t>
                  </a:r>
                </a:p>
                <a:p>
                  <a:pPr>
                    <a:buFontTx/>
                    <a:buChar char="•"/>
                  </a:pPr>
                  <a:r>
                    <a:rPr lang="en-US" sz="1400">
                      <a:cs typeface="Arial" charset="0"/>
                    </a:rPr>
                    <a:t>  Medical Records</a:t>
                  </a:r>
                </a:p>
                <a:p>
                  <a:pPr>
                    <a:buFontTx/>
                    <a:buChar char="•"/>
                  </a:pPr>
                  <a:endParaRPr lang="en-US" sz="1400"/>
                </a:p>
              </p:txBody>
            </p:sp>
            <p:sp>
              <p:nvSpPr>
                <p:cNvPr id="50196" name="Rectangle 39"/>
                <p:cNvSpPr>
                  <a:spLocks noChangeArrowheads="1"/>
                </p:cNvSpPr>
                <p:nvPr/>
              </p:nvSpPr>
              <p:spPr bwMode="auto">
                <a:xfrm>
                  <a:off x="3261" y="2071"/>
                  <a:ext cx="1395" cy="1208"/>
                </a:xfrm>
                <a:prstGeom prst="rect">
                  <a:avLst/>
                </a:prstGeom>
                <a:noFill/>
                <a:ln w="7">
                  <a:solidFill>
                    <a:srgbClr val="A0A0A0"/>
                  </a:solidFill>
                  <a:miter lim="800000"/>
                  <a:headEnd/>
                  <a:tailEnd/>
                </a:ln>
              </p:spPr>
              <p:txBody>
                <a:bodyPr/>
                <a:lstStyle/>
                <a:p>
                  <a:endParaRPr lang="en-US"/>
                </a:p>
              </p:txBody>
            </p:sp>
          </p:grpSp>
        </p:grpSp>
        <p:sp>
          <p:nvSpPr>
            <p:cNvPr id="50182" name="Rectangle 40"/>
            <p:cNvSpPr>
              <a:spLocks noChangeArrowheads="1"/>
            </p:cNvSpPr>
            <p:nvPr/>
          </p:nvSpPr>
          <p:spPr bwMode="auto">
            <a:xfrm>
              <a:off x="-2" y="-2"/>
              <a:ext cx="4660" cy="3283"/>
            </a:xfrm>
            <a:prstGeom prst="rect">
              <a:avLst/>
            </a:prstGeom>
            <a:noFill/>
            <a:ln w="7937">
              <a:solidFill>
                <a:srgbClr val="A0A0A0"/>
              </a:solidFill>
              <a:miter lim="800000"/>
              <a:headEnd/>
              <a:tailEnd/>
            </a:ln>
          </p:spPr>
          <p:txBody>
            <a:bodyPr/>
            <a:lstStyle/>
            <a:p>
              <a:endParaRPr lang="en-US"/>
            </a:p>
          </p:txBody>
        </p:sp>
      </p:grpSp>
      <p:sp>
        <p:nvSpPr>
          <p:cNvPr id="50180" name="Text Box 41"/>
          <p:cNvSpPr txBox="1">
            <a:spLocks noChangeArrowheads="1"/>
          </p:cNvSpPr>
          <p:nvPr/>
        </p:nvSpPr>
        <p:spPr bwMode="auto">
          <a:xfrm>
            <a:off x="838200" y="285728"/>
            <a:ext cx="8077200" cy="523220"/>
          </a:xfrm>
          <a:prstGeom prst="rect">
            <a:avLst/>
          </a:prstGeom>
          <a:noFill/>
          <a:ln w="9525">
            <a:noFill/>
            <a:miter lim="800000"/>
            <a:headEnd/>
            <a:tailEnd/>
          </a:ln>
        </p:spPr>
        <p:txBody>
          <a:bodyPr wrap="square">
            <a:spAutoFit/>
          </a:bodyPr>
          <a:lstStyle/>
          <a:p>
            <a:pPr algn="ctr" eaLnBrk="0" hangingPunct="0">
              <a:spcBef>
                <a:spcPct val="50000"/>
              </a:spcBef>
            </a:pPr>
            <a:r>
              <a:rPr lang="en-US" sz="2800" b="1" dirty="0"/>
              <a:t>Another Data Classification Matrix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r>
              <a:rPr lang="en-US" dirty="0"/>
              <a:t>Security Policies and Procedures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83</TotalTime>
  <Words>1008</Words>
  <Application>Microsoft Office PowerPoint</Application>
  <PresentationFormat>On-screen Show (4:3)</PresentationFormat>
  <Paragraphs>257</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Corbel</vt:lpstr>
      <vt:lpstr>Wingdings</vt:lpstr>
      <vt:lpstr>Wingdings 2</vt:lpstr>
      <vt:lpstr>Wingdings 3</vt:lpstr>
      <vt:lpstr>Module</vt:lpstr>
      <vt:lpstr>Security Models</vt:lpstr>
      <vt:lpstr>Security</vt:lpstr>
      <vt:lpstr>Mandatory Security Model</vt:lpstr>
      <vt:lpstr>Bell and LaPadula Security Model</vt:lpstr>
      <vt:lpstr>Discretionary Security Model</vt:lpstr>
      <vt:lpstr>Access Matrix Model</vt:lpstr>
      <vt:lpstr>PowerPoint Presentation</vt:lpstr>
      <vt:lpstr>PowerPoint Presentation</vt:lpstr>
      <vt:lpstr>Security Policies and Procedures</vt:lpstr>
      <vt:lpstr>Security Policy Requirements</vt:lpstr>
      <vt:lpstr>Standards, Procedures, Guidelines</vt:lpstr>
      <vt:lpstr>PowerPoint Presentation</vt:lpstr>
      <vt:lpstr>Government Security Policy Considerations</vt:lpstr>
      <vt:lpstr>Ethical Issues</vt:lpstr>
      <vt:lpstr>Ethical Issues</vt:lpstr>
      <vt:lpstr>Security Awareness and Education</vt:lpstr>
      <vt:lpstr>Security Awareness</vt:lpstr>
      <vt:lpstr>Goal of Security Awareness</vt:lpstr>
      <vt:lpstr>Security Awareness – Who?</vt:lpstr>
      <vt:lpstr>Security Awareness – How?</vt:lpstr>
      <vt:lpstr>Security Awareness Themes</vt:lpstr>
      <vt:lpstr>Security Awareness Techniques</vt:lpstr>
      <vt:lpstr>Posters</vt:lpstr>
      <vt:lpstr>Creating a Security Awareness Program</vt:lpstr>
      <vt:lpstr>Awareness/Training Issues</vt:lpstr>
      <vt:lpstr>Goal: Awareness Mindset</vt:lpstr>
    </vt:vector>
  </TitlesOfParts>
  <Company>SPU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Models</dc:title>
  <dc:creator>Gerhard Steinke</dc:creator>
  <cp:lastModifiedBy>Steinke, Gerhard</cp:lastModifiedBy>
  <cp:revision>16</cp:revision>
  <dcterms:created xsi:type="dcterms:W3CDTF">2009-04-01T19:42:00Z</dcterms:created>
  <dcterms:modified xsi:type="dcterms:W3CDTF">2023-01-16T21:31:55Z</dcterms:modified>
</cp:coreProperties>
</file>