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52"/>
  </p:notesMasterIdLst>
  <p:handoutMasterIdLst>
    <p:handoutMasterId r:id="rId53"/>
  </p:handoutMasterIdLst>
  <p:sldIdLst>
    <p:sldId id="292" r:id="rId2"/>
    <p:sldId id="337" r:id="rId3"/>
    <p:sldId id="338" r:id="rId4"/>
    <p:sldId id="339" r:id="rId5"/>
    <p:sldId id="340" r:id="rId6"/>
    <p:sldId id="341" r:id="rId7"/>
    <p:sldId id="342" r:id="rId8"/>
    <p:sldId id="343" r:id="rId9"/>
    <p:sldId id="344" r:id="rId10"/>
    <p:sldId id="345"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5" r:id="rId42"/>
    <p:sldId id="326" r:id="rId43"/>
    <p:sldId id="328" r:id="rId44"/>
    <p:sldId id="329" r:id="rId45"/>
    <p:sldId id="330" r:id="rId46"/>
    <p:sldId id="331" r:id="rId47"/>
    <p:sldId id="332" r:id="rId48"/>
    <p:sldId id="333" r:id="rId49"/>
    <p:sldId id="334" r:id="rId50"/>
    <p:sldId id="335" r:id="rId5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ＭＳ Ｐゴシック"/>
        <a:cs typeface="ＭＳ Ｐゴシック"/>
      </a:defRPr>
    </a:lvl1pPr>
    <a:lvl2pPr marL="457200" algn="l" rtl="0" fontAlgn="base">
      <a:spcBef>
        <a:spcPct val="0"/>
      </a:spcBef>
      <a:spcAft>
        <a:spcPct val="0"/>
      </a:spcAft>
      <a:defRPr kern="1200">
        <a:solidFill>
          <a:schemeClr val="tx1"/>
        </a:solidFill>
        <a:latin typeface="Arial" charset="0"/>
        <a:ea typeface="ＭＳ Ｐゴシック"/>
        <a:cs typeface="ＭＳ Ｐゴシック"/>
      </a:defRPr>
    </a:lvl2pPr>
    <a:lvl3pPr marL="914400" algn="l" rtl="0" fontAlgn="base">
      <a:spcBef>
        <a:spcPct val="0"/>
      </a:spcBef>
      <a:spcAft>
        <a:spcPct val="0"/>
      </a:spcAft>
      <a:defRPr kern="1200">
        <a:solidFill>
          <a:schemeClr val="tx1"/>
        </a:solidFill>
        <a:latin typeface="Arial" charset="0"/>
        <a:ea typeface="ＭＳ Ｐゴシック"/>
        <a:cs typeface="ＭＳ Ｐゴシック"/>
      </a:defRPr>
    </a:lvl3pPr>
    <a:lvl4pPr marL="1371600" algn="l" rtl="0" fontAlgn="base">
      <a:spcBef>
        <a:spcPct val="0"/>
      </a:spcBef>
      <a:spcAft>
        <a:spcPct val="0"/>
      </a:spcAft>
      <a:defRPr kern="1200">
        <a:solidFill>
          <a:schemeClr val="tx1"/>
        </a:solidFill>
        <a:latin typeface="Arial" charset="0"/>
        <a:ea typeface="ＭＳ Ｐゴシック"/>
        <a:cs typeface="ＭＳ Ｐゴシック"/>
      </a:defRPr>
    </a:lvl4pPr>
    <a:lvl5pPr marL="1828800" algn="l"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340B0D-A776-4335-BC79-F8F5D2EAB0AC}" type="datetimeFigureOut">
              <a:rPr lang="en-US" smtClean="0"/>
              <a:pPr/>
              <a:t>1/16/2023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626AA91-B499-4BBA-8F67-5B6328786F0A}" type="slidenum">
              <a:rPr lang="en-US" smtClean="0"/>
              <a:pPr/>
              <a:t>‹#›</a:t>
            </a:fld>
            <a:endParaRPr lang="en-US"/>
          </a:p>
        </p:txBody>
      </p:sp>
    </p:spTree>
    <p:extLst>
      <p:ext uri="{BB962C8B-B14F-4D97-AF65-F5344CB8AC3E}">
        <p14:creationId xmlns:p14="http://schemas.microsoft.com/office/powerpoint/2010/main" val="544798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01607B91-2C8A-44D0-9AC9-36C20D491E13}" type="datetimeFigureOut">
              <a:rPr lang="en-US"/>
              <a:pPr/>
              <a:t>1/16/2023</a:t>
            </a:fld>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F458418-69BF-4088-BF2F-A8E9CD361A3B}" type="slidenum">
              <a:rPr lang="en-US"/>
              <a:pPr/>
              <a:t>‹#›</a:t>
            </a:fld>
            <a:endParaRPr lang="en-US"/>
          </a:p>
        </p:txBody>
      </p:sp>
    </p:spTree>
    <p:extLst>
      <p:ext uri="{BB962C8B-B14F-4D97-AF65-F5344CB8AC3E}">
        <p14:creationId xmlns:p14="http://schemas.microsoft.com/office/powerpoint/2010/main" val="34181049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Computer Security Resource Center </a:t>
            </a:r>
          </a:p>
          <a:p>
            <a:endParaRPr lang="en-US" dirty="0"/>
          </a:p>
          <a:p>
            <a:r>
              <a:rPr lang="en-US" sz="1200" b="0" i="0" kern="1200" dirty="0">
                <a:solidFill>
                  <a:schemeClr val="tx1"/>
                </a:solidFill>
                <a:effectLst/>
                <a:latin typeface="+mn-lt"/>
                <a:ea typeface="+mn-ea"/>
                <a:cs typeface="+mn-cs"/>
              </a:rPr>
              <a:t>The 'Committee of Sponsoring Organizations of the Treadway Commission' ('</a:t>
            </a:r>
            <a:r>
              <a:rPr lang="en-US" sz="1200" b="1" i="0" kern="1200" dirty="0">
                <a:solidFill>
                  <a:schemeClr val="tx1"/>
                </a:solidFill>
                <a:effectLst/>
                <a:latin typeface="+mn-lt"/>
                <a:ea typeface="+mn-ea"/>
                <a:cs typeface="+mn-cs"/>
              </a:rPr>
              <a:t>COSO</a:t>
            </a:r>
            <a:r>
              <a:rPr lang="en-US" sz="1200" b="0" i="0" kern="1200" dirty="0">
                <a:solidFill>
                  <a:schemeClr val="tx1"/>
                </a:solidFill>
                <a:effectLst/>
                <a:latin typeface="+mn-lt"/>
                <a:ea typeface="+mn-ea"/>
                <a:cs typeface="+mn-cs"/>
              </a:rPr>
              <a:t>') is a joint initiative to combat corporate fraud. ... </a:t>
            </a:r>
            <a:r>
              <a:rPr lang="en-US" sz="1200" b="1" i="0" kern="1200" dirty="0">
                <a:solidFill>
                  <a:schemeClr val="tx1"/>
                </a:solidFill>
                <a:effectLst/>
                <a:latin typeface="+mn-lt"/>
                <a:ea typeface="+mn-ea"/>
                <a:cs typeface="+mn-cs"/>
              </a:rPr>
              <a:t>COSO</a:t>
            </a:r>
            <a:r>
              <a:rPr lang="en-US" sz="1200" b="0" i="0" kern="1200" dirty="0">
                <a:solidFill>
                  <a:schemeClr val="tx1"/>
                </a:solidFill>
                <a:effectLst/>
                <a:latin typeface="+mn-lt"/>
                <a:ea typeface="+mn-ea"/>
                <a:cs typeface="+mn-cs"/>
              </a:rPr>
              <a:t> has established a common internal control model against which companies and organizations can evaluate their control systems.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Information Systems Audit and Control Association, although </a:t>
            </a:r>
            <a:r>
              <a:rPr lang="en-US" sz="1200" b="1" i="0" kern="1200" dirty="0">
                <a:solidFill>
                  <a:schemeClr val="tx1"/>
                </a:solidFill>
                <a:effectLst/>
                <a:latin typeface="+mn-lt"/>
                <a:ea typeface="+mn-ea"/>
                <a:cs typeface="+mn-cs"/>
              </a:rPr>
              <a:t>ISACA</a:t>
            </a:r>
            <a:r>
              <a:rPr lang="en-US" sz="1200" b="0" i="0" kern="1200" dirty="0">
                <a:solidFill>
                  <a:schemeClr val="tx1"/>
                </a:solidFill>
                <a:effectLst/>
                <a:latin typeface="+mn-lt"/>
                <a:ea typeface="+mn-ea"/>
                <a:cs typeface="+mn-cs"/>
              </a:rPr>
              <a:t> now goes by its acronym only</a:t>
            </a:r>
            <a:endParaRPr lang="en-US" dirty="0"/>
          </a:p>
        </p:txBody>
      </p:sp>
      <p:sp>
        <p:nvSpPr>
          <p:cNvPr id="4" name="Slide Number Placeholder 3"/>
          <p:cNvSpPr>
            <a:spLocks noGrp="1"/>
          </p:cNvSpPr>
          <p:nvPr>
            <p:ph type="sldNum" sz="quarter" idx="10"/>
          </p:nvPr>
        </p:nvSpPr>
        <p:spPr/>
        <p:txBody>
          <a:bodyPr/>
          <a:lstStyle/>
          <a:p>
            <a:fld id="{AAEE8B3E-2CDF-46B9-9CD4-70EA2CF31DF8}" type="slidenum">
              <a:rPr lang="en-US" smtClean="0"/>
              <a:t>4</a:t>
            </a:fld>
            <a:endParaRPr lang="en-US"/>
          </a:p>
        </p:txBody>
      </p:sp>
    </p:spTree>
    <p:extLst>
      <p:ext uri="{BB962C8B-B14F-4D97-AF65-F5344CB8AC3E}">
        <p14:creationId xmlns:p14="http://schemas.microsoft.com/office/powerpoint/2010/main" val="1195507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2C9072E-6E26-4544-99E1-51FCC568E31E}" type="slidenum">
              <a:rPr lang="es-ES" sz="1200"/>
              <a:pPr algn="r"/>
              <a:t>29</a:t>
            </a:fld>
            <a:endParaRPr lang="es-ES" sz="1200"/>
          </a:p>
        </p:txBody>
      </p:sp>
      <p:sp>
        <p:nvSpPr>
          <p:cNvPr id="84995" name="Rectangle 2"/>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eaLnBrk="0" hangingPunct="0"/>
            <a:r>
              <a:rPr lang="en-US" sz="1000" i="1"/>
              <a:t>11</a:t>
            </a:r>
          </a:p>
        </p:txBody>
      </p:sp>
      <p:sp>
        <p:nvSpPr>
          <p:cNvPr id="84996" name="Rectangle 3"/>
          <p:cNvSpPr>
            <a:spLocks noChangeArrowheads="1"/>
          </p:cNvSpPr>
          <p:nvPr/>
        </p:nvSpPr>
        <p:spPr bwMode="auto">
          <a:xfrm>
            <a:off x="0" y="8686800"/>
            <a:ext cx="2971800" cy="457200"/>
          </a:xfrm>
          <a:prstGeom prst="rect">
            <a:avLst/>
          </a:prstGeom>
          <a:noFill/>
          <a:ln w="12700">
            <a:noFill/>
            <a:miter lim="800000"/>
            <a:headEnd/>
            <a:tailEnd/>
          </a:ln>
        </p:spPr>
        <p:txBody>
          <a:bodyPr lIns="19050" tIns="0" rIns="19050" bIns="0" anchor="b"/>
          <a:lstStyle/>
          <a:p>
            <a:pPr eaLnBrk="0" hangingPunct="0"/>
            <a:r>
              <a:rPr lang="en-US" sz="1000" i="1"/>
              <a:t>Prof. Lance J. Hoffman, The George Washington University</a:t>
            </a:r>
          </a:p>
        </p:txBody>
      </p:sp>
      <p:sp>
        <p:nvSpPr>
          <p:cNvPr id="84997" name="Rectangle 4"/>
          <p:cNvSpPr>
            <a:spLocks noChangeArrowheads="1"/>
          </p:cNvSpPr>
          <p:nvPr/>
        </p:nvSpPr>
        <p:spPr bwMode="auto">
          <a:xfrm>
            <a:off x="0" y="0"/>
            <a:ext cx="2971800" cy="455613"/>
          </a:xfrm>
          <a:prstGeom prst="rect">
            <a:avLst/>
          </a:prstGeom>
          <a:noFill/>
          <a:ln w="12700">
            <a:noFill/>
            <a:miter lim="800000"/>
            <a:headEnd/>
            <a:tailEnd/>
          </a:ln>
        </p:spPr>
        <p:txBody>
          <a:bodyPr lIns="19050" tIns="0" rIns="19050" bIns="0"/>
          <a:lstStyle/>
          <a:p>
            <a:pPr eaLnBrk="0" hangingPunct="0"/>
            <a:r>
              <a:rPr lang="en-US" sz="1000" i="1"/>
              <a:t>Risk analysis</a:t>
            </a:r>
          </a:p>
        </p:txBody>
      </p:sp>
      <p:sp>
        <p:nvSpPr>
          <p:cNvPr id="84998" name="Rectangle 5"/>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84999" name="Rectangle 6"/>
          <p:cNvSpPr>
            <a:spLocks noGrp="1" noChangeArrowheads="1"/>
          </p:cNvSpPr>
          <p:nvPr>
            <p:ph type="body" idx="1"/>
          </p:nvPr>
        </p:nvSpPr>
        <p:spPr>
          <a:xfrm>
            <a:off x="914400" y="4343400"/>
            <a:ext cx="5029200" cy="4113213"/>
          </a:xfrm>
        </p:spPr>
        <p:txBody>
          <a:bodyPr lIns="90488" tIns="44450" rIns="90488" bIns="44450"/>
          <a:lstStyle/>
          <a:p>
            <a:endParaRPr lang="en-US"/>
          </a:p>
        </p:txBody>
      </p:sp>
    </p:spTree>
    <p:extLst>
      <p:ext uri="{BB962C8B-B14F-4D97-AF65-F5344CB8AC3E}">
        <p14:creationId xmlns:p14="http://schemas.microsoft.com/office/powerpoint/2010/main" val="3372664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0213B94-A65C-4DEC-BB09-97A063C6F538}" type="slidenum">
              <a:rPr lang="es-ES" sz="1200"/>
              <a:pPr algn="r"/>
              <a:t>32</a:t>
            </a:fld>
            <a:endParaRPr lang="es-ES" sz="1200"/>
          </a:p>
        </p:txBody>
      </p:sp>
      <p:sp>
        <p:nvSpPr>
          <p:cNvPr id="89091" name="Rectangle 2"/>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eaLnBrk="0" hangingPunct="0"/>
            <a:r>
              <a:rPr lang="en-US" sz="1000" i="1"/>
              <a:t>12</a:t>
            </a:r>
          </a:p>
        </p:txBody>
      </p:sp>
      <p:sp>
        <p:nvSpPr>
          <p:cNvPr id="89092" name="Rectangle 3"/>
          <p:cNvSpPr>
            <a:spLocks noChangeArrowheads="1"/>
          </p:cNvSpPr>
          <p:nvPr/>
        </p:nvSpPr>
        <p:spPr bwMode="auto">
          <a:xfrm>
            <a:off x="0" y="8686800"/>
            <a:ext cx="2971800" cy="457200"/>
          </a:xfrm>
          <a:prstGeom prst="rect">
            <a:avLst/>
          </a:prstGeom>
          <a:noFill/>
          <a:ln w="12700">
            <a:noFill/>
            <a:miter lim="800000"/>
            <a:headEnd/>
            <a:tailEnd/>
          </a:ln>
        </p:spPr>
        <p:txBody>
          <a:bodyPr lIns="19050" tIns="0" rIns="19050" bIns="0" anchor="b"/>
          <a:lstStyle/>
          <a:p>
            <a:pPr eaLnBrk="0" hangingPunct="0"/>
            <a:r>
              <a:rPr lang="en-US" sz="1000" i="1"/>
              <a:t>Prof. Lance J. Hoffman, The George Washington University</a:t>
            </a:r>
          </a:p>
        </p:txBody>
      </p:sp>
      <p:sp>
        <p:nvSpPr>
          <p:cNvPr id="89093" name="Rectangle 4"/>
          <p:cNvSpPr>
            <a:spLocks noChangeArrowheads="1"/>
          </p:cNvSpPr>
          <p:nvPr/>
        </p:nvSpPr>
        <p:spPr bwMode="auto">
          <a:xfrm>
            <a:off x="0" y="0"/>
            <a:ext cx="2971800" cy="455613"/>
          </a:xfrm>
          <a:prstGeom prst="rect">
            <a:avLst/>
          </a:prstGeom>
          <a:noFill/>
          <a:ln w="12700">
            <a:noFill/>
            <a:miter lim="800000"/>
            <a:headEnd/>
            <a:tailEnd/>
          </a:ln>
        </p:spPr>
        <p:txBody>
          <a:bodyPr lIns="19050" tIns="0" rIns="19050" bIns="0"/>
          <a:lstStyle/>
          <a:p>
            <a:pPr eaLnBrk="0" hangingPunct="0"/>
            <a:r>
              <a:rPr lang="en-US" sz="1000" i="1"/>
              <a:t>Risk analysis</a:t>
            </a:r>
          </a:p>
        </p:txBody>
      </p:sp>
      <p:sp>
        <p:nvSpPr>
          <p:cNvPr id="89094" name="Rectangle 5"/>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89095" name="Rectangle 6"/>
          <p:cNvSpPr>
            <a:spLocks noGrp="1" noChangeArrowheads="1"/>
          </p:cNvSpPr>
          <p:nvPr>
            <p:ph type="body" idx="1"/>
          </p:nvPr>
        </p:nvSpPr>
        <p:spPr>
          <a:xfrm>
            <a:off x="914400" y="4343400"/>
            <a:ext cx="5029200" cy="4113213"/>
          </a:xfrm>
        </p:spPr>
        <p:txBody>
          <a:bodyPr lIns="90488" tIns="44450" rIns="90488" bIns="44450"/>
          <a:lstStyle/>
          <a:p>
            <a:endParaRPr lang="en-US"/>
          </a:p>
        </p:txBody>
      </p:sp>
    </p:spTree>
    <p:extLst>
      <p:ext uri="{BB962C8B-B14F-4D97-AF65-F5344CB8AC3E}">
        <p14:creationId xmlns:p14="http://schemas.microsoft.com/office/powerpoint/2010/main" val="2735607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F4C5D52-DB83-4378-9D12-BA08258CE48F}" type="slidenum">
              <a:rPr lang="es-ES" sz="1200"/>
              <a:pPr algn="r"/>
              <a:t>36</a:t>
            </a:fld>
            <a:endParaRPr lang="es-ES" sz="1200"/>
          </a:p>
        </p:txBody>
      </p:sp>
      <p:sp>
        <p:nvSpPr>
          <p:cNvPr id="94211" name="Rectangle 2"/>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eaLnBrk="0" hangingPunct="0"/>
            <a:r>
              <a:rPr lang="en-US" sz="1000" i="1"/>
              <a:t>29</a:t>
            </a:r>
          </a:p>
        </p:txBody>
      </p:sp>
      <p:sp>
        <p:nvSpPr>
          <p:cNvPr id="94212" name="Rectangle 3"/>
          <p:cNvSpPr>
            <a:spLocks noChangeArrowheads="1"/>
          </p:cNvSpPr>
          <p:nvPr/>
        </p:nvSpPr>
        <p:spPr bwMode="auto">
          <a:xfrm>
            <a:off x="0" y="8686800"/>
            <a:ext cx="2971800" cy="457200"/>
          </a:xfrm>
          <a:prstGeom prst="rect">
            <a:avLst/>
          </a:prstGeom>
          <a:noFill/>
          <a:ln w="12700">
            <a:noFill/>
            <a:miter lim="800000"/>
            <a:headEnd/>
            <a:tailEnd/>
          </a:ln>
        </p:spPr>
        <p:txBody>
          <a:bodyPr lIns="19050" tIns="0" rIns="19050" bIns="0" anchor="b"/>
          <a:lstStyle/>
          <a:p>
            <a:pPr eaLnBrk="0" hangingPunct="0"/>
            <a:r>
              <a:rPr lang="en-US" sz="1000" i="1"/>
              <a:t>Prof. Lance J. Hoffman, The George Washington University</a:t>
            </a:r>
          </a:p>
        </p:txBody>
      </p:sp>
      <p:sp>
        <p:nvSpPr>
          <p:cNvPr id="94213" name="Rectangle 4"/>
          <p:cNvSpPr>
            <a:spLocks noChangeArrowheads="1"/>
          </p:cNvSpPr>
          <p:nvPr/>
        </p:nvSpPr>
        <p:spPr bwMode="auto">
          <a:xfrm>
            <a:off x="0" y="0"/>
            <a:ext cx="2971800" cy="455613"/>
          </a:xfrm>
          <a:prstGeom prst="rect">
            <a:avLst/>
          </a:prstGeom>
          <a:noFill/>
          <a:ln w="12700">
            <a:noFill/>
            <a:miter lim="800000"/>
            <a:headEnd/>
            <a:tailEnd/>
          </a:ln>
        </p:spPr>
        <p:txBody>
          <a:bodyPr lIns="19050" tIns="0" rIns="19050" bIns="0"/>
          <a:lstStyle/>
          <a:p>
            <a:pPr eaLnBrk="0" hangingPunct="0"/>
            <a:r>
              <a:rPr lang="en-US" sz="1000" i="1"/>
              <a:t>Risk analysis</a:t>
            </a:r>
          </a:p>
        </p:txBody>
      </p:sp>
      <p:sp>
        <p:nvSpPr>
          <p:cNvPr id="94214" name="Rectangle 5"/>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94215" name="Rectangle 6"/>
          <p:cNvSpPr>
            <a:spLocks noGrp="1" noChangeArrowheads="1"/>
          </p:cNvSpPr>
          <p:nvPr>
            <p:ph type="body" idx="1"/>
          </p:nvPr>
        </p:nvSpPr>
        <p:spPr>
          <a:xfrm>
            <a:off x="914400" y="4343400"/>
            <a:ext cx="5029200" cy="4113213"/>
          </a:xfrm>
        </p:spPr>
        <p:txBody>
          <a:bodyPr lIns="90488" tIns="44450" rIns="90488" bIns="44450"/>
          <a:lstStyle/>
          <a:p>
            <a:endParaRPr lang="en-US"/>
          </a:p>
        </p:txBody>
      </p:sp>
    </p:spTree>
    <p:extLst>
      <p:ext uri="{BB962C8B-B14F-4D97-AF65-F5344CB8AC3E}">
        <p14:creationId xmlns:p14="http://schemas.microsoft.com/office/powerpoint/2010/main" val="1259143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6542EFF-A25D-42DB-9A7F-5E8177E4DAEF}" type="slidenum">
              <a:rPr lang="es-ES" sz="1200"/>
              <a:pPr algn="r"/>
              <a:t>37</a:t>
            </a:fld>
            <a:endParaRPr lang="es-ES" sz="1200"/>
          </a:p>
        </p:txBody>
      </p:sp>
      <p:sp>
        <p:nvSpPr>
          <p:cNvPr id="96259" name="Rectangle 2"/>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eaLnBrk="0" hangingPunct="0"/>
            <a:r>
              <a:rPr lang="en-US" sz="1000" i="1"/>
              <a:t>27</a:t>
            </a:r>
          </a:p>
        </p:txBody>
      </p:sp>
      <p:sp>
        <p:nvSpPr>
          <p:cNvPr id="96260" name="Rectangle 3"/>
          <p:cNvSpPr>
            <a:spLocks noChangeArrowheads="1"/>
          </p:cNvSpPr>
          <p:nvPr/>
        </p:nvSpPr>
        <p:spPr bwMode="auto">
          <a:xfrm>
            <a:off x="0" y="8686800"/>
            <a:ext cx="2971800" cy="457200"/>
          </a:xfrm>
          <a:prstGeom prst="rect">
            <a:avLst/>
          </a:prstGeom>
          <a:noFill/>
          <a:ln w="12700">
            <a:noFill/>
            <a:miter lim="800000"/>
            <a:headEnd/>
            <a:tailEnd/>
          </a:ln>
        </p:spPr>
        <p:txBody>
          <a:bodyPr lIns="19050" tIns="0" rIns="19050" bIns="0" anchor="b"/>
          <a:lstStyle/>
          <a:p>
            <a:pPr eaLnBrk="0" hangingPunct="0"/>
            <a:r>
              <a:rPr lang="en-US" sz="1000" i="1"/>
              <a:t>Prof. Lance J. Hoffman, The George Washington University</a:t>
            </a:r>
          </a:p>
        </p:txBody>
      </p:sp>
      <p:sp>
        <p:nvSpPr>
          <p:cNvPr id="96261" name="Rectangle 4"/>
          <p:cNvSpPr>
            <a:spLocks noChangeArrowheads="1"/>
          </p:cNvSpPr>
          <p:nvPr/>
        </p:nvSpPr>
        <p:spPr bwMode="auto">
          <a:xfrm>
            <a:off x="0" y="0"/>
            <a:ext cx="2971800" cy="455613"/>
          </a:xfrm>
          <a:prstGeom prst="rect">
            <a:avLst/>
          </a:prstGeom>
          <a:noFill/>
          <a:ln w="12700">
            <a:noFill/>
            <a:miter lim="800000"/>
            <a:headEnd/>
            <a:tailEnd/>
          </a:ln>
        </p:spPr>
        <p:txBody>
          <a:bodyPr lIns="19050" tIns="0" rIns="19050" bIns="0"/>
          <a:lstStyle/>
          <a:p>
            <a:pPr eaLnBrk="0" hangingPunct="0"/>
            <a:r>
              <a:rPr lang="en-US" sz="1000" i="1"/>
              <a:t>Risk analysis</a:t>
            </a:r>
          </a:p>
        </p:txBody>
      </p:sp>
      <p:sp>
        <p:nvSpPr>
          <p:cNvPr id="96262" name="Rectangle 5"/>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96263" name="Rectangle 6"/>
          <p:cNvSpPr>
            <a:spLocks noGrp="1" noChangeArrowheads="1"/>
          </p:cNvSpPr>
          <p:nvPr>
            <p:ph type="body" idx="1"/>
          </p:nvPr>
        </p:nvSpPr>
        <p:spPr>
          <a:xfrm>
            <a:off x="914400" y="4343400"/>
            <a:ext cx="5029200" cy="4113213"/>
          </a:xfrm>
        </p:spPr>
        <p:txBody>
          <a:bodyPr lIns="90488" tIns="44450" rIns="90488" bIns="44450"/>
          <a:lstStyle/>
          <a:p>
            <a:endParaRPr lang="en-US"/>
          </a:p>
        </p:txBody>
      </p:sp>
    </p:spTree>
    <p:extLst>
      <p:ext uri="{BB962C8B-B14F-4D97-AF65-F5344CB8AC3E}">
        <p14:creationId xmlns:p14="http://schemas.microsoft.com/office/powerpoint/2010/main" val="300734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9858A6F-8A18-4CE5-81C5-D6CA8C2B95AE}" type="slidenum">
              <a:rPr lang="es-ES" sz="1200"/>
              <a:pPr algn="r"/>
              <a:t>41</a:t>
            </a:fld>
            <a:endParaRPr lang="es-ES" sz="1200"/>
          </a:p>
        </p:txBody>
      </p:sp>
      <p:sp>
        <p:nvSpPr>
          <p:cNvPr id="105475" name="Rectangle 2"/>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eaLnBrk="0" hangingPunct="0"/>
            <a:r>
              <a:rPr lang="en-US" sz="1000" i="1"/>
              <a:t>35</a:t>
            </a:r>
          </a:p>
        </p:txBody>
      </p:sp>
      <p:sp>
        <p:nvSpPr>
          <p:cNvPr id="105476" name="Rectangle 3"/>
          <p:cNvSpPr>
            <a:spLocks noChangeArrowheads="1"/>
          </p:cNvSpPr>
          <p:nvPr/>
        </p:nvSpPr>
        <p:spPr bwMode="auto">
          <a:xfrm>
            <a:off x="0" y="8686800"/>
            <a:ext cx="2971800" cy="457200"/>
          </a:xfrm>
          <a:prstGeom prst="rect">
            <a:avLst/>
          </a:prstGeom>
          <a:noFill/>
          <a:ln w="12700">
            <a:noFill/>
            <a:miter lim="800000"/>
            <a:headEnd/>
            <a:tailEnd/>
          </a:ln>
        </p:spPr>
        <p:txBody>
          <a:bodyPr lIns="19050" tIns="0" rIns="19050" bIns="0" anchor="b"/>
          <a:lstStyle/>
          <a:p>
            <a:pPr eaLnBrk="0" hangingPunct="0"/>
            <a:r>
              <a:rPr lang="en-US" sz="1000" i="1"/>
              <a:t>Prof. Lance J. Hoffman, The George Washington University</a:t>
            </a:r>
          </a:p>
        </p:txBody>
      </p:sp>
      <p:sp>
        <p:nvSpPr>
          <p:cNvPr id="105477" name="Rectangle 4"/>
          <p:cNvSpPr>
            <a:spLocks noChangeArrowheads="1"/>
          </p:cNvSpPr>
          <p:nvPr/>
        </p:nvSpPr>
        <p:spPr bwMode="auto">
          <a:xfrm>
            <a:off x="0" y="0"/>
            <a:ext cx="2971800" cy="455613"/>
          </a:xfrm>
          <a:prstGeom prst="rect">
            <a:avLst/>
          </a:prstGeom>
          <a:noFill/>
          <a:ln w="12700">
            <a:noFill/>
            <a:miter lim="800000"/>
            <a:headEnd/>
            <a:tailEnd/>
          </a:ln>
        </p:spPr>
        <p:txBody>
          <a:bodyPr lIns="19050" tIns="0" rIns="19050" bIns="0"/>
          <a:lstStyle/>
          <a:p>
            <a:pPr eaLnBrk="0" hangingPunct="0"/>
            <a:r>
              <a:rPr lang="en-US" sz="1000" i="1"/>
              <a:t>Risk analysis</a:t>
            </a:r>
          </a:p>
        </p:txBody>
      </p:sp>
      <p:sp>
        <p:nvSpPr>
          <p:cNvPr id="105478" name="Rectangle 5"/>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105479" name="Rectangle 6"/>
          <p:cNvSpPr>
            <a:spLocks noGrp="1" noChangeArrowheads="1"/>
          </p:cNvSpPr>
          <p:nvPr>
            <p:ph type="body" idx="1"/>
          </p:nvPr>
        </p:nvSpPr>
        <p:spPr>
          <a:xfrm>
            <a:off x="914400" y="4343400"/>
            <a:ext cx="5029200" cy="4113213"/>
          </a:xfrm>
        </p:spPr>
        <p:txBody>
          <a:bodyPr lIns="90488" tIns="44450" rIns="90488" bIns="44450"/>
          <a:lstStyle/>
          <a:p>
            <a:endParaRPr lang="en-US"/>
          </a:p>
        </p:txBody>
      </p:sp>
    </p:spTree>
    <p:extLst>
      <p:ext uri="{BB962C8B-B14F-4D97-AF65-F5344CB8AC3E}">
        <p14:creationId xmlns:p14="http://schemas.microsoft.com/office/powerpoint/2010/main" val="3051702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1BE7171-683F-4408-9B09-D15D79B9B169}" type="slidenum">
              <a:rPr lang="es-ES" sz="1200"/>
              <a:pPr algn="r"/>
              <a:t>46</a:t>
            </a:fld>
            <a:endParaRPr lang="es-ES" sz="1200"/>
          </a:p>
        </p:txBody>
      </p:sp>
      <p:sp>
        <p:nvSpPr>
          <p:cNvPr id="112643" name="Rectangle 2"/>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eaLnBrk="0" hangingPunct="0"/>
            <a:r>
              <a:rPr lang="en-US" sz="1000" i="1"/>
              <a:t>26</a:t>
            </a:r>
          </a:p>
        </p:txBody>
      </p:sp>
      <p:sp>
        <p:nvSpPr>
          <p:cNvPr id="112644" name="Rectangle 3"/>
          <p:cNvSpPr>
            <a:spLocks noChangeArrowheads="1"/>
          </p:cNvSpPr>
          <p:nvPr/>
        </p:nvSpPr>
        <p:spPr bwMode="auto">
          <a:xfrm>
            <a:off x="0" y="8686800"/>
            <a:ext cx="2971800" cy="457200"/>
          </a:xfrm>
          <a:prstGeom prst="rect">
            <a:avLst/>
          </a:prstGeom>
          <a:noFill/>
          <a:ln w="12700">
            <a:noFill/>
            <a:miter lim="800000"/>
            <a:headEnd/>
            <a:tailEnd/>
          </a:ln>
        </p:spPr>
        <p:txBody>
          <a:bodyPr lIns="19050" tIns="0" rIns="19050" bIns="0" anchor="b"/>
          <a:lstStyle/>
          <a:p>
            <a:pPr eaLnBrk="0" hangingPunct="0"/>
            <a:r>
              <a:rPr lang="en-US" sz="1000" i="1"/>
              <a:t>Prof. Lance J. Hoffman, The George Washington University</a:t>
            </a:r>
          </a:p>
        </p:txBody>
      </p:sp>
      <p:sp>
        <p:nvSpPr>
          <p:cNvPr id="112645" name="Rectangle 4"/>
          <p:cNvSpPr>
            <a:spLocks noChangeArrowheads="1"/>
          </p:cNvSpPr>
          <p:nvPr/>
        </p:nvSpPr>
        <p:spPr bwMode="auto">
          <a:xfrm>
            <a:off x="0" y="0"/>
            <a:ext cx="2971800" cy="455613"/>
          </a:xfrm>
          <a:prstGeom prst="rect">
            <a:avLst/>
          </a:prstGeom>
          <a:noFill/>
          <a:ln w="12700">
            <a:noFill/>
            <a:miter lim="800000"/>
            <a:headEnd/>
            <a:tailEnd/>
          </a:ln>
        </p:spPr>
        <p:txBody>
          <a:bodyPr lIns="19050" tIns="0" rIns="19050" bIns="0"/>
          <a:lstStyle/>
          <a:p>
            <a:pPr eaLnBrk="0" hangingPunct="0"/>
            <a:r>
              <a:rPr lang="en-US" sz="1000" i="1"/>
              <a:t>Risk analysis</a:t>
            </a:r>
          </a:p>
        </p:txBody>
      </p:sp>
      <p:sp>
        <p:nvSpPr>
          <p:cNvPr id="112646" name="Rectangle 5"/>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112647" name="Rectangle 6"/>
          <p:cNvSpPr>
            <a:spLocks noGrp="1" noChangeArrowheads="1"/>
          </p:cNvSpPr>
          <p:nvPr>
            <p:ph type="body" idx="1"/>
          </p:nvPr>
        </p:nvSpPr>
        <p:spPr>
          <a:xfrm>
            <a:off x="914400" y="4343400"/>
            <a:ext cx="5029200" cy="4113213"/>
          </a:xfrm>
        </p:spPr>
        <p:txBody>
          <a:bodyPr lIns="90488" tIns="44450" rIns="90488" bIns="44450"/>
          <a:lstStyle/>
          <a:p>
            <a:endParaRPr lang="en-US"/>
          </a:p>
        </p:txBody>
      </p:sp>
    </p:spTree>
    <p:extLst>
      <p:ext uri="{BB962C8B-B14F-4D97-AF65-F5344CB8AC3E}">
        <p14:creationId xmlns:p14="http://schemas.microsoft.com/office/powerpoint/2010/main" val="3608038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DB04FE4-5C27-4294-B192-F93A6A8A983E}" type="slidenum">
              <a:rPr lang="es-ES" sz="1200"/>
              <a:pPr algn="r"/>
              <a:t>47</a:t>
            </a:fld>
            <a:endParaRPr lang="es-ES" sz="1200"/>
          </a:p>
        </p:txBody>
      </p:sp>
      <p:sp>
        <p:nvSpPr>
          <p:cNvPr id="114691" name="Rectangle 2"/>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eaLnBrk="0" hangingPunct="0"/>
            <a:r>
              <a:rPr lang="en-US" sz="1000" i="1"/>
              <a:t>18</a:t>
            </a:r>
          </a:p>
        </p:txBody>
      </p:sp>
      <p:sp>
        <p:nvSpPr>
          <p:cNvPr id="114692" name="Rectangle 3"/>
          <p:cNvSpPr>
            <a:spLocks noChangeArrowheads="1"/>
          </p:cNvSpPr>
          <p:nvPr/>
        </p:nvSpPr>
        <p:spPr bwMode="auto">
          <a:xfrm>
            <a:off x="0" y="8686800"/>
            <a:ext cx="2971800" cy="457200"/>
          </a:xfrm>
          <a:prstGeom prst="rect">
            <a:avLst/>
          </a:prstGeom>
          <a:noFill/>
          <a:ln w="12700">
            <a:noFill/>
            <a:miter lim="800000"/>
            <a:headEnd/>
            <a:tailEnd/>
          </a:ln>
        </p:spPr>
        <p:txBody>
          <a:bodyPr lIns="19050" tIns="0" rIns="19050" bIns="0" anchor="b"/>
          <a:lstStyle/>
          <a:p>
            <a:pPr eaLnBrk="0" hangingPunct="0"/>
            <a:r>
              <a:rPr lang="en-US" sz="1000" i="1"/>
              <a:t>Prof. Lance J. Hoffman, The George Washington University</a:t>
            </a:r>
          </a:p>
        </p:txBody>
      </p:sp>
      <p:sp>
        <p:nvSpPr>
          <p:cNvPr id="114693" name="Rectangle 4"/>
          <p:cNvSpPr>
            <a:spLocks noChangeArrowheads="1"/>
          </p:cNvSpPr>
          <p:nvPr/>
        </p:nvSpPr>
        <p:spPr bwMode="auto">
          <a:xfrm>
            <a:off x="0" y="0"/>
            <a:ext cx="2971800" cy="455613"/>
          </a:xfrm>
          <a:prstGeom prst="rect">
            <a:avLst/>
          </a:prstGeom>
          <a:noFill/>
          <a:ln w="12700">
            <a:noFill/>
            <a:miter lim="800000"/>
            <a:headEnd/>
            <a:tailEnd/>
          </a:ln>
        </p:spPr>
        <p:txBody>
          <a:bodyPr lIns="19050" tIns="0" rIns="19050" bIns="0"/>
          <a:lstStyle/>
          <a:p>
            <a:pPr eaLnBrk="0" hangingPunct="0"/>
            <a:r>
              <a:rPr lang="en-US" sz="1000" i="1"/>
              <a:t>Risk analysis</a:t>
            </a:r>
          </a:p>
        </p:txBody>
      </p:sp>
      <p:sp>
        <p:nvSpPr>
          <p:cNvPr id="114694" name="Rectangle 5"/>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114695" name="Rectangle 6"/>
          <p:cNvSpPr>
            <a:spLocks noGrp="1" noChangeArrowheads="1"/>
          </p:cNvSpPr>
          <p:nvPr>
            <p:ph type="body" idx="1"/>
          </p:nvPr>
        </p:nvSpPr>
        <p:spPr>
          <a:xfrm>
            <a:off x="914400" y="4343400"/>
            <a:ext cx="5029200" cy="4113213"/>
          </a:xfrm>
        </p:spPr>
        <p:txBody>
          <a:bodyPr lIns="90488" tIns="44450" rIns="90488" bIns="44450"/>
          <a:lstStyle/>
          <a:p>
            <a:endParaRPr lang="en-US"/>
          </a:p>
        </p:txBody>
      </p:sp>
    </p:spTree>
    <p:extLst>
      <p:ext uri="{BB962C8B-B14F-4D97-AF65-F5344CB8AC3E}">
        <p14:creationId xmlns:p14="http://schemas.microsoft.com/office/powerpoint/2010/main" val="2688444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Other control frameworks – ISO/IEC 270001</a:t>
            </a:r>
          </a:p>
          <a:p>
            <a:endParaRPr lang="en-US" dirty="0"/>
          </a:p>
        </p:txBody>
      </p:sp>
      <p:sp>
        <p:nvSpPr>
          <p:cNvPr id="4" name="Slide Number Placeholder 3"/>
          <p:cNvSpPr>
            <a:spLocks noGrp="1"/>
          </p:cNvSpPr>
          <p:nvPr>
            <p:ph type="sldNum" sz="quarter" idx="10"/>
          </p:nvPr>
        </p:nvSpPr>
        <p:spPr/>
        <p:txBody>
          <a:bodyPr/>
          <a:lstStyle/>
          <a:p>
            <a:fld id="{AAEE8B3E-2CDF-46B9-9CD4-70EA2CF31DF8}" type="slidenum">
              <a:rPr lang="en-US" smtClean="0"/>
              <a:t>5</a:t>
            </a:fld>
            <a:endParaRPr lang="en-US"/>
          </a:p>
        </p:txBody>
      </p:sp>
    </p:spTree>
    <p:extLst>
      <p:ext uri="{BB962C8B-B14F-4D97-AF65-F5344CB8AC3E}">
        <p14:creationId xmlns:p14="http://schemas.microsoft.com/office/powerpoint/2010/main" val="1322239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Gramm</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Leach</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Bliley Act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GLB Act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GLBA</a:t>
            </a:r>
            <a:r>
              <a:rPr lang="en-US" sz="1200" b="0" i="0" kern="1200" dirty="0">
                <a:solidFill>
                  <a:schemeClr val="tx1"/>
                </a:solidFill>
                <a:effectLst/>
                <a:latin typeface="+mn-lt"/>
                <a:ea typeface="+mn-ea"/>
                <a:cs typeface="+mn-cs"/>
              </a:rPr>
              <a:t>) is also known as the Financial Modernization </a:t>
            </a:r>
            <a:r>
              <a:rPr lang="en-US" sz="1200" b="1" i="0" kern="1200" dirty="0">
                <a:solidFill>
                  <a:schemeClr val="tx1"/>
                </a:solidFill>
                <a:effectLst/>
                <a:latin typeface="+mn-lt"/>
                <a:ea typeface="+mn-ea"/>
                <a:cs typeface="+mn-cs"/>
              </a:rPr>
              <a:t>Act</a:t>
            </a:r>
            <a:r>
              <a:rPr lang="en-US" sz="1200" b="0" i="0" kern="1200" dirty="0">
                <a:solidFill>
                  <a:schemeClr val="tx1"/>
                </a:solidFill>
                <a:effectLst/>
                <a:latin typeface="+mn-lt"/>
                <a:ea typeface="+mn-ea"/>
                <a:cs typeface="+mn-cs"/>
              </a:rPr>
              <a:t> of 1999. </a:t>
            </a:r>
            <a:endParaRPr lang="en-US" dirty="0"/>
          </a:p>
          <a:p>
            <a:endParaRPr lang="en-US" dirty="0"/>
          </a:p>
        </p:txBody>
      </p:sp>
      <p:sp>
        <p:nvSpPr>
          <p:cNvPr id="4" name="Slide Number Placeholder 3"/>
          <p:cNvSpPr>
            <a:spLocks noGrp="1"/>
          </p:cNvSpPr>
          <p:nvPr>
            <p:ph type="sldNum" sz="quarter" idx="10"/>
          </p:nvPr>
        </p:nvSpPr>
        <p:spPr/>
        <p:txBody>
          <a:bodyPr/>
          <a:lstStyle/>
          <a:p>
            <a:fld id="{AAEE8B3E-2CDF-46B9-9CD4-70EA2CF31DF8}" type="slidenum">
              <a:rPr lang="en-US" smtClean="0"/>
              <a:t>6</a:t>
            </a:fld>
            <a:endParaRPr lang="en-US"/>
          </a:p>
        </p:txBody>
      </p:sp>
    </p:spTree>
    <p:extLst>
      <p:ext uri="{BB962C8B-B14F-4D97-AF65-F5344CB8AC3E}">
        <p14:creationId xmlns:p14="http://schemas.microsoft.com/office/powerpoint/2010/main" val="3620033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known as </a:t>
            </a:r>
            <a:r>
              <a:rPr lang="en-US" sz="1200" b="0" i="0" kern="1200" dirty="0">
                <a:solidFill>
                  <a:schemeClr val="tx1"/>
                </a:solidFill>
                <a:effectLst/>
                <a:latin typeface="+mn-lt"/>
                <a:ea typeface="+mn-ea"/>
                <a:cs typeface="+mn-cs"/>
              </a:rPr>
              <a:t>"Public Company Accounting Reform and Investor Protection Act"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 of 2002. Section 404a –  very broad – </a:t>
            </a:r>
          </a:p>
          <a:p>
            <a:endParaRPr lang="en-US" dirty="0"/>
          </a:p>
        </p:txBody>
      </p:sp>
      <p:sp>
        <p:nvSpPr>
          <p:cNvPr id="4" name="Slide Number Placeholder 3"/>
          <p:cNvSpPr>
            <a:spLocks noGrp="1"/>
          </p:cNvSpPr>
          <p:nvPr>
            <p:ph type="sldNum" sz="quarter" idx="10"/>
          </p:nvPr>
        </p:nvSpPr>
        <p:spPr/>
        <p:txBody>
          <a:bodyPr/>
          <a:lstStyle/>
          <a:p>
            <a:fld id="{AAEE8B3E-2CDF-46B9-9CD4-70EA2CF31DF8}" type="slidenum">
              <a:rPr lang="en-US" smtClean="0"/>
              <a:t>8</a:t>
            </a:fld>
            <a:endParaRPr lang="en-US"/>
          </a:p>
        </p:txBody>
      </p:sp>
    </p:spTree>
    <p:extLst>
      <p:ext uri="{BB962C8B-B14F-4D97-AF65-F5344CB8AC3E}">
        <p14:creationId xmlns:p14="http://schemas.microsoft.com/office/powerpoint/2010/main" val="1696455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first line of defense – functions that own and manage risk</a:t>
            </a:r>
          </a:p>
          <a:p>
            <a:r>
              <a:rPr lang="en-US" sz="1200" b="0" i="0" kern="1200" dirty="0">
                <a:solidFill>
                  <a:schemeClr val="tx1"/>
                </a:solidFill>
                <a:effectLst/>
                <a:latin typeface="+mn-lt"/>
                <a:ea typeface="+mn-ea"/>
                <a:cs typeface="+mn-cs"/>
              </a:rPr>
              <a:t>the second line of defense – functions that oversee or specialize in risk management, compliance</a:t>
            </a:r>
          </a:p>
          <a:p>
            <a:r>
              <a:rPr lang="en-US" sz="1200" b="0" i="0" kern="1200" dirty="0">
                <a:solidFill>
                  <a:schemeClr val="tx1"/>
                </a:solidFill>
                <a:effectLst/>
                <a:latin typeface="+mn-lt"/>
                <a:ea typeface="+mn-ea"/>
                <a:cs typeface="+mn-cs"/>
              </a:rPr>
              <a:t>the third line of defense – functions that provide independent assurance, above all internal audit.</a:t>
            </a:r>
          </a:p>
        </p:txBody>
      </p:sp>
      <p:sp>
        <p:nvSpPr>
          <p:cNvPr id="4" name="Slide Number Placeholder 3"/>
          <p:cNvSpPr>
            <a:spLocks noGrp="1"/>
          </p:cNvSpPr>
          <p:nvPr>
            <p:ph type="sldNum" sz="quarter" idx="10"/>
          </p:nvPr>
        </p:nvSpPr>
        <p:spPr/>
        <p:txBody>
          <a:bodyPr/>
          <a:lstStyle/>
          <a:p>
            <a:fld id="{AAEE8B3E-2CDF-46B9-9CD4-70EA2CF31DF8}" type="slidenum">
              <a:rPr lang="en-US" smtClean="0"/>
              <a:t>10</a:t>
            </a:fld>
            <a:endParaRPr lang="en-US"/>
          </a:p>
        </p:txBody>
      </p:sp>
    </p:spTree>
    <p:extLst>
      <p:ext uri="{BB962C8B-B14F-4D97-AF65-F5344CB8AC3E}">
        <p14:creationId xmlns:p14="http://schemas.microsoft.com/office/powerpoint/2010/main" val="363493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D4F9177-4E0A-46E7-830E-D6FC8497C0CB}" type="slidenum">
              <a:rPr lang="es-ES" sz="1200"/>
              <a:pPr algn="r"/>
              <a:t>11</a:t>
            </a:fld>
            <a:endParaRPr lang="es-ES" sz="1200"/>
          </a:p>
        </p:txBody>
      </p:sp>
      <p:sp>
        <p:nvSpPr>
          <p:cNvPr id="62467" name="Rectangle 2"/>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eaLnBrk="0" hangingPunct="0"/>
            <a:r>
              <a:rPr lang="en-US" sz="1000" i="1"/>
              <a:t>1</a:t>
            </a:r>
          </a:p>
        </p:txBody>
      </p:sp>
      <p:sp>
        <p:nvSpPr>
          <p:cNvPr id="62468" name="Rectangle 3"/>
          <p:cNvSpPr>
            <a:spLocks noChangeArrowheads="1"/>
          </p:cNvSpPr>
          <p:nvPr/>
        </p:nvSpPr>
        <p:spPr bwMode="auto">
          <a:xfrm>
            <a:off x="0" y="8686800"/>
            <a:ext cx="2971800" cy="457200"/>
          </a:xfrm>
          <a:prstGeom prst="rect">
            <a:avLst/>
          </a:prstGeom>
          <a:noFill/>
          <a:ln w="12700">
            <a:noFill/>
            <a:miter lim="800000"/>
            <a:headEnd/>
            <a:tailEnd/>
          </a:ln>
        </p:spPr>
        <p:txBody>
          <a:bodyPr lIns="19050" tIns="0" rIns="19050" bIns="0" anchor="b"/>
          <a:lstStyle/>
          <a:p>
            <a:pPr eaLnBrk="0" hangingPunct="0"/>
            <a:r>
              <a:rPr lang="en-US" sz="1000" i="1"/>
              <a:t>Prof. Lance J. Hoffman, The George Washington University</a:t>
            </a:r>
          </a:p>
        </p:txBody>
      </p:sp>
      <p:sp>
        <p:nvSpPr>
          <p:cNvPr id="62469" name="Rectangle 4"/>
          <p:cNvSpPr>
            <a:spLocks noChangeArrowheads="1"/>
          </p:cNvSpPr>
          <p:nvPr/>
        </p:nvSpPr>
        <p:spPr bwMode="auto">
          <a:xfrm>
            <a:off x="0" y="0"/>
            <a:ext cx="2971800" cy="455613"/>
          </a:xfrm>
          <a:prstGeom prst="rect">
            <a:avLst/>
          </a:prstGeom>
          <a:noFill/>
          <a:ln w="12700">
            <a:noFill/>
            <a:miter lim="800000"/>
            <a:headEnd/>
            <a:tailEnd/>
          </a:ln>
        </p:spPr>
        <p:txBody>
          <a:bodyPr lIns="19050" tIns="0" rIns="19050" bIns="0"/>
          <a:lstStyle/>
          <a:p>
            <a:pPr eaLnBrk="0" hangingPunct="0"/>
            <a:r>
              <a:rPr lang="en-US" sz="1000" i="1"/>
              <a:t>Risk analysis</a:t>
            </a:r>
          </a:p>
        </p:txBody>
      </p:sp>
      <p:sp>
        <p:nvSpPr>
          <p:cNvPr id="62470" name="Rectangle 5"/>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62471" name="Rectangle 6"/>
          <p:cNvSpPr>
            <a:spLocks noGrp="1" noChangeArrowheads="1"/>
          </p:cNvSpPr>
          <p:nvPr>
            <p:ph type="body" idx="1"/>
          </p:nvPr>
        </p:nvSpPr>
        <p:spPr>
          <a:xfrm>
            <a:off x="914400" y="4343400"/>
            <a:ext cx="5029200" cy="4113213"/>
          </a:xfrm>
        </p:spPr>
        <p:txBody>
          <a:bodyPr lIns="90488" tIns="44450" rIns="90488" bIns="44450"/>
          <a:lstStyle/>
          <a:p>
            <a:endParaRPr lang="en-US"/>
          </a:p>
        </p:txBody>
      </p:sp>
    </p:spTree>
    <p:extLst>
      <p:ext uri="{BB962C8B-B14F-4D97-AF65-F5344CB8AC3E}">
        <p14:creationId xmlns:p14="http://schemas.microsoft.com/office/powerpoint/2010/main" val="2090911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0A69FB5-FB31-4F68-A41A-4A1440FA150B}" type="slidenum">
              <a:rPr lang="es-ES" sz="1200"/>
              <a:pPr algn="r"/>
              <a:t>13</a:t>
            </a:fld>
            <a:endParaRPr lang="es-E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585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C7B094E-6950-42F1-BD5B-DEF98860CCC8}" type="slidenum">
              <a:rPr lang="es-ES" sz="1200"/>
              <a:pPr algn="r"/>
              <a:t>22</a:t>
            </a:fld>
            <a:endParaRPr lang="es-ES" sz="1200"/>
          </a:p>
        </p:txBody>
      </p:sp>
      <p:sp>
        <p:nvSpPr>
          <p:cNvPr id="75779" name="Rectangle 2"/>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eaLnBrk="0" hangingPunct="0"/>
            <a:r>
              <a:rPr lang="en-US" sz="1000" i="1"/>
              <a:t>6</a:t>
            </a:r>
          </a:p>
        </p:txBody>
      </p:sp>
      <p:sp>
        <p:nvSpPr>
          <p:cNvPr id="75780" name="Rectangle 3"/>
          <p:cNvSpPr>
            <a:spLocks noChangeArrowheads="1"/>
          </p:cNvSpPr>
          <p:nvPr/>
        </p:nvSpPr>
        <p:spPr bwMode="auto">
          <a:xfrm>
            <a:off x="0" y="8686800"/>
            <a:ext cx="2971800" cy="457200"/>
          </a:xfrm>
          <a:prstGeom prst="rect">
            <a:avLst/>
          </a:prstGeom>
          <a:noFill/>
          <a:ln w="12700">
            <a:noFill/>
            <a:miter lim="800000"/>
            <a:headEnd/>
            <a:tailEnd/>
          </a:ln>
        </p:spPr>
        <p:txBody>
          <a:bodyPr lIns="19050" tIns="0" rIns="19050" bIns="0" anchor="b"/>
          <a:lstStyle/>
          <a:p>
            <a:pPr eaLnBrk="0" hangingPunct="0"/>
            <a:r>
              <a:rPr lang="en-US" sz="1000" i="1"/>
              <a:t>Prof. Lance J. Hoffman, The George Washington University</a:t>
            </a:r>
          </a:p>
        </p:txBody>
      </p:sp>
      <p:sp>
        <p:nvSpPr>
          <p:cNvPr id="75781" name="Rectangle 4"/>
          <p:cNvSpPr>
            <a:spLocks noChangeArrowheads="1"/>
          </p:cNvSpPr>
          <p:nvPr/>
        </p:nvSpPr>
        <p:spPr bwMode="auto">
          <a:xfrm>
            <a:off x="0" y="0"/>
            <a:ext cx="2971800" cy="455613"/>
          </a:xfrm>
          <a:prstGeom prst="rect">
            <a:avLst/>
          </a:prstGeom>
          <a:noFill/>
          <a:ln w="12700">
            <a:noFill/>
            <a:miter lim="800000"/>
            <a:headEnd/>
            <a:tailEnd/>
          </a:ln>
        </p:spPr>
        <p:txBody>
          <a:bodyPr lIns="19050" tIns="0" rIns="19050" bIns="0"/>
          <a:lstStyle/>
          <a:p>
            <a:pPr eaLnBrk="0" hangingPunct="0"/>
            <a:r>
              <a:rPr lang="en-US" sz="1000" i="1"/>
              <a:t>Risk analysis</a:t>
            </a:r>
          </a:p>
        </p:txBody>
      </p:sp>
      <p:sp>
        <p:nvSpPr>
          <p:cNvPr id="75782" name="Rectangle 5"/>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75783" name="Rectangle 6"/>
          <p:cNvSpPr>
            <a:spLocks noGrp="1" noChangeArrowheads="1"/>
          </p:cNvSpPr>
          <p:nvPr>
            <p:ph type="body" idx="1"/>
          </p:nvPr>
        </p:nvSpPr>
        <p:spPr>
          <a:xfrm>
            <a:off x="914400" y="4343400"/>
            <a:ext cx="5029200" cy="4113213"/>
          </a:xfrm>
        </p:spPr>
        <p:txBody>
          <a:bodyPr lIns="90488" tIns="44450" rIns="90488" bIns="44450"/>
          <a:lstStyle/>
          <a:p>
            <a:endParaRPr lang="en-US"/>
          </a:p>
        </p:txBody>
      </p:sp>
    </p:spTree>
    <p:extLst>
      <p:ext uri="{BB962C8B-B14F-4D97-AF65-F5344CB8AC3E}">
        <p14:creationId xmlns:p14="http://schemas.microsoft.com/office/powerpoint/2010/main" val="3364439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AE51EF7-48BF-4349-911C-1EE823726E81}" type="slidenum">
              <a:rPr lang="es-ES" sz="1200"/>
              <a:pPr algn="r"/>
              <a:t>25</a:t>
            </a:fld>
            <a:endParaRPr lang="es-ES" sz="1200"/>
          </a:p>
        </p:txBody>
      </p:sp>
      <p:sp>
        <p:nvSpPr>
          <p:cNvPr id="79875" name="Rectangle 2"/>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eaLnBrk="0" hangingPunct="0"/>
            <a:r>
              <a:rPr lang="en-US" sz="1000" i="1"/>
              <a:t>9</a:t>
            </a:r>
          </a:p>
        </p:txBody>
      </p:sp>
      <p:sp>
        <p:nvSpPr>
          <p:cNvPr id="79876" name="Rectangle 3"/>
          <p:cNvSpPr>
            <a:spLocks noChangeArrowheads="1"/>
          </p:cNvSpPr>
          <p:nvPr/>
        </p:nvSpPr>
        <p:spPr bwMode="auto">
          <a:xfrm>
            <a:off x="0" y="8686800"/>
            <a:ext cx="2971800" cy="457200"/>
          </a:xfrm>
          <a:prstGeom prst="rect">
            <a:avLst/>
          </a:prstGeom>
          <a:noFill/>
          <a:ln w="12700">
            <a:noFill/>
            <a:miter lim="800000"/>
            <a:headEnd/>
            <a:tailEnd/>
          </a:ln>
        </p:spPr>
        <p:txBody>
          <a:bodyPr lIns="19050" tIns="0" rIns="19050" bIns="0" anchor="b"/>
          <a:lstStyle/>
          <a:p>
            <a:pPr eaLnBrk="0" hangingPunct="0"/>
            <a:r>
              <a:rPr lang="en-US" sz="1000" i="1"/>
              <a:t>Prof. Lance J. Hoffman, The George Washington University</a:t>
            </a:r>
          </a:p>
        </p:txBody>
      </p:sp>
      <p:sp>
        <p:nvSpPr>
          <p:cNvPr id="79877" name="Rectangle 4"/>
          <p:cNvSpPr>
            <a:spLocks noChangeArrowheads="1"/>
          </p:cNvSpPr>
          <p:nvPr/>
        </p:nvSpPr>
        <p:spPr bwMode="auto">
          <a:xfrm>
            <a:off x="0" y="0"/>
            <a:ext cx="2971800" cy="455613"/>
          </a:xfrm>
          <a:prstGeom prst="rect">
            <a:avLst/>
          </a:prstGeom>
          <a:noFill/>
          <a:ln w="12700">
            <a:noFill/>
            <a:miter lim="800000"/>
            <a:headEnd/>
            <a:tailEnd/>
          </a:ln>
        </p:spPr>
        <p:txBody>
          <a:bodyPr lIns="19050" tIns="0" rIns="19050" bIns="0"/>
          <a:lstStyle/>
          <a:p>
            <a:pPr eaLnBrk="0" hangingPunct="0"/>
            <a:r>
              <a:rPr lang="en-US" sz="1000" i="1"/>
              <a:t>Risk analysis</a:t>
            </a:r>
          </a:p>
        </p:txBody>
      </p:sp>
      <p:sp>
        <p:nvSpPr>
          <p:cNvPr id="79878" name="Rectangle 5"/>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79879" name="Rectangle 6"/>
          <p:cNvSpPr>
            <a:spLocks noGrp="1" noChangeArrowheads="1"/>
          </p:cNvSpPr>
          <p:nvPr>
            <p:ph type="body" idx="1"/>
          </p:nvPr>
        </p:nvSpPr>
        <p:spPr>
          <a:xfrm>
            <a:off x="914400" y="4343400"/>
            <a:ext cx="5029200" cy="4113213"/>
          </a:xfrm>
        </p:spPr>
        <p:txBody>
          <a:bodyPr lIns="90488" tIns="44450" rIns="90488" bIns="44450"/>
          <a:lstStyle/>
          <a:p>
            <a:endParaRPr lang="en-US"/>
          </a:p>
        </p:txBody>
      </p:sp>
    </p:spTree>
    <p:extLst>
      <p:ext uri="{BB962C8B-B14F-4D97-AF65-F5344CB8AC3E}">
        <p14:creationId xmlns:p14="http://schemas.microsoft.com/office/powerpoint/2010/main" val="2860428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ED80FC22-2D74-4B78-AB8A-549B41BA0336}"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F70BAD81-C912-4F14-A3C4-5F38E725992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80FC22-2D74-4B78-AB8A-549B41BA0336}"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BAD81-C912-4F14-A3C4-5F38E72599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80FC22-2D74-4B78-AB8A-549B41BA0336}"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BAD81-C912-4F14-A3C4-5F38E725992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80FC22-2D74-4B78-AB8A-549B41BA0336}"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BAD81-C912-4F14-A3C4-5F38E725992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D80FC22-2D74-4B78-AB8A-549B41BA0336}"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BAD81-C912-4F14-A3C4-5F38E725992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D80FC22-2D74-4B78-AB8A-549B41BA0336}"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BAD81-C912-4F14-A3C4-5F38E725992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D80FC22-2D74-4B78-AB8A-549B41BA0336}"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BAD81-C912-4F14-A3C4-5F38E725992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D80FC22-2D74-4B78-AB8A-549B41BA0336}"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BAD81-C912-4F14-A3C4-5F38E725992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D80FC22-2D74-4B78-AB8A-549B41BA0336}"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BAD81-C912-4F14-A3C4-5F38E725992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D80FC22-2D74-4B78-AB8A-549B41BA0336}"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BAD81-C912-4F14-A3C4-5F38E725992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D80FC22-2D74-4B78-AB8A-549B41BA0336}"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BAD81-C912-4F14-A3C4-5F38E7259920}"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D80FC22-2D74-4B78-AB8A-549B41BA0336}" type="datetimeFigureOut">
              <a:rPr lang="en-US" smtClean="0"/>
              <a:pPr/>
              <a:t>1/16/2023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70BAD81-C912-4F14-A3C4-5F38E72599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s://nvlpubs.nist.gov/nistpubs/SpecialPublications/NIST.SP.800-37r2.pdf"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techtarget.com/searchcio/definition/COSO-Framework" TargetMode="External"/><Relationship Id="rId9" Type="http://schemas.openxmlformats.org/officeDocument/2006/relationships/hyperlink" Target="https://www.isaca.org/resources/cobi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gif"/><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pcisecuritystandards.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dc.gov/phlp/publications/topic/hipaa.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ctrTitle" idx="4294967295"/>
          </p:nvPr>
        </p:nvSpPr>
        <p:spPr>
          <a:xfrm>
            <a:off x="714348" y="1196752"/>
            <a:ext cx="7772400" cy="2344951"/>
          </a:xfrm>
        </p:spPr>
        <p:txBody>
          <a:bodyPr>
            <a:normAutofit/>
          </a:bodyPr>
          <a:lstStyle/>
          <a:p>
            <a:pPr eaLnBrk="1" hangingPunct="1"/>
            <a:r>
              <a:rPr lang="en-US" sz="4400" dirty="0"/>
              <a:t>Information Security </a:t>
            </a:r>
            <a:br>
              <a:rPr lang="en-US" sz="4400" dirty="0"/>
            </a:br>
            <a:r>
              <a:rPr lang="en-US" sz="4400" dirty="0"/>
              <a:t>Risk Analysis</a:t>
            </a:r>
            <a:br>
              <a:rPr lang="en-US" sz="4400" dirty="0"/>
            </a:br>
            <a:r>
              <a:rPr lang="en-US" sz="4400" dirty="0"/>
              <a:t>Risk Management</a:t>
            </a:r>
          </a:p>
        </p:txBody>
      </p:sp>
      <p:sp>
        <p:nvSpPr>
          <p:cNvPr id="60419" name="Rectangle 3"/>
          <p:cNvSpPr>
            <a:spLocks noGrp="1" noChangeArrowheads="1"/>
          </p:cNvSpPr>
          <p:nvPr>
            <p:ph type="subTitle" idx="4294967295"/>
          </p:nvPr>
        </p:nvSpPr>
        <p:spPr>
          <a:xfrm>
            <a:off x="0" y="3759200"/>
            <a:ext cx="5334000" cy="1624013"/>
          </a:xfrm>
        </p:spPr>
        <p:txBody>
          <a:bodyPr/>
          <a:lstStyle/>
          <a:p>
            <a:pPr marL="0" indent="0" algn="ctr" eaLnBrk="1" hangingPunct="1">
              <a:buFont typeface="Wingdings" pitchFamily="2" charset="2"/>
              <a:buNone/>
            </a:pPr>
            <a:endParaRPr lang="en-US" sz="2000"/>
          </a:p>
          <a:p>
            <a:pPr marL="0" indent="0" algn="ctr" eaLnBrk="1" hangingPunct="1">
              <a:buFont typeface="Wingdings" pitchFamily="2" charset="2"/>
              <a:buNone/>
            </a:pPr>
            <a:r>
              <a:rPr lang="en-US" sz="2000"/>
              <a:t>Gerhard Steinke</a:t>
            </a:r>
          </a:p>
          <a:p>
            <a:pPr marL="0" indent="0" algn="ctr" eaLnBrk="1" hangingPunct="1">
              <a:buFont typeface="Wingdings" pitchFamily="2" charset="2"/>
              <a:buNone/>
            </a:pP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20688"/>
            <a:ext cx="5523627" cy="1101536"/>
          </a:xfrm>
        </p:spPr>
        <p:txBody>
          <a:bodyPr>
            <a:normAutofit fontScale="90000"/>
          </a:bodyPr>
          <a:lstStyle/>
          <a:p>
            <a:r>
              <a:rPr lang="en-US" dirty="0"/>
              <a:t>Three lines-of-defense</a:t>
            </a:r>
          </a:p>
        </p:txBody>
      </p:sp>
      <p:pic>
        <p:nvPicPr>
          <p:cNvPr id="2050" name="Picture 2" descr="https://www.iia.org.uk/media/1690101/three-lines-of-defence.jp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4654" t="8078" r="4482" b="11959"/>
          <a:stretch/>
        </p:blipFill>
        <p:spPr bwMode="auto">
          <a:xfrm>
            <a:off x="679622" y="1722224"/>
            <a:ext cx="7388993" cy="36514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48213" y="5533753"/>
            <a:ext cx="2708650" cy="230832"/>
          </a:xfrm>
          <a:prstGeom prst="rect">
            <a:avLst/>
          </a:prstGeom>
          <a:noFill/>
        </p:spPr>
        <p:txBody>
          <a:bodyPr wrap="square" rtlCol="0">
            <a:spAutoFit/>
          </a:bodyPr>
          <a:lstStyle/>
          <a:p>
            <a:r>
              <a:rPr lang="en-US" sz="900" dirty="0">
                <a:solidFill>
                  <a:schemeClr val="tx1">
                    <a:lumMod val="50000"/>
                    <a:lumOff val="50000"/>
                  </a:schemeClr>
                </a:solidFill>
              </a:rPr>
              <a:t>Source: The Institution of Internal Auditors (IIA)</a:t>
            </a:r>
          </a:p>
        </p:txBody>
      </p:sp>
    </p:spTree>
    <p:extLst>
      <p:ext uri="{BB962C8B-B14F-4D97-AF65-F5344CB8AC3E}">
        <p14:creationId xmlns:p14="http://schemas.microsoft.com/office/powerpoint/2010/main" val="206895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523CC726-4494-418E-BFE2-49B4D2D56A79}" type="slidenum">
              <a:rPr lang="es-ES" sz="1400"/>
              <a:pPr algn="r"/>
              <a:t>11</a:t>
            </a:fld>
            <a:endParaRPr lang="es-ES" sz="1400"/>
          </a:p>
        </p:txBody>
      </p:sp>
      <p:sp>
        <p:nvSpPr>
          <p:cNvPr id="61443" name="Rectangle 2"/>
          <p:cNvSpPr>
            <a:spLocks noGrp="1" noChangeArrowheads="1"/>
          </p:cNvSpPr>
          <p:nvPr>
            <p:ph type="title" idx="4294967295"/>
          </p:nvPr>
        </p:nvSpPr>
        <p:spPr>
          <a:xfrm>
            <a:off x="1547664" y="619100"/>
            <a:ext cx="7400925" cy="609600"/>
          </a:xfrm>
          <a:noFill/>
        </p:spPr>
        <p:txBody>
          <a:bodyPr wrap="none" lIns="90488" tIns="44450" rIns="90488" bIns="44450" anchor="t"/>
          <a:lstStyle/>
          <a:p>
            <a:pPr eaLnBrk="1" hangingPunct="1"/>
            <a:r>
              <a:rPr lang="en-US" sz="3400" dirty="0">
                <a:solidFill>
                  <a:schemeClr val="tx1"/>
                </a:solidFill>
              </a:rPr>
              <a:t>Risk Management</a:t>
            </a:r>
          </a:p>
        </p:txBody>
      </p:sp>
      <p:sp>
        <p:nvSpPr>
          <p:cNvPr id="61444" name="Rectangle 3"/>
          <p:cNvSpPr>
            <a:spLocks noGrp="1" noChangeArrowheads="1"/>
          </p:cNvSpPr>
          <p:nvPr>
            <p:ph type="body" idx="4294967295"/>
          </p:nvPr>
        </p:nvSpPr>
        <p:spPr>
          <a:xfrm>
            <a:off x="500034" y="1643050"/>
            <a:ext cx="6858000" cy="4191000"/>
          </a:xfrm>
          <a:noFill/>
        </p:spPr>
        <p:txBody>
          <a:bodyPr wrap="none" lIns="90488" tIns="44450" rIns="90488" bIns="44450"/>
          <a:lstStyle/>
          <a:p>
            <a:pPr eaLnBrk="1" hangingPunct="1">
              <a:spcBef>
                <a:spcPct val="0"/>
              </a:spcBef>
            </a:pPr>
            <a:r>
              <a:rPr lang="en-US" dirty="0"/>
              <a:t>Risk Analysis</a:t>
            </a:r>
          </a:p>
          <a:p>
            <a:pPr eaLnBrk="1" hangingPunct="1">
              <a:spcBef>
                <a:spcPct val="0"/>
              </a:spcBef>
            </a:pPr>
            <a:r>
              <a:rPr lang="en-US" dirty="0"/>
              <a:t>Information Valuation</a:t>
            </a:r>
          </a:p>
          <a:p>
            <a:pPr eaLnBrk="1" hangingPunct="1">
              <a:spcBef>
                <a:spcPct val="0"/>
              </a:spcBef>
            </a:pPr>
            <a:r>
              <a:rPr lang="en-US" dirty="0"/>
              <a:t>Threats</a:t>
            </a:r>
          </a:p>
          <a:p>
            <a:pPr eaLnBrk="1" hangingPunct="1">
              <a:spcBef>
                <a:spcPct val="0"/>
              </a:spcBef>
            </a:pPr>
            <a:r>
              <a:rPr lang="en-US" dirty="0"/>
              <a:t>Vulnerabilities</a:t>
            </a:r>
          </a:p>
          <a:p>
            <a:pPr eaLnBrk="1" hangingPunct="1">
              <a:spcBef>
                <a:spcPct val="0"/>
              </a:spcBef>
            </a:pPr>
            <a:r>
              <a:rPr lang="en-US" dirty="0"/>
              <a:t>Controls, Countermeasures</a:t>
            </a:r>
          </a:p>
          <a:p>
            <a:pPr eaLnBrk="1" hangingPunct="1">
              <a:spcBef>
                <a:spcPct val="0"/>
              </a:spcBef>
            </a:pPr>
            <a:r>
              <a:rPr lang="en-US" dirty="0"/>
              <a:t>Risk Management Reports</a:t>
            </a:r>
          </a:p>
          <a:p>
            <a:pPr eaLnBrk="1" hangingPunct="1">
              <a:spcBef>
                <a:spcPct val="0"/>
              </a:spcBef>
            </a:pPr>
            <a:r>
              <a:rPr lang="en-US" dirty="0"/>
              <a:t>Security Audits</a:t>
            </a:r>
          </a:p>
        </p:txBody>
      </p:sp>
      <p:sp>
        <p:nvSpPr>
          <p:cNvPr id="61445" name="Rectangle 4"/>
          <p:cNvSpPr>
            <a:spLocks noChangeArrowheads="1"/>
          </p:cNvSpPr>
          <p:nvPr/>
        </p:nvSpPr>
        <p:spPr bwMode="auto">
          <a:xfrm>
            <a:off x="0" y="0"/>
            <a:ext cx="9144000" cy="6858000"/>
          </a:xfrm>
          <a:prstGeom prst="rect">
            <a:avLst/>
          </a:prstGeom>
          <a:noFill/>
          <a:ln w="12700">
            <a:solidFill>
              <a:schemeClr val="tx1"/>
            </a:solidFill>
            <a:miter lim="800000"/>
            <a:headEnd/>
            <a:tailEnd/>
          </a:ln>
        </p:spPr>
        <p:txBody>
          <a:bodyPr wrap="none" anchor="ctr"/>
          <a:lstStyle/>
          <a:p>
            <a:endParaRPr lang="en-US" sz="4400"/>
          </a:p>
        </p:txBody>
      </p:sp>
    </p:spTree>
  </p:cSld>
  <p:clrMapOvr>
    <a:masterClrMapping/>
  </p:clrMapOvr>
  <p:transition spd="med">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1F7111C-2012-4028-9E3F-25D5921944BB}" type="slidenum">
              <a:rPr lang="es-ES" sz="1400"/>
              <a:pPr algn="r"/>
              <a:t>12</a:t>
            </a:fld>
            <a:endParaRPr lang="es-ES" sz="1400"/>
          </a:p>
        </p:txBody>
      </p:sp>
      <p:sp>
        <p:nvSpPr>
          <p:cNvPr id="63491" name="Rectangle 2"/>
          <p:cNvSpPr>
            <a:spLocks noGrp="1" noChangeArrowheads="1"/>
          </p:cNvSpPr>
          <p:nvPr>
            <p:ph type="title" idx="4294967295"/>
          </p:nvPr>
        </p:nvSpPr>
        <p:spPr>
          <a:xfrm>
            <a:off x="1907704" y="698896"/>
            <a:ext cx="7054850" cy="450850"/>
          </a:xfrm>
        </p:spPr>
        <p:txBody>
          <a:bodyPr>
            <a:normAutofit fontScale="90000"/>
          </a:bodyPr>
          <a:lstStyle/>
          <a:p>
            <a:pPr eaLnBrk="1" hangingPunct="1"/>
            <a:r>
              <a:rPr lang="en-US" dirty="0"/>
              <a:t>Security Risks</a:t>
            </a:r>
          </a:p>
        </p:txBody>
      </p:sp>
      <p:sp>
        <p:nvSpPr>
          <p:cNvPr id="63492" name="Rectangle 3"/>
          <p:cNvSpPr>
            <a:spLocks noGrp="1" noChangeArrowheads="1"/>
          </p:cNvSpPr>
          <p:nvPr>
            <p:ph type="body" idx="4294967295"/>
          </p:nvPr>
        </p:nvSpPr>
        <p:spPr>
          <a:xfrm>
            <a:off x="611560" y="1235868"/>
            <a:ext cx="7704856" cy="4386263"/>
          </a:xfrm>
        </p:spPr>
        <p:txBody>
          <a:bodyPr>
            <a:normAutofit fontScale="92500"/>
          </a:bodyPr>
          <a:lstStyle/>
          <a:p>
            <a:pPr eaLnBrk="1" hangingPunct="1"/>
            <a:r>
              <a:rPr lang="en-US" b="1" dirty="0"/>
              <a:t>Business/Strategic </a:t>
            </a:r>
          </a:p>
          <a:p>
            <a:pPr lvl="1" eaLnBrk="1" hangingPunct="1"/>
            <a:r>
              <a:rPr lang="en-US" sz="2400" dirty="0"/>
              <a:t>Risks that impact the mission/brand/image of the organization – very large, sometimes difficult to quantify. </a:t>
            </a:r>
          </a:p>
          <a:p>
            <a:pPr eaLnBrk="1" hangingPunct="1"/>
            <a:r>
              <a:rPr lang="en-US" b="1" dirty="0"/>
              <a:t>Financial </a:t>
            </a:r>
          </a:p>
          <a:p>
            <a:pPr lvl="1" eaLnBrk="1" hangingPunct="1"/>
            <a:r>
              <a:rPr lang="en-US" sz="2400" dirty="0"/>
              <a:t>Risks that cause a measurable financial impact. </a:t>
            </a:r>
          </a:p>
          <a:p>
            <a:pPr eaLnBrk="1" hangingPunct="1"/>
            <a:r>
              <a:rPr lang="en-US" b="1" dirty="0"/>
              <a:t>Operational </a:t>
            </a:r>
          </a:p>
          <a:p>
            <a:pPr lvl="1" eaLnBrk="1" hangingPunct="1"/>
            <a:r>
              <a:rPr lang="en-US" sz="2400" dirty="0"/>
              <a:t>Risks that impact productivity and carry an opportunity cost. </a:t>
            </a:r>
          </a:p>
          <a:p>
            <a:pPr lvl="1" eaLnBrk="1" hangingPunct="1"/>
            <a:r>
              <a:rPr lang="en-US" sz="2400" dirty="0"/>
              <a:t>Risk that information and information systems are compromised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3E5C6C2-F070-4985-A7CA-1FEDB506B6E5}" type="slidenum">
              <a:rPr lang="es-ES" sz="1400"/>
              <a:pPr algn="r"/>
              <a:t>13</a:t>
            </a:fld>
            <a:endParaRPr lang="es-ES" sz="1400"/>
          </a:p>
        </p:txBody>
      </p:sp>
      <p:pic>
        <p:nvPicPr>
          <p:cNvPr id="64515" name="Picture 2" descr="RuantitativeRisk"/>
          <p:cNvPicPr>
            <a:picLocks noChangeAspect="1" noChangeArrowheads="1"/>
          </p:cNvPicPr>
          <p:nvPr/>
        </p:nvPicPr>
        <p:blipFill>
          <a:blip r:embed="rId3" cstate="print">
            <a:lum bright="-54000" contrast="6000"/>
          </a:blip>
          <a:srcRect/>
          <a:stretch>
            <a:fillRect/>
          </a:stretch>
        </p:blipFill>
        <p:spPr bwMode="auto">
          <a:xfrm rot="-1204712">
            <a:off x="685800" y="762000"/>
            <a:ext cx="4953000" cy="3741738"/>
          </a:xfrm>
          <a:prstGeom prst="rect">
            <a:avLst/>
          </a:prstGeom>
          <a:noFill/>
          <a:ln w="9525">
            <a:noFill/>
            <a:miter lim="800000"/>
            <a:headEnd/>
            <a:tailEnd/>
          </a:ln>
        </p:spPr>
      </p:pic>
      <p:pic>
        <p:nvPicPr>
          <p:cNvPr id="64516" name="Picture 3" descr="QualitativeRisk Calc"/>
          <p:cNvPicPr>
            <a:picLocks noChangeAspect="1" noChangeArrowheads="1"/>
          </p:cNvPicPr>
          <p:nvPr/>
        </p:nvPicPr>
        <p:blipFill>
          <a:blip r:embed="rId4" cstate="print">
            <a:lum bright="-42000"/>
          </a:blip>
          <a:srcRect/>
          <a:stretch>
            <a:fillRect/>
          </a:stretch>
        </p:blipFill>
        <p:spPr bwMode="auto">
          <a:xfrm rot="-1181811">
            <a:off x="2362200" y="1295400"/>
            <a:ext cx="5029200" cy="3671888"/>
          </a:xfrm>
          <a:prstGeom prst="rect">
            <a:avLst/>
          </a:prstGeom>
          <a:noFill/>
          <a:ln w="9525">
            <a:noFill/>
            <a:miter lim="800000"/>
            <a:headEnd/>
            <a:tailEnd/>
          </a:ln>
        </p:spPr>
      </p:pic>
      <p:pic>
        <p:nvPicPr>
          <p:cNvPr id="64517" name="Picture 4" descr="ValueCalculation"/>
          <p:cNvPicPr>
            <a:picLocks noChangeAspect="1" noChangeArrowheads="1"/>
          </p:cNvPicPr>
          <p:nvPr/>
        </p:nvPicPr>
        <p:blipFill>
          <a:blip r:embed="rId5" cstate="print">
            <a:lum bright="-42000" contrast="24000"/>
          </a:blip>
          <a:srcRect/>
          <a:stretch>
            <a:fillRect/>
          </a:stretch>
        </p:blipFill>
        <p:spPr bwMode="auto">
          <a:xfrm rot="-1329696">
            <a:off x="3810000" y="2057400"/>
            <a:ext cx="4876800" cy="3429000"/>
          </a:xfrm>
          <a:prstGeom prst="rect">
            <a:avLst/>
          </a:prstGeom>
          <a:noFill/>
          <a:ln w="9525">
            <a:noFill/>
            <a:miter lim="800000"/>
            <a:headEnd/>
            <a:tailEnd/>
          </a:ln>
        </p:spPr>
      </p:pic>
      <p:sp>
        <p:nvSpPr>
          <p:cNvPr id="64518" name="WordArt 5"/>
          <p:cNvSpPr>
            <a:spLocks noChangeArrowheads="1" noChangeShapeType="1" noTextEdit="1"/>
          </p:cNvSpPr>
          <p:nvPr/>
        </p:nvSpPr>
        <p:spPr bwMode="auto">
          <a:xfrm>
            <a:off x="381000" y="457200"/>
            <a:ext cx="8305800" cy="685800"/>
          </a:xfrm>
          <a:prstGeom prst="rect">
            <a:avLst/>
          </a:prstGeom>
        </p:spPr>
        <p:txBody>
          <a:bodyPr wrap="none" fromWordArt="1">
            <a:prstTxWarp prst="textSlantUp">
              <a:avLst>
                <a:gd name="adj" fmla="val 0"/>
              </a:avLst>
            </a:prstTxWarp>
          </a:bodyPr>
          <a:lstStyle/>
          <a:p>
            <a:pPr algn="ctr"/>
            <a:r>
              <a:rPr lang="en-US" sz="3600" kern="10">
                <a:ln w="9525">
                  <a:solidFill>
                    <a:srgbClr val="CC99FF"/>
                  </a:solidFill>
                  <a:round/>
                  <a:headEnd/>
                  <a:tailEnd/>
                </a:ln>
                <a:gradFill rotWithShape="1">
                  <a:gsLst>
                    <a:gs pos="0">
                      <a:srgbClr val="000066"/>
                    </a:gs>
                    <a:gs pos="100000">
                      <a:srgbClr val="800080"/>
                    </a:gs>
                  </a:gsLst>
                  <a:lin ang="5400000" scaled="1"/>
                </a:gradFill>
                <a:effectLst>
                  <a:outerShdw dist="53882" dir="2700000" algn="ctr" rotWithShape="0">
                    <a:srgbClr val="9999FF">
                      <a:alpha val="79999"/>
                    </a:srgbClr>
                  </a:outerShdw>
                </a:effectLst>
                <a:latin typeface="Impact"/>
              </a:rPr>
              <a:t>VULNERABILITIES + THREATS = RISK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1984C680-BADD-40FD-9167-D22985208495}" type="slidenum">
              <a:rPr lang="es-ES" sz="1400"/>
              <a:pPr algn="r"/>
              <a:t>14</a:t>
            </a:fld>
            <a:endParaRPr lang="es-ES" sz="1400"/>
          </a:p>
        </p:txBody>
      </p:sp>
      <p:sp>
        <p:nvSpPr>
          <p:cNvPr id="66563" name="Rectangle 2"/>
          <p:cNvSpPr>
            <a:spLocks noGrp="1" noChangeArrowheads="1"/>
          </p:cNvSpPr>
          <p:nvPr>
            <p:ph type="title" idx="4294967295"/>
          </p:nvPr>
        </p:nvSpPr>
        <p:spPr>
          <a:xfrm>
            <a:off x="1475656" y="912789"/>
            <a:ext cx="7054850" cy="450850"/>
          </a:xfrm>
        </p:spPr>
        <p:txBody>
          <a:bodyPr>
            <a:normAutofit fontScale="90000"/>
          </a:bodyPr>
          <a:lstStyle/>
          <a:p>
            <a:pPr eaLnBrk="1" hangingPunct="1"/>
            <a:r>
              <a:rPr lang="en-US" dirty="0">
                <a:solidFill>
                  <a:schemeClr val="tx1"/>
                </a:solidFill>
              </a:rPr>
              <a:t>Risk Analysis</a:t>
            </a:r>
          </a:p>
        </p:txBody>
      </p:sp>
      <p:sp>
        <p:nvSpPr>
          <p:cNvPr id="66564" name="Rectangle 3"/>
          <p:cNvSpPr>
            <a:spLocks noGrp="1" noChangeArrowheads="1"/>
          </p:cNvSpPr>
          <p:nvPr>
            <p:ph type="body" idx="4294967295"/>
          </p:nvPr>
        </p:nvSpPr>
        <p:spPr>
          <a:xfrm>
            <a:off x="571472" y="1785926"/>
            <a:ext cx="6477000" cy="3811587"/>
          </a:xfrm>
        </p:spPr>
        <p:txBody>
          <a:bodyPr>
            <a:normAutofit fontScale="92500" lnSpcReduction="10000"/>
          </a:bodyPr>
          <a:lstStyle/>
          <a:p>
            <a:pPr eaLnBrk="1" hangingPunct="1"/>
            <a:r>
              <a:rPr lang="en-US" dirty="0"/>
              <a:t>Risk assessment</a:t>
            </a:r>
          </a:p>
          <a:p>
            <a:pPr lvl="1" eaLnBrk="1" hangingPunct="1"/>
            <a:r>
              <a:rPr lang="en-US" sz="2400" dirty="0"/>
              <a:t>valuation of assets</a:t>
            </a:r>
          </a:p>
          <a:p>
            <a:pPr lvl="1" eaLnBrk="1" hangingPunct="1"/>
            <a:r>
              <a:rPr lang="en-US" sz="2400" dirty="0"/>
              <a:t>determining what the risks are</a:t>
            </a:r>
          </a:p>
          <a:p>
            <a:pPr eaLnBrk="1" hangingPunct="1"/>
            <a:r>
              <a:rPr lang="en-US" dirty="0"/>
              <a:t>Risk management</a:t>
            </a:r>
          </a:p>
          <a:p>
            <a:pPr lvl="1" eaLnBrk="1" hangingPunct="1"/>
            <a:r>
              <a:rPr lang="en-US" sz="2400" dirty="0"/>
              <a:t>defining controls, threats and vulnerabilities</a:t>
            </a:r>
          </a:p>
          <a:p>
            <a:pPr lvl="1" eaLnBrk="1" hangingPunct="1"/>
            <a:r>
              <a:rPr lang="en-US" sz="2400" dirty="0"/>
              <a:t>evaluating alternatives for mitigating the risk</a:t>
            </a:r>
          </a:p>
          <a:p>
            <a:pPr lvl="1" eaLnBrk="1" hangingPunct="1"/>
            <a:r>
              <a:rPr lang="en-US" sz="2400" dirty="0"/>
              <a:t>determining ROI</a:t>
            </a:r>
          </a:p>
          <a:p>
            <a:pPr lvl="1" eaLnBrk="1" hangingPunct="1"/>
            <a:r>
              <a:rPr lang="en-US" sz="2400" dirty="0"/>
              <a:t>implementing risk reduction measures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062DCE6-A989-4C5B-84C5-92591CDABE7A}" type="slidenum">
              <a:rPr lang="es-ES" sz="1400"/>
              <a:pPr algn="r"/>
              <a:t>15</a:t>
            </a:fld>
            <a:endParaRPr lang="es-ES" sz="1400"/>
          </a:p>
        </p:txBody>
      </p:sp>
      <p:sp>
        <p:nvSpPr>
          <p:cNvPr id="67587" name="Rectangle 2"/>
          <p:cNvSpPr>
            <a:spLocks noGrp="1" noChangeArrowheads="1"/>
          </p:cNvSpPr>
          <p:nvPr>
            <p:ph type="title" idx="4294967295"/>
          </p:nvPr>
        </p:nvSpPr>
        <p:spPr>
          <a:xfrm>
            <a:off x="1187624" y="754372"/>
            <a:ext cx="7054850" cy="450850"/>
          </a:xfrm>
        </p:spPr>
        <p:txBody>
          <a:bodyPr>
            <a:normAutofit fontScale="90000"/>
          </a:bodyPr>
          <a:lstStyle/>
          <a:p>
            <a:pPr eaLnBrk="1" hangingPunct="1"/>
            <a:r>
              <a:rPr lang="en-US" dirty="0">
                <a:solidFill>
                  <a:schemeClr val="tx1"/>
                </a:solidFill>
              </a:rPr>
              <a:t>Definitions</a:t>
            </a:r>
          </a:p>
        </p:txBody>
      </p:sp>
      <p:sp>
        <p:nvSpPr>
          <p:cNvPr id="67588" name="Rectangle 3"/>
          <p:cNvSpPr>
            <a:spLocks noGrp="1" noChangeArrowheads="1"/>
          </p:cNvSpPr>
          <p:nvPr>
            <p:ph type="body" idx="4294967295"/>
          </p:nvPr>
        </p:nvSpPr>
        <p:spPr>
          <a:xfrm>
            <a:off x="500034" y="1643050"/>
            <a:ext cx="6858000" cy="4191000"/>
          </a:xfrm>
        </p:spPr>
        <p:txBody>
          <a:bodyPr>
            <a:normAutofit lnSpcReduction="10000"/>
          </a:bodyPr>
          <a:lstStyle/>
          <a:p>
            <a:pPr eaLnBrk="1" hangingPunct="1"/>
            <a:r>
              <a:rPr lang="en-US" dirty="0"/>
              <a:t>Asset</a:t>
            </a:r>
          </a:p>
          <a:p>
            <a:pPr lvl="1" eaLnBrk="1" hangingPunct="1"/>
            <a:r>
              <a:rPr lang="en-US" sz="2400" dirty="0"/>
              <a:t>Any function, task, capability, equipment or information that has value to the organization or supports the ability of the organization to conduct business</a:t>
            </a:r>
          </a:p>
          <a:p>
            <a:pPr eaLnBrk="1" hangingPunct="1"/>
            <a:r>
              <a:rPr lang="en-US" dirty="0"/>
              <a:t>Threat</a:t>
            </a:r>
          </a:p>
          <a:p>
            <a:pPr lvl="1" eaLnBrk="1" hangingPunct="1"/>
            <a:r>
              <a:rPr lang="en-US" sz="2400" dirty="0"/>
              <a:t>Any person, circumstance or event that has the potential to cause damage to an organizational asset or business function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95D1FC2-F8C0-41F9-9FF1-58EC82E93CAC}" type="slidenum">
              <a:rPr lang="es-ES" sz="1400"/>
              <a:pPr algn="r"/>
              <a:t>16</a:t>
            </a:fld>
            <a:endParaRPr lang="es-ES" sz="1400"/>
          </a:p>
        </p:txBody>
      </p:sp>
      <p:sp>
        <p:nvSpPr>
          <p:cNvPr id="68612" name="Rectangle 3"/>
          <p:cNvSpPr>
            <a:spLocks noGrp="1" noChangeArrowheads="1"/>
          </p:cNvSpPr>
          <p:nvPr>
            <p:ph type="body" idx="4294967295"/>
          </p:nvPr>
        </p:nvSpPr>
        <p:spPr>
          <a:xfrm>
            <a:off x="928662" y="1571612"/>
            <a:ext cx="6858000" cy="4191000"/>
          </a:xfrm>
        </p:spPr>
        <p:txBody>
          <a:bodyPr>
            <a:normAutofit lnSpcReduction="10000"/>
          </a:bodyPr>
          <a:lstStyle/>
          <a:p>
            <a:pPr eaLnBrk="1" hangingPunct="1">
              <a:lnSpc>
                <a:spcPct val="90000"/>
              </a:lnSpc>
            </a:pPr>
            <a:r>
              <a:rPr lang="en-US" dirty="0"/>
              <a:t>Vulnerability</a:t>
            </a:r>
          </a:p>
          <a:p>
            <a:pPr lvl="1" eaLnBrk="1" hangingPunct="1">
              <a:lnSpc>
                <a:spcPct val="90000"/>
              </a:lnSpc>
            </a:pPr>
            <a:r>
              <a:rPr lang="en-US" sz="2400" dirty="0"/>
              <a:t>Any flaw in the design, implementation or administration of a system that provides a mechanism for a threat to exploit the weakness of a system or process</a:t>
            </a:r>
          </a:p>
          <a:p>
            <a:pPr eaLnBrk="1" hangingPunct="1">
              <a:lnSpc>
                <a:spcPct val="90000"/>
              </a:lnSpc>
            </a:pPr>
            <a:r>
              <a:rPr lang="en-US" dirty="0"/>
              <a:t>Countermeasure / Control</a:t>
            </a:r>
          </a:p>
          <a:p>
            <a:pPr lvl="1" eaLnBrk="1" hangingPunct="1">
              <a:lnSpc>
                <a:spcPct val="90000"/>
              </a:lnSpc>
            </a:pPr>
            <a:r>
              <a:rPr lang="en-US" sz="2400" dirty="0"/>
              <a:t>Any process, procedure, product, feature or function that will restrict/block access, deter, or lower the occurrence of a threat/vulnerability within the specified environment</a:t>
            </a:r>
          </a:p>
          <a:p>
            <a:pPr lvl="1" eaLnBrk="1" hangingPunct="1">
              <a:lnSpc>
                <a:spcPct val="90000"/>
              </a:lnSpc>
            </a:pPr>
            <a:r>
              <a:rPr lang="en-US" sz="2400" dirty="0"/>
              <a:t>Something that reduces the risk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72ADEC7-7C39-4DDF-9297-ABA2EA66B0C5}" type="slidenum">
              <a:rPr lang="es-ES" sz="1400"/>
              <a:pPr algn="r"/>
              <a:t>17</a:t>
            </a:fld>
            <a:endParaRPr lang="es-ES" sz="1400"/>
          </a:p>
        </p:txBody>
      </p:sp>
      <p:sp>
        <p:nvSpPr>
          <p:cNvPr id="69635" name="Rectangle 2"/>
          <p:cNvSpPr>
            <a:spLocks noGrp="1" noChangeArrowheads="1"/>
          </p:cNvSpPr>
          <p:nvPr>
            <p:ph type="title" idx="4294967295"/>
          </p:nvPr>
        </p:nvSpPr>
        <p:spPr>
          <a:xfrm>
            <a:off x="1331640" y="798525"/>
            <a:ext cx="7054850" cy="450850"/>
          </a:xfrm>
        </p:spPr>
        <p:txBody>
          <a:bodyPr>
            <a:normAutofit fontScale="90000"/>
          </a:bodyPr>
          <a:lstStyle/>
          <a:p>
            <a:pPr eaLnBrk="1" hangingPunct="1">
              <a:lnSpc>
                <a:spcPct val="91000"/>
              </a:lnSpc>
              <a:spcBef>
                <a:spcPct val="61000"/>
              </a:spcBef>
              <a:buClr>
                <a:srgbClr val="FFFF80"/>
              </a:buClr>
            </a:pPr>
            <a:r>
              <a:rPr lang="en-US" dirty="0">
                <a:solidFill>
                  <a:schemeClr val="tx1"/>
                </a:solidFill>
              </a:rPr>
              <a:t>Definitions</a:t>
            </a:r>
          </a:p>
        </p:txBody>
      </p:sp>
      <p:sp>
        <p:nvSpPr>
          <p:cNvPr id="69636" name="Rectangle 3"/>
          <p:cNvSpPr>
            <a:spLocks noGrp="1" noChangeArrowheads="1"/>
          </p:cNvSpPr>
          <p:nvPr>
            <p:ph type="body" idx="4294967295"/>
          </p:nvPr>
        </p:nvSpPr>
        <p:spPr>
          <a:xfrm>
            <a:off x="928662" y="1643050"/>
            <a:ext cx="6858000" cy="4191000"/>
          </a:xfrm>
        </p:spPr>
        <p:txBody>
          <a:bodyPr>
            <a:normAutofit fontScale="92500" lnSpcReduction="10000"/>
          </a:bodyPr>
          <a:lstStyle/>
          <a:p>
            <a:pPr eaLnBrk="1" hangingPunct="1"/>
            <a:r>
              <a:rPr lang="en-US" dirty="0"/>
              <a:t>Risk</a:t>
            </a:r>
          </a:p>
          <a:p>
            <a:pPr lvl="1" eaLnBrk="1" hangingPunct="1"/>
            <a:r>
              <a:rPr lang="en-US" sz="2400" dirty="0"/>
              <a:t>Loss potential that a threat will exploit a vulnerability</a:t>
            </a:r>
          </a:p>
          <a:p>
            <a:pPr lvl="1" eaLnBrk="1" hangingPunct="1"/>
            <a:r>
              <a:rPr lang="en-US" sz="2400" dirty="0"/>
              <a:t>The likelihood that something unwanted will happen - probability</a:t>
            </a:r>
          </a:p>
          <a:p>
            <a:pPr eaLnBrk="1" hangingPunct="1"/>
            <a:r>
              <a:rPr lang="en-US" dirty="0"/>
              <a:t>Risk = Loss ($) </a:t>
            </a:r>
            <a:r>
              <a:rPr lang="en-US" i="1" dirty="0"/>
              <a:t>X </a:t>
            </a:r>
            <a:r>
              <a:rPr lang="en-US" dirty="0"/>
              <a:t>Probability </a:t>
            </a:r>
          </a:p>
          <a:p>
            <a:pPr eaLnBrk="1" hangingPunct="1"/>
            <a:r>
              <a:rPr lang="en-US" dirty="0"/>
              <a:t>Risk = Threat * consequence * likelihood</a:t>
            </a:r>
          </a:p>
          <a:p>
            <a:pPr eaLnBrk="1" hangingPunct="1"/>
            <a:r>
              <a:rPr lang="en-US" dirty="0"/>
              <a:t>Exposure </a:t>
            </a:r>
          </a:p>
          <a:p>
            <a:pPr lvl="1" eaLnBrk="1" hangingPunct="1"/>
            <a:r>
              <a:rPr lang="en-US" sz="2400" dirty="0"/>
              <a:t>An instance of being exposed to losses from a threat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B17C457-542C-4385-8823-36B7DE9852BB}" type="slidenum">
              <a:rPr lang="es-ES" sz="1400"/>
              <a:pPr algn="r"/>
              <a:t>18</a:t>
            </a:fld>
            <a:endParaRPr lang="es-ES" sz="1400"/>
          </a:p>
        </p:txBody>
      </p:sp>
      <p:sp>
        <p:nvSpPr>
          <p:cNvPr id="70660" name="Rectangle 3"/>
          <p:cNvSpPr>
            <a:spLocks noGrp="1" noChangeArrowheads="1"/>
          </p:cNvSpPr>
          <p:nvPr>
            <p:ph type="body" idx="4294967295"/>
          </p:nvPr>
        </p:nvSpPr>
        <p:spPr>
          <a:xfrm>
            <a:off x="857224" y="1785926"/>
            <a:ext cx="6477000" cy="3810000"/>
          </a:xfrm>
        </p:spPr>
        <p:txBody>
          <a:bodyPr>
            <a:normAutofit fontScale="92500" lnSpcReduction="20000"/>
          </a:bodyPr>
          <a:lstStyle/>
          <a:p>
            <a:pPr eaLnBrk="1" hangingPunct="1"/>
            <a:r>
              <a:rPr lang="en-US" dirty="0"/>
              <a:t>Single loss expectancy (SLE) =</a:t>
            </a:r>
          </a:p>
          <a:p>
            <a:pPr lvl="1" eaLnBrk="1" hangingPunct="1"/>
            <a:r>
              <a:rPr lang="en-US" sz="2400" dirty="0"/>
              <a:t>Asset value * exposure factor</a:t>
            </a:r>
          </a:p>
          <a:p>
            <a:pPr eaLnBrk="1" hangingPunct="1"/>
            <a:r>
              <a:rPr lang="en-US" dirty="0"/>
              <a:t>Annualized loss expectancy (ALE) =</a:t>
            </a:r>
          </a:p>
          <a:p>
            <a:pPr lvl="1" eaLnBrk="1" hangingPunct="1"/>
            <a:r>
              <a:rPr lang="en-US" sz="2400" dirty="0"/>
              <a:t>SLE* annualized rate of occurrence</a:t>
            </a:r>
          </a:p>
          <a:p>
            <a:pPr eaLnBrk="1" hangingPunct="1"/>
            <a:r>
              <a:rPr lang="en-US" dirty="0"/>
              <a:t>Exposure factor =</a:t>
            </a:r>
          </a:p>
          <a:p>
            <a:pPr lvl="1" eaLnBrk="1" hangingPunct="1"/>
            <a:r>
              <a:rPr lang="en-US" sz="2400" dirty="0"/>
              <a:t>Percentage of asset loss caused by identified threat</a:t>
            </a:r>
          </a:p>
          <a:p>
            <a:pPr eaLnBrk="1" hangingPunct="1"/>
            <a:r>
              <a:rPr lang="en-US" dirty="0"/>
              <a:t>Annualized rate of occurrence =</a:t>
            </a:r>
          </a:p>
          <a:p>
            <a:pPr lvl="1" eaLnBrk="1" hangingPunct="1"/>
            <a:r>
              <a:rPr lang="en-US" sz="2400" dirty="0"/>
              <a:t>Estimated frequency a threat will occur within a year</a:t>
            </a:r>
          </a:p>
          <a:p>
            <a:pPr lvl="1" eaLnBrk="1" hangingPunct="1"/>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AFDA7CDC-0A97-43C1-BBF3-6C203BB33B9A}" type="slidenum">
              <a:rPr lang="es-ES" sz="1400"/>
              <a:pPr algn="r"/>
              <a:t>19</a:t>
            </a:fld>
            <a:endParaRPr lang="es-ES" sz="1400"/>
          </a:p>
        </p:txBody>
      </p:sp>
      <p:pic>
        <p:nvPicPr>
          <p:cNvPr id="71684" name="Picture 3" descr="ValueCalculation"/>
          <p:cNvPicPr>
            <a:picLocks noGrp="1" noChangeAspect="1" noChangeArrowheads="1"/>
          </p:cNvPicPr>
          <p:nvPr>
            <p:ph type="body" idx="4294967295"/>
          </p:nvPr>
        </p:nvPicPr>
        <p:blipFill>
          <a:blip r:embed="rId2" cstate="print">
            <a:lum bright="-42000" contrast="24000"/>
          </a:blip>
          <a:srcRect/>
          <a:stretch>
            <a:fillRect/>
          </a:stretch>
        </p:blipFill>
        <p:spPr>
          <a:xfrm rot="20270304">
            <a:off x="1631517" y="1355344"/>
            <a:ext cx="6040437" cy="4530725"/>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541509"/>
            <a:ext cx="8183880" cy="1051560"/>
          </a:xfrm>
        </p:spPr>
        <p:txBody>
          <a:bodyPr/>
          <a:lstStyle/>
          <a:p>
            <a:r>
              <a:rPr lang="en-US" dirty="0"/>
              <a:t>Risk Management Defined </a:t>
            </a:r>
          </a:p>
        </p:txBody>
      </p:sp>
      <p:pic>
        <p:nvPicPr>
          <p:cNvPr id="3074" name="Picture 2" descr="Image result for risk management definition"/>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2656" y="1945005"/>
            <a:ext cx="3624576" cy="3038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4474028" y="2427732"/>
            <a:ext cx="3807823" cy="2585323"/>
          </a:xfrm>
          <a:prstGeom prst="rect">
            <a:avLst/>
          </a:prstGeom>
        </p:spPr>
        <p:txBody>
          <a:bodyPr wrap="square">
            <a:spAutoFit/>
          </a:bodyPr>
          <a:lstStyle/>
          <a:p>
            <a:r>
              <a:rPr lang="en-US" dirty="0">
                <a:solidFill>
                  <a:schemeClr val="tx1">
                    <a:lumMod val="65000"/>
                    <a:lumOff val="35000"/>
                  </a:schemeClr>
                </a:solidFill>
                <a:latin typeface="Roboto"/>
              </a:rPr>
              <a:t>Risk management is the identification, evaluation, and prioritization of risks followed by coordinated and economical application of resources to minimize, monitor, and control the probability or impact of unfortunate events or to maximize the realization of opportunities</a:t>
            </a:r>
            <a:endParaRPr lang="en-US" dirty="0">
              <a:solidFill>
                <a:schemeClr val="tx1">
                  <a:lumMod val="65000"/>
                  <a:lumOff val="35000"/>
                </a:schemeClr>
              </a:solidFill>
            </a:endParaRPr>
          </a:p>
        </p:txBody>
      </p:sp>
      <p:sp>
        <p:nvSpPr>
          <p:cNvPr id="5" name="TextBox 4"/>
          <p:cNvSpPr txBox="1"/>
          <p:nvPr/>
        </p:nvSpPr>
        <p:spPr>
          <a:xfrm>
            <a:off x="7053943" y="5559879"/>
            <a:ext cx="1227908" cy="230832"/>
          </a:xfrm>
          <a:prstGeom prst="rect">
            <a:avLst/>
          </a:prstGeom>
          <a:noFill/>
        </p:spPr>
        <p:txBody>
          <a:bodyPr wrap="square" rtlCol="0">
            <a:spAutoFit/>
          </a:bodyPr>
          <a:lstStyle/>
          <a:p>
            <a:r>
              <a:rPr lang="en-US" sz="900" dirty="0">
                <a:solidFill>
                  <a:schemeClr val="tx1">
                    <a:lumMod val="50000"/>
                    <a:lumOff val="50000"/>
                  </a:schemeClr>
                </a:solidFill>
              </a:rPr>
              <a:t>Source: Wikipedia</a:t>
            </a:r>
          </a:p>
        </p:txBody>
      </p:sp>
    </p:spTree>
    <p:extLst>
      <p:ext uri="{BB962C8B-B14F-4D97-AF65-F5344CB8AC3E}">
        <p14:creationId xmlns:p14="http://schemas.microsoft.com/office/powerpoint/2010/main" val="389730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74771542-110A-4013-ABB0-37132FBEC3AA}" type="slidenum">
              <a:rPr lang="es-ES" sz="1400"/>
              <a:pPr algn="r"/>
              <a:t>20</a:t>
            </a:fld>
            <a:endParaRPr lang="es-ES" sz="1400"/>
          </a:p>
        </p:txBody>
      </p:sp>
      <p:pic>
        <p:nvPicPr>
          <p:cNvPr id="72708" name="Picture 3" descr="QualitativeRisk Calc"/>
          <p:cNvPicPr>
            <a:picLocks noGrp="1" noChangeAspect="1" noChangeArrowheads="1"/>
          </p:cNvPicPr>
          <p:nvPr>
            <p:ph type="body" idx="4294967295"/>
          </p:nvPr>
        </p:nvPicPr>
        <p:blipFill>
          <a:blip r:embed="rId2" cstate="print">
            <a:lum bright="-42000"/>
          </a:blip>
          <a:srcRect/>
          <a:stretch>
            <a:fillRect/>
          </a:stretch>
        </p:blipFill>
        <p:spPr>
          <a:xfrm rot="20418189">
            <a:off x="1372596" y="1171125"/>
            <a:ext cx="6040437" cy="4530725"/>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BC3FC04-A316-43D5-9486-1E902393B56C}" type="slidenum">
              <a:rPr lang="es-ES" sz="1400"/>
              <a:pPr algn="r"/>
              <a:t>21</a:t>
            </a:fld>
            <a:endParaRPr lang="es-ES" sz="1400"/>
          </a:p>
        </p:txBody>
      </p:sp>
      <p:pic>
        <p:nvPicPr>
          <p:cNvPr id="73732" name="Picture 3" descr="RuantitativeRisk"/>
          <p:cNvPicPr>
            <a:picLocks noGrp="1" noChangeAspect="1" noChangeArrowheads="1"/>
          </p:cNvPicPr>
          <p:nvPr>
            <p:ph type="body" idx="4294967295"/>
          </p:nvPr>
        </p:nvPicPr>
        <p:blipFill>
          <a:blip r:embed="rId2" cstate="print">
            <a:lum bright="-54000" contrast="6000"/>
          </a:blip>
          <a:srcRect/>
          <a:stretch>
            <a:fillRect/>
          </a:stretch>
        </p:blipFill>
        <p:spPr>
          <a:xfrm rot="20395288">
            <a:off x="1379942" y="1428092"/>
            <a:ext cx="6040438" cy="4530725"/>
          </a:xfr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97F2F59-028E-4D9B-ADC8-061DED848560}" type="slidenum">
              <a:rPr lang="es-ES" sz="1400"/>
              <a:pPr algn="r"/>
              <a:t>22</a:t>
            </a:fld>
            <a:endParaRPr lang="es-ES" sz="1400"/>
          </a:p>
        </p:txBody>
      </p:sp>
      <p:sp>
        <p:nvSpPr>
          <p:cNvPr id="74755" name="Rectangle 2"/>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sz="4400"/>
          </a:p>
        </p:txBody>
      </p:sp>
      <p:sp>
        <p:nvSpPr>
          <p:cNvPr id="74756" name="Rectangle 3"/>
          <p:cNvSpPr>
            <a:spLocks noGrp="1" noChangeArrowheads="1"/>
          </p:cNvSpPr>
          <p:nvPr>
            <p:ph type="title" idx="4294967295"/>
          </p:nvPr>
        </p:nvSpPr>
        <p:spPr>
          <a:xfrm>
            <a:off x="1230285" y="764704"/>
            <a:ext cx="7054850" cy="450850"/>
          </a:xfrm>
        </p:spPr>
        <p:txBody>
          <a:bodyPr>
            <a:normAutofit fontScale="90000"/>
          </a:bodyPr>
          <a:lstStyle/>
          <a:p>
            <a:pPr eaLnBrk="1" hangingPunct="1"/>
            <a:r>
              <a:rPr lang="en-US" dirty="0"/>
              <a:t>Risk Assessment</a:t>
            </a:r>
          </a:p>
        </p:txBody>
      </p:sp>
      <p:sp>
        <p:nvSpPr>
          <p:cNvPr id="74757" name="Rectangle 4"/>
          <p:cNvSpPr>
            <a:spLocks noGrp="1" noChangeArrowheads="1"/>
          </p:cNvSpPr>
          <p:nvPr>
            <p:ph type="body" idx="4294967295"/>
          </p:nvPr>
        </p:nvSpPr>
        <p:spPr>
          <a:xfrm>
            <a:off x="642910" y="1643050"/>
            <a:ext cx="8229600" cy="4800600"/>
          </a:xfrm>
        </p:spPr>
        <p:txBody>
          <a:bodyPr/>
          <a:lstStyle/>
          <a:p>
            <a:pPr eaLnBrk="1" hangingPunct="1">
              <a:lnSpc>
                <a:spcPct val="90000"/>
              </a:lnSpc>
            </a:pPr>
            <a:r>
              <a:rPr lang="en-US" dirty="0"/>
              <a:t>Identify assets </a:t>
            </a:r>
          </a:p>
          <a:p>
            <a:pPr lvl="1" eaLnBrk="1" hangingPunct="1">
              <a:lnSpc>
                <a:spcPct val="90000"/>
              </a:lnSpc>
            </a:pPr>
            <a:r>
              <a:rPr lang="en-US" sz="2400" dirty="0"/>
              <a:t>Determine valuation of assets</a:t>
            </a:r>
          </a:p>
          <a:p>
            <a:pPr eaLnBrk="1" hangingPunct="1">
              <a:lnSpc>
                <a:spcPct val="90000"/>
              </a:lnSpc>
            </a:pPr>
            <a:r>
              <a:rPr lang="en-US" dirty="0"/>
              <a:t>Identify threats / Assess vulnerabilities</a:t>
            </a:r>
          </a:p>
          <a:p>
            <a:pPr lvl="1" eaLnBrk="1" hangingPunct="1">
              <a:lnSpc>
                <a:spcPct val="90000"/>
              </a:lnSpc>
            </a:pPr>
            <a:r>
              <a:rPr lang="en-US" sz="2400" dirty="0"/>
              <a:t>Foreseeable risks and vulnerabilities</a:t>
            </a:r>
          </a:p>
          <a:p>
            <a:pPr lvl="1" eaLnBrk="1" hangingPunct="1">
              <a:lnSpc>
                <a:spcPct val="90000"/>
              </a:lnSpc>
            </a:pPr>
            <a:r>
              <a:rPr lang="en-US" sz="2400" dirty="0"/>
              <a:t>Estimate exposure of IT resources to loss</a:t>
            </a:r>
          </a:p>
          <a:p>
            <a:pPr lvl="1" eaLnBrk="1" hangingPunct="1">
              <a:lnSpc>
                <a:spcPct val="90000"/>
              </a:lnSpc>
            </a:pPr>
            <a:r>
              <a:rPr lang="en-US" sz="2400" dirty="0"/>
              <a:t>Considers potential losses / costs</a:t>
            </a:r>
          </a:p>
          <a:p>
            <a:pPr eaLnBrk="1" hangingPunct="1">
              <a:lnSpc>
                <a:spcPct val="90000"/>
              </a:lnSpc>
            </a:pPr>
            <a:r>
              <a:rPr lang="en-US" dirty="0"/>
              <a:t>Consider controls / countermeasures</a:t>
            </a:r>
          </a:p>
          <a:p>
            <a:pPr lvl="1" eaLnBrk="1" hangingPunct="1">
              <a:lnSpc>
                <a:spcPct val="90000"/>
              </a:lnSpc>
            </a:pPr>
            <a:r>
              <a:rPr lang="en-US" sz="2400" dirty="0"/>
              <a:t>Effectiveness of controls</a:t>
            </a:r>
          </a:p>
          <a:p>
            <a:pPr lvl="1" eaLnBrk="1" hangingPunct="1">
              <a:lnSpc>
                <a:spcPct val="90000"/>
              </a:lnSpc>
            </a:pPr>
            <a:r>
              <a:rPr lang="en-US" sz="2400" dirty="0"/>
              <a:t>Recommend controls to reduce risk</a:t>
            </a:r>
          </a:p>
        </p:txBody>
      </p:sp>
    </p:spTree>
  </p:cSld>
  <p:clrMapOvr>
    <a:masterClrMapping/>
  </p:clrMapOvr>
  <p:transition spd="med">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1F4AE2BF-CC2D-4EE1-8E42-B10A9E48FD81}" type="slidenum">
              <a:rPr lang="es-ES" sz="1400"/>
              <a:pPr algn="r"/>
              <a:t>23</a:t>
            </a:fld>
            <a:endParaRPr lang="es-ES" sz="1400"/>
          </a:p>
        </p:txBody>
      </p:sp>
      <p:sp>
        <p:nvSpPr>
          <p:cNvPr id="76803" name="Rectangle 2"/>
          <p:cNvSpPr>
            <a:spLocks noGrp="1" noChangeArrowheads="1"/>
          </p:cNvSpPr>
          <p:nvPr>
            <p:ph type="title" idx="4294967295"/>
          </p:nvPr>
        </p:nvSpPr>
        <p:spPr>
          <a:xfrm>
            <a:off x="1044575" y="659358"/>
            <a:ext cx="7054850" cy="450850"/>
          </a:xfrm>
        </p:spPr>
        <p:txBody>
          <a:bodyPr>
            <a:normAutofit fontScale="90000"/>
          </a:bodyPr>
          <a:lstStyle/>
          <a:p>
            <a:pPr eaLnBrk="1" hangingPunct="1"/>
            <a:r>
              <a:rPr lang="en-US" dirty="0">
                <a:solidFill>
                  <a:schemeClr val="tx1"/>
                </a:solidFill>
              </a:rPr>
              <a:t>Types of Risk Assessment</a:t>
            </a:r>
          </a:p>
        </p:txBody>
      </p:sp>
      <p:sp>
        <p:nvSpPr>
          <p:cNvPr id="76804" name="Rectangle 3"/>
          <p:cNvSpPr>
            <a:spLocks noGrp="1" noChangeArrowheads="1"/>
          </p:cNvSpPr>
          <p:nvPr>
            <p:ph type="body" idx="4294967295"/>
          </p:nvPr>
        </p:nvSpPr>
        <p:spPr>
          <a:xfrm>
            <a:off x="757386" y="1556792"/>
            <a:ext cx="6858000" cy="4191000"/>
          </a:xfrm>
        </p:spPr>
        <p:txBody>
          <a:bodyPr/>
          <a:lstStyle/>
          <a:p>
            <a:pPr eaLnBrk="1" hangingPunct="1"/>
            <a:r>
              <a:rPr lang="en-US" dirty="0"/>
              <a:t>Quantitative</a:t>
            </a:r>
          </a:p>
          <a:p>
            <a:pPr lvl="1" eaLnBrk="1" hangingPunct="1"/>
            <a:r>
              <a:rPr lang="en-US" sz="2400" dirty="0"/>
              <a:t>Probability of event occurring</a:t>
            </a:r>
          </a:p>
          <a:p>
            <a:pPr lvl="1" eaLnBrk="1" hangingPunct="1"/>
            <a:r>
              <a:rPr lang="en-US" sz="2400" dirty="0"/>
              <a:t>Assigns real numbers to costs of safeguards and damage</a:t>
            </a:r>
          </a:p>
          <a:p>
            <a:pPr lvl="1" eaLnBrk="1" hangingPunct="1"/>
            <a:r>
              <a:rPr lang="en-US" sz="2400" dirty="0"/>
              <a:t>Annual lost expectancy (ALE)</a:t>
            </a:r>
          </a:p>
          <a:p>
            <a:pPr lvl="1" eaLnBrk="1" hangingPunct="1"/>
            <a:r>
              <a:rPr lang="en-US" sz="2400" dirty="0"/>
              <a:t>By </a:t>
            </a:r>
            <a:r>
              <a:rPr lang="en-US" sz="2400" i="1" dirty="0"/>
              <a:t>quantifying </a:t>
            </a:r>
            <a:r>
              <a:rPr lang="en-US" sz="2400" dirty="0"/>
              <a:t>the risk, we can justify the </a:t>
            </a:r>
            <a:r>
              <a:rPr lang="en-US" sz="2400" i="1" dirty="0"/>
              <a:t>benefit </a:t>
            </a:r>
            <a:r>
              <a:rPr lang="en-US" sz="2400" dirty="0"/>
              <a:t>of spending money to implement </a:t>
            </a:r>
            <a:r>
              <a:rPr lang="en-US" sz="2400" i="1" dirty="0"/>
              <a:t>controls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3F74E0AE-1E97-4294-956B-12CF4534B2F0}" type="slidenum">
              <a:rPr lang="es-ES" sz="1400"/>
              <a:pPr algn="r"/>
              <a:t>24</a:t>
            </a:fld>
            <a:endParaRPr lang="es-ES" sz="1400"/>
          </a:p>
        </p:txBody>
      </p:sp>
      <p:sp>
        <p:nvSpPr>
          <p:cNvPr id="77828" name="Rectangle 3"/>
          <p:cNvSpPr>
            <a:spLocks noGrp="1" noChangeArrowheads="1"/>
          </p:cNvSpPr>
          <p:nvPr>
            <p:ph type="body" idx="4294967295"/>
          </p:nvPr>
        </p:nvSpPr>
        <p:spPr>
          <a:xfrm>
            <a:off x="857224" y="1714488"/>
            <a:ext cx="6858000" cy="4191000"/>
          </a:xfrm>
        </p:spPr>
        <p:txBody>
          <a:bodyPr/>
          <a:lstStyle/>
          <a:p>
            <a:pPr eaLnBrk="1" hangingPunct="1"/>
            <a:r>
              <a:rPr lang="en-US" dirty="0"/>
              <a:t>Qualitative</a:t>
            </a:r>
          </a:p>
          <a:p>
            <a:pPr lvl="1" eaLnBrk="1" hangingPunct="1"/>
            <a:r>
              <a:rPr lang="en-US" sz="2400" dirty="0"/>
              <a:t>Judges an organization’s risk to threats</a:t>
            </a:r>
          </a:p>
          <a:p>
            <a:pPr lvl="1" eaLnBrk="1" hangingPunct="1"/>
            <a:r>
              <a:rPr lang="en-US" sz="2400" dirty="0"/>
              <a:t>Based on judgment, intuition, and experience</a:t>
            </a:r>
          </a:p>
          <a:p>
            <a:pPr lvl="1" eaLnBrk="1" hangingPunct="1"/>
            <a:r>
              <a:rPr lang="en-US" sz="2400" dirty="0"/>
              <a:t>Ranks the seriousness of the threats for the sensitivity of the assets</a:t>
            </a:r>
          </a:p>
          <a:p>
            <a:pPr lvl="1" eaLnBrk="1" hangingPunct="1"/>
            <a:r>
              <a:rPr lang="en-US" sz="2400" dirty="0"/>
              <a:t>Subjective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6107F6E-E18C-4747-99F4-28B7F654FB29}" type="slidenum">
              <a:rPr lang="es-ES" sz="1400"/>
              <a:pPr algn="r"/>
              <a:t>25</a:t>
            </a:fld>
            <a:endParaRPr lang="es-ES" sz="1400"/>
          </a:p>
        </p:txBody>
      </p:sp>
      <p:sp>
        <p:nvSpPr>
          <p:cNvPr id="78851" name="Rectangle 2"/>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sz="4400"/>
          </a:p>
        </p:txBody>
      </p:sp>
      <p:sp>
        <p:nvSpPr>
          <p:cNvPr id="78852" name="Rectangle 3"/>
          <p:cNvSpPr>
            <a:spLocks noGrp="1" noChangeArrowheads="1"/>
          </p:cNvSpPr>
          <p:nvPr>
            <p:ph type="title" idx="4294967295"/>
          </p:nvPr>
        </p:nvSpPr>
        <p:spPr>
          <a:xfrm>
            <a:off x="1044575" y="847329"/>
            <a:ext cx="7054850" cy="450850"/>
          </a:xfrm>
          <a:noFill/>
        </p:spPr>
        <p:txBody>
          <a:bodyPr wrap="none" lIns="90488" tIns="44450" rIns="90488" bIns="44450" anchor="t">
            <a:normAutofit fontScale="90000"/>
          </a:bodyPr>
          <a:lstStyle/>
          <a:p>
            <a:pPr eaLnBrk="1" hangingPunct="1"/>
            <a:r>
              <a:rPr lang="en-US" sz="3600" dirty="0">
                <a:solidFill>
                  <a:schemeClr val="tx1"/>
                </a:solidFill>
              </a:rPr>
              <a:t>Knowing your Assets</a:t>
            </a:r>
          </a:p>
        </p:txBody>
      </p:sp>
      <p:sp>
        <p:nvSpPr>
          <p:cNvPr id="78853" name="Rectangle 4"/>
          <p:cNvSpPr>
            <a:spLocks noGrp="1" noChangeArrowheads="1"/>
          </p:cNvSpPr>
          <p:nvPr>
            <p:ph type="body" idx="4294967295"/>
          </p:nvPr>
        </p:nvSpPr>
        <p:spPr>
          <a:xfrm>
            <a:off x="827584" y="1453357"/>
            <a:ext cx="6858000" cy="4191000"/>
          </a:xfrm>
          <a:noFill/>
        </p:spPr>
        <p:txBody>
          <a:bodyPr wrap="none" lIns="90488" tIns="44450" rIns="90488" bIns="44450">
            <a:normAutofit/>
          </a:bodyPr>
          <a:lstStyle/>
          <a:p>
            <a:pPr marL="427038" indent="-427038" eaLnBrk="1" hangingPunct="1">
              <a:spcBef>
                <a:spcPct val="0"/>
              </a:spcBef>
              <a:buClr>
                <a:srgbClr val="FFFF80"/>
              </a:buClr>
              <a:tabLst>
                <a:tab pos="255588" algn="r"/>
              </a:tabLst>
            </a:pPr>
            <a:endParaRPr lang="en-US" dirty="0"/>
          </a:p>
          <a:p>
            <a:pPr marL="427038" indent="-427038" eaLnBrk="1" hangingPunct="1">
              <a:spcBef>
                <a:spcPct val="0"/>
              </a:spcBef>
              <a:buClr>
                <a:srgbClr val="FFFF80"/>
              </a:buClr>
              <a:tabLst>
                <a:tab pos="255588" algn="r"/>
              </a:tabLst>
            </a:pPr>
            <a:r>
              <a:rPr lang="en-US" dirty="0"/>
              <a:t>Hardware</a:t>
            </a:r>
          </a:p>
          <a:p>
            <a:pPr marL="427038" indent="-427038" eaLnBrk="1" hangingPunct="1">
              <a:spcBef>
                <a:spcPct val="0"/>
              </a:spcBef>
              <a:buClr>
                <a:srgbClr val="FFFF80"/>
              </a:buClr>
              <a:tabLst>
                <a:tab pos="255588" algn="r"/>
              </a:tabLst>
            </a:pPr>
            <a:r>
              <a:rPr lang="en-US" dirty="0"/>
              <a:t>Software</a:t>
            </a:r>
          </a:p>
          <a:p>
            <a:pPr marL="427038" indent="-427038" eaLnBrk="1" hangingPunct="1">
              <a:spcBef>
                <a:spcPct val="0"/>
              </a:spcBef>
              <a:buClr>
                <a:srgbClr val="FFFF80"/>
              </a:buClr>
              <a:tabLst>
                <a:tab pos="255588" algn="r"/>
              </a:tabLst>
            </a:pPr>
            <a:r>
              <a:rPr lang="en-US" dirty="0"/>
              <a:t>Data</a:t>
            </a:r>
          </a:p>
          <a:p>
            <a:pPr marL="427038" indent="-427038" eaLnBrk="1" hangingPunct="1">
              <a:spcBef>
                <a:spcPct val="0"/>
              </a:spcBef>
              <a:buClr>
                <a:srgbClr val="FFFF80"/>
              </a:buClr>
              <a:tabLst>
                <a:tab pos="255588" algn="r"/>
              </a:tabLst>
            </a:pPr>
            <a:r>
              <a:rPr lang="en-US" dirty="0"/>
              <a:t>Supplies</a:t>
            </a:r>
          </a:p>
          <a:p>
            <a:pPr marL="427038" indent="-427038" eaLnBrk="1" hangingPunct="1">
              <a:spcBef>
                <a:spcPct val="0"/>
              </a:spcBef>
              <a:buClr>
                <a:srgbClr val="FFFF80"/>
              </a:buClr>
              <a:tabLst>
                <a:tab pos="255588" algn="r"/>
              </a:tabLst>
            </a:pPr>
            <a:r>
              <a:rPr lang="en-US" dirty="0"/>
              <a:t>Physical plant</a:t>
            </a:r>
          </a:p>
          <a:p>
            <a:pPr marL="427038" indent="-427038" eaLnBrk="1" hangingPunct="1">
              <a:spcBef>
                <a:spcPct val="0"/>
              </a:spcBef>
              <a:buClr>
                <a:srgbClr val="FFFF80"/>
              </a:buClr>
              <a:tabLst>
                <a:tab pos="255588" algn="r"/>
              </a:tabLst>
            </a:pPr>
            <a:r>
              <a:rPr lang="en-US" dirty="0"/>
              <a:t>Funds </a:t>
            </a:r>
          </a:p>
          <a:p>
            <a:pPr marL="427038" indent="-427038" eaLnBrk="1" hangingPunct="1">
              <a:spcBef>
                <a:spcPct val="0"/>
              </a:spcBef>
              <a:buClr>
                <a:srgbClr val="FFFF80"/>
              </a:buClr>
              <a:tabLst>
                <a:tab pos="255588" algn="r"/>
              </a:tabLst>
            </a:pPr>
            <a:r>
              <a:rPr lang="en-US" dirty="0"/>
              <a:t>Goodwill</a:t>
            </a:r>
          </a:p>
          <a:p>
            <a:pPr marL="427038" indent="-427038" eaLnBrk="1" hangingPunct="1">
              <a:spcBef>
                <a:spcPct val="0"/>
              </a:spcBef>
              <a:buClr>
                <a:srgbClr val="FFFF80"/>
              </a:buClr>
              <a:tabLst>
                <a:tab pos="255588" algn="r"/>
              </a:tabLst>
            </a:pPr>
            <a:r>
              <a:rPr lang="en-US" dirty="0"/>
              <a:t>People and skills</a:t>
            </a:r>
          </a:p>
        </p:txBody>
      </p:sp>
      <p:sp>
        <p:nvSpPr>
          <p:cNvPr id="78854" name="Rectangle 5"/>
          <p:cNvSpPr>
            <a:spLocks noGrp="1" noChangeArrowheads="1"/>
          </p:cNvSpPr>
          <p:nvPr>
            <p:ph type="body" sz="half" idx="4294967295"/>
          </p:nvPr>
        </p:nvSpPr>
        <p:spPr>
          <a:xfrm>
            <a:off x="5108575" y="1600200"/>
            <a:ext cx="4035425" cy="4530725"/>
          </a:xfrm>
        </p:spPr>
        <p:txBody>
          <a:bodyPr/>
          <a:lstStyle/>
          <a:p>
            <a:pPr eaLnBrk="1" hangingPunct="1">
              <a:lnSpc>
                <a:spcPct val="91000"/>
              </a:lnSpc>
              <a:spcBef>
                <a:spcPct val="0"/>
              </a:spcBef>
              <a:buClr>
                <a:srgbClr val="804000"/>
              </a:buClr>
            </a:pPr>
            <a:endParaRPr lang="en-US" sz="2000">
              <a:solidFill>
                <a:srgbClr val="FFFFFF"/>
              </a:solidFill>
            </a:endParaRPr>
          </a:p>
          <a:p>
            <a:pPr eaLnBrk="1" hangingPunct="1">
              <a:lnSpc>
                <a:spcPct val="90000"/>
              </a:lnSpc>
            </a:pPr>
            <a:endParaRPr lang="en-US" sz="2000"/>
          </a:p>
        </p:txBody>
      </p:sp>
    </p:spTree>
  </p:cSld>
  <p:clrMapOvr>
    <a:masterClrMapping/>
  </p:clrMapOvr>
  <p:transition spd="med">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B258927-A917-49F5-BCF5-D96212332364}" type="slidenum">
              <a:rPr lang="es-ES" sz="1400"/>
              <a:pPr algn="r"/>
              <a:t>26</a:t>
            </a:fld>
            <a:endParaRPr lang="es-ES" sz="1400"/>
          </a:p>
        </p:txBody>
      </p:sp>
      <p:sp>
        <p:nvSpPr>
          <p:cNvPr id="80899" name="Rectangle 2"/>
          <p:cNvSpPr>
            <a:spLocks noGrp="1" noChangeArrowheads="1"/>
          </p:cNvSpPr>
          <p:nvPr>
            <p:ph type="title" idx="4294967295"/>
          </p:nvPr>
        </p:nvSpPr>
        <p:spPr>
          <a:xfrm>
            <a:off x="1631950" y="764704"/>
            <a:ext cx="7054850" cy="450850"/>
          </a:xfrm>
        </p:spPr>
        <p:txBody>
          <a:bodyPr>
            <a:normAutofit fontScale="90000"/>
          </a:bodyPr>
          <a:lstStyle/>
          <a:p>
            <a:pPr eaLnBrk="1" hangingPunct="1"/>
            <a:r>
              <a:rPr lang="en-US" dirty="0">
                <a:solidFill>
                  <a:schemeClr val="tx1"/>
                </a:solidFill>
              </a:rPr>
              <a:t>Value is associated with</a:t>
            </a:r>
          </a:p>
        </p:txBody>
      </p:sp>
      <p:sp>
        <p:nvSpPr>
          <p:cNvPr id="80900" name="Rectangle 3"/>
          <p:cNvSpPr>
            <a:spLocks noGrp="1" noChangeArrowheads="1"/>
          </p:cNvSpPr>
          <p:nvPr>
            <p:ph type="body" idx="4294967295"/>
          </p:nvPr>
        </p:nvSpPr>
        <p:spPr>
          <a:xfrm>
            <a:off x="1043608" y="1556792"/>
            <a:ext cx="6858000" cy="4392488"/>
          </a:xfrm>
        </p:spPr>
        <p:txBody>
          <a:bodyPr>
            <a:normAutofit fontScale="92500" lnSpcReduction="10000"/>
          </a:bodyPr>
          <a:lstStyle/>
          <a:p>
            <a:pPr eaLnBrk="1" hangingPunct="1">
              <a:lnSpc>
                <a:spcPct val="80000"/>
              </a:lnSpc>
            </a:pPr>
            <a:r>
              <a:rPr lang="en-US" dirty="0"/>
              <a:t>Exclusive possession</a:t>
            </a:r>
          </a:p>
          <a:p>
            <a:pPr eaLnBrk="1" hangingPunct="1">
              <a:lnSpc>
                <a:spcPct val="80000"/>
              </a:lnSpc>
            </a:pPr>
            <a:r>
              <a:rPr lang="en-US" dirty="0"/>
              <a:t>Utility</a:t>
            </a:r>
          </a:p>
          <a:p>
            <a:pPr eaLnBrk="1" hangingPunct="1">
              <a:lnSpc>
                <a:spcPct val="110000"/>
              </a:lnSpc>
              <a:spcBef>
                <a:spcPts val="0"/>
              </a:spcBef>
            </a:pPr>
            <a:r>
              <a:rPr lang="en-US" dirty="0"/>
              <a:t>Cost of creation/recreation</a:t>
            </a:r>
          </a:p>
          <a:p>
            <a:pPr eaLnBrk="1" hangingPunct="1">
              <a:lnSpc>
                <a:spcPct val="80000"/>
              </a:lnSpc>
            </a:pPr>
            <a:r>
              <a:rPr lang="en-US" dirty="0"/>
              <a:t>Legal, regulatory liability </a:t>
            </a:r>
          </a:p>
          <a:p>
            <a:pPr eaLnBrk="1" hangingPunct="1">
              <a:lnSpc>
                <a:spcPct val="80000"/>
              </a:lnSpc>
            </a:pPr>
            <a:r>
              <a:rPr lang="en-US" dirty="0"/>
              <a:t>Convertibility/negotiability</a:t>
            </a:r>
          </a:p>
          <a:p>
            <a:pPr eaLnBrk="1" hangingPunct="1">
              <a:lnSpc>
                <a:spcPct val="80000"/>
              </a:lnSpc>
            </a:pPr>
            <a:r>
              <a:rPr lang="en-US" dirty="0"/>
              <a:t>Operational impact</a:t>
            </a:r>
          </a:p>
          <a:p>
            <a:pPr eaLnBrk="1" hangingPunct="1">
              <a:lnSpc>
                <a:spcPct val="80000"/>
              </a:lnSpc>
            </a:pPr>
            <a:r>
              <a:rPr lang="en-US" dirty="0"/>
              <a:t>Loss if not available – productivity, revenue</a:t>
            </a:r>
          </a:p>
          <a:p>
            <a:pPr eaLnBrk="1" hangingPunct="1">
              <a:lnSpc>
                <a:spcPct val="80000"/>
              </a:lnSpc>
            </a:pPr>
            <a:r>
              <a:rPr lang="en-US" dirty="0"/>
              <a:t>Audience</a:t>
            </a:r>
          </a:p>
          <a:p>
            <a:pPr eaLnBrk="1" hangingPunct="1">
              <a:lnSpc>
                <a:spcPct val="80000"/>
              </a:lnSpc>
            </a:pPr>
            <a:r>
              <a:rPr lang="en-US" dirty="0"/>
              <a:t>Market forces</a:t>
            </a:r>
          </a:p>
          <a:p>
            <a:pPr eaLnBrk="1" hangingPunct="1">
              <a:lnSpc>
                <a:spcPct val="80000"/>
              </a:lnSpc>
            </a:pPr>
            <a:r>
              <a:rPr lang="en-US" dirty="0"/>
              <a:t>Expert opinion / appraisal</a:t>
            </a:r>
          </a:p>
          <a:p>
            <a:pPr eaLnBrk="1" hangingPunct="1">
              <a:lnSpc>
                <a:spcPct val="80000"/>
              </a:lnSpc>
            </a:pPr>
            <a:r>
              <a:rPr lang="en-US" dirty="0"/>
              <a:t>Agreement / contract</a:t>
            </a:r>
          </a:p>
          <a:p>
            <a:pPr eaLnBrk="1" hangingPunct="1">
              <a:lnSpc>
                <a:spcPct val="80000"/>
              </a:lnSpc>
            </a:pPr>
            <a:r>
              <a:rPr lang="en-US" dirty="0"/>
              <a:t>Accounting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13D0041-576D-4121-822D-B1B5E7C39A07}" type="slidenum">
              <a:rPr lang="es-ES" sz="1400"/>
              <a:pPr algn="r"/>
              <a:t>27</a:t>
            </a:fld>
            <a:endParaRPr lang="es-ES" sz="1400"/>
          </a:p>
        </p:txBody>
      </p:sp>
      <p:sp>
        <p:nvSpPr>
          <p:cNvPr id="81923" name="Rectangle 2"/>
          <p:cNvSpPr>
            <a:spLocks noGrp="1" noChangeArrowheads="1"/>
          </p:cNvSpPr>
          <p:nvPr>
            <p:ph type="title" idx="4294967295"/>
          </p:nvPr>
        </p:nvSpPr>
        <p:spPr>
          <a:xfrm>
            <a:off x="1547664" y="733921"/>
            <a:ext cx="7054850" cy="450850"/>
          </a:xfrm>
        </p:spPr>
        <p:txBody>
          <a:bodyPr>
            <a:normAutofit fontScale="90000"/>
          </a:bodyPr>
          <a:lstStyle/>
          <a:p>
            <a:pPr eaLnBrk="1" hangingPunct="1"/>
            <a:r>
              <a:rPr lang="en-US" sz="2800" dirty="0">
                <a:solidFill>
                  <a:schemeClr val="tx1"/>
                </a:solidFill>
              </a:rPr>
              <a:t>To Produce Information Valuation</a:t>
            </a:r>
          </a:p>
        </p:txBody>
      </p:sp>
      <p:sp>
        <p:nvSpPr>
          <p:cNvPr id="81924" name="Rectangle 3"/>
          <p:cNvSpPr>
            <a:spLocks noGrp="1" noChangeArrowheads="1"/>
          </p:cNvSpPr>
          <p:nvPr>
            <p:ph type="body" idx="4294967295"/>
          </p:nvPr>
        </p:nvSpPr>
        <p:spPr>
          <a:xfrm>
            <a:off x="785786" y="1643050"/>
            <a:ext cx="6858000" cy="4191000"/>
          </a:xfrm>
        </p:spPr>
        <p:txBody>
          <a:bodyPr>
            <a:normAutofit/>
          </a:bodyPr>
          <a:lstStyle/>
          <a:p>
            <a:pPr eaLnBrk="1" hangingPunct="1"/>
            <a:r>
              <a:rPr lang="en-US" dirty="0"/>
              <a:t>Audience - external, internal</a:t>
            </a:r>
          </a:p>
          <a:p>
            <a:pPr eaLnBrk="1" hangingPunct="1"/>
            <a:r>
              <a:rPr lang="en-US" dirty="0"/>
              <a:t>Purpose - compliance, justification, cost/benefit, contingency planning, insurance, legal claim, budget, security classification,...</a:t>
            </a:r>
          </a:p>
          <a:p>
            <a:pPr eaLnBrk="1" hangingPunct="1"/>
            <a:r>
              <a:rPr lang="en-US" dirty="0"/>
              <a:t>Resource constraints - time, money, staff, tools, support, …</a:t>
            </a:r>
          </a:p>
          <a:p>
            <a:pPr eaLnBrk="1" hangingPunct="1"/>
            <a:r>
              <a:rPr lang="en-US" dirty="0"/>
              <a:t>Value/limitation of method used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11E9AC8-03A7-4C14-9FA2-B740699E406A}" type="slidenum">
              <a:rPr lang="es-ES" sz="1400"/>
              <a:pPr algn="r"/>
              <a:t>28</a:t>
            </a:fld>
            <a:endParaRPr lang="es-ES" sz="1400"/>
          </a:p>
        </p:txBody>
      </p:sp>
      <p:sp>
        <p:nvSpPr>
          <p:cNvPr id="82947" name="Rectangle 2"/>
          <p:cNvSpPr>
            <a:spLocks noGrp="1" noChangeArrowheads="1"/>
          </p:cNvSpPr>
          <p:nvPr>
            <p:ph type="title" idx="4294967295"/>
          </p:nvPr>
        </p:nvSpPr>
        <p:spPr>
          <a:xfrm>
            <a:off x="1080294" y="987224"/>
            <a:ext cx="7054850" cy="450850"/>
          </a:xfrm>
        </p:spPr>
        <p:txBody>
          <a:bodyPr>
            <a:normAutofit fontScale="90000"/>
          </a:bodyPr>
          <a:lstStyle/>
          <a:p>
            <a:pPr eaLnBrk="1" hangingPunct="1"/>
            <a:r>
              <a:rPr lang="en-US" dirty="0">
                <a:solidFill>
                  <a:schemeClr val="tx1"/>
                </a:solidFill>
              </a:rPr>
              <a:t>Threats</a:t>
            </a:r>
          </a:p>
        </p:txBody>
      </p:sp>
      <p:sp>
        <p:nvSpPr>
          <p:cNvPr id="82948" name="Rectangle 3"/>
          <p:cNvSpPr>
            <a:spLocks noGrp="1" noChangeArrowheads="1"/>
          </p:cNvSpPr>
          <p:nvPr>
            <p:ph type="body" idx="4294967295"/>
          </p:nvPr>
        </p:nvSpPr>
        <p:spPr>
          <a:xfrm>
            <a:off x="642910" y="1714488"/>
            <a:ext cx="7929618" cy="4191000"/>
          </a:xfrm>
        </p:spPr>
        <p:txBody>
          <a:bodyPr>
            <a:normAutofit/>
          </a:bodyPr>
          <a:lstStyle/>
          <a:p>
            <a:pPr eaLnBrk="1" hangingPunct="1">
              <a:lnSpc>
                <a:spcPct val="91000"/>
              </a:lnSpc>
              <a:spcBef>
                <a:spcPct val="0"/>
              </a:spcBef>
              <a:buClr>
                <a:srgbClr val="804000"/>
              </a:buClr>
              <a:buFont typeface="Wingdings" pitchFamily="2" charset="2"/>
              <a:buNone/>
            </a:pPr>
            <a:endParaRPr lang="en-US" dirty="0"/>
          </a:p>
          <a:p>
            <a:pPr algn="ctr" eaLnBrk="1" hangingPunct="1">
              <a:lnSpc>
                <a:spcPct val="91000"/>
              </a:lnSpc>
              <a:spcBef>
                <a:spcPct val="0"/>
              </a:spcBef>
              <a:buClr>
                <a:srgbClr val="804000"/>
              </a:buClr>
              <a:buFont typeface="Wingdings" pitchFamily="2" charset="2"/>
              <a:buNone/>
            </a:pPr>
            <a:r>
              <a:rPr lang="en-US" dirty="0"/>
              <a:t>                             Likelihood and Impact</a:t>
            </a:r>
          </a:p>
          <a:p>
            <a:pPr eaLnBrk="1" hangingPunct="1">
              <a:lnSpc>
                <a:spcPct val="91000"/>
              </a:lnSpc>
              <a:spcBef>
                <a:spcPct val="0"/>
              </a:spcBef>
              <a:buClr>
                <a:srgbClr val="804000"/>
              </a:buClr>
              <a:buFont typeface="Wingdings" pitchFamily="2" charset="2"/>
              <a:buNone/>
            </a:pPr>
            <a:endParaRPr lang="en-US" dirty="0"/>
          </a:p>
          <a:p>
            <a:pPr eaLnBrk="1" hangingPunct="1">
              <a:lnSpc>
                <a:spcPct val="90000"/>
              </a:lnSpc>
              <a:spcBef>
                <a:spcPct val="0"/>
              </a:spcBef>
              <a:buClr>
                <a:srgbClr val="804000"/>
              </a:buClr>
            </a:pPr>
            <a:r>
              <a:rPr lang="en-US" dirty="0"/>
              <a:t>Disclosure</a:t>
            </a:r>
          </a:p>
          <a:p>
            <a:pPr eaLnBrk="1" hangingPunct="1">
              <a:lnSpc>
                <a:spcPct val="90000"/>
              </a:lnSpc>
              <a:spcBef>
                <a:spcPct val="0"/>
              </a:spcBef>
              <a:buClr>
                <a:srgbClr val="804000"/>
              </a:buClr>
            </a:pPr>
            <a:r>
              <a:rPr lang="en-US" dirty="0"/>
              <a:t>Destruction</a:t>
            </a:r>
          </a:p>
          <a:p>
            <a:pPr eaLnBrk="1" hangingPunct="1">
              <a:lnSpc>
                <a:spcPct val="90000"/>
              </a:lnSpc>
              <a:spcBef>
                <a:spcPct val="0"/>
              </a:spcBef>
              <a:buClr>
                <a:srgbClr val="804000"/>
              </a:buClr>
            </a:pPr>
            <a:r>
              <a:rPr lang="en-US" dirty="0"/>
              <a:t>Modification</a:t>
            </a:r>
          </a:p>
          <a:p>
            <a:pPr eaLnBrk="1" hangingPunct="1">
              <a:lnSpc>
                <a:spcPct val="90000"/>
              </a:lnSpc>
              <a:spcBef>
                <a:spcPct val="0"/>
              </a:spcBef>
              <a:buClr>
                <a:srgbClr val="804000"/>
              </a:buClr>
            </a:pPr>
            <a:r>
              <a:rPr lang="en-US" dirty="0"/>
              <a:t>Denial of Service</a:t>
            </a:r>
          </a:p>
          <a:p>
            <a:pPr eaLnBrk="1" hangingPunct="1">
              <a:lnSpc>
                <a:spcPct val="90000"/>
              </a:lnSpc>
              <a:spcBef>
                <a:spcPct val="0"/>
              </a:spcBef>
              <a:buClr>
                <a:srgbClr val="804000"/>
              </a:buClr>
            </a:pPr>
            <a:r>
              <a:rPr lang="en-US" dirty="0"/>
              <a:t>Physical damage</a:t>
            </a:r>
          </a:p>
          <a:p>
            <a:pPr eaLnBrk="1" hangingPunct="1">
              <a:lnSpc>
                <a:spcPct val="90000"/>
              </a:lnSpc>
              <a:spcBef>
                <a:spcPct val="0"/>
              </a:spcBef>
              <a:buClr>
                <a:srgbClr val="804000"/>
              </a:buClr>
            </a:pPr>
            <a:r>
              <a:rPr lang="en-US" dirty="0"/>
              <a:t>Human error</a:t>
            </a:r>
          </a:p>
          <a:p>
            <a:pPr eaLnBrk="1" hangingPunct="1">
              <a:lnSpc>
                <a:spcPct val="90000"/>
              </a:lnSpc>
              <a:spcBef>
                <a:spcPct val="0"/>
              </a:spcBef>
              <a:buClr>
                <a:srgbClr val="804000"/>
              </a:buClr>
            </a:pPr>
            <a:r>
              <a:rPr lang="en-US" dirty="0"/>
              <a:t>Application error</a:t>
            </a:r>
          </a:p>
        </p:txBody>
      </p:sp>
      <p:graphicFrame>
        <p:nvGraphicFramePr>
          <p:cNvPr id="3" name="Table 2"/>
          <p:cNvGraphicFramePr>
            <a:graphicFrameLocks noGrp="1"/>
          </p:cNvGraphicFramePr>
          <p:nvPr>
            <p:extLst>
              <p:ext uri="{D42A27DB-BD31-4B8C-83A1-F6EECF244321}">
                <p14:modId xmlns:p14="http://schemas.microsoft.com/office/powerpoint/2010/main" val="3141731154"/>
              </p:ext>
            </p:extLst>
          </p:nvPr>
        </p:nvGraphicFramePr>
        <p:xfrm>
          <a:off x="4860032" y="2780928"/>
          <a:ext cx="3096344" cy="2806824"/>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396258">
                <a:tc>
                  <a:txBody>
                    <a:bodyPr/>
                    <a:lstStyle/>
                    <a:p>
                      <a:endParaRPr lang="en-US" dirty="0"/>
                    </a:p>
                  </a:txBody>
                  <a:tcPr/>
                </a:tc>
                <a:tc>
                  <a:txBody>
                    <a:bodyPr/>
                    <a:lstStyle/>
                    <a:p>
                      <a:endParaRPr lang="en-US"/>
                    </a:p>
                  </a:txBody>
                  <a:tcPr/>
                </a:tc>
                <a:extLst>
                  <a:ext uri="{0D108BD9-81ED-4DB2-BD59-A6C34878D82A}">
                    <a16:rowId xmlns:a16="http://schemas.microsoft.com/office/drawing/2014/main" val="10000"/>
                  </a:ext>
                </a:extLst>
              </a:tr>
              <a:tr h="401761">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1761">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401761">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401761">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401761">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401761">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477A18E-9300-457B-BEF5-A77FCE321F85}" type="slidenum">
              <a:rPr lang="es-ES" sz="1400"/>
              <a:pPr algn="r"/>
              <a:t>29</a:t>
            </a:fld>
            <a:endParaRPr lang="es-ES" sz="1400"/>
          </a:p>
        </p:txBody>
      </p:sp>
      <p:sp>
        <p:nvSpPr>
          <p:cNvPr id="83971" name="Rectangle 2"/>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sz="4400"/>
          </a:p>
        </p:txBody>
      </p:sp>
      <p:sp>
        <p:nvSpPr>
          <p:cNvPr id="83972" name="Rectangle 3"/>
          <p:cNvSpPr>
            <a:spLocks noGrp="1" noChangeArrowheads="1"/>
          </p:cNvSpPr>
          <p:nvPr>
            <p:ph type="title" idx="4294967295"/>
          </p:nvPr>
        </p:nvSpPr>
        <p:spPr>
          <a:xfrm>
            <a:off x="2133600" y="669925"/>
            <a:ext cx="6662737" cy="257175"/>
          </a:xfrm>
          <a:noFill/>
        </p:spPr>
        <p:txBody>
          <a:bodyPr lIns="90488" tIns="44450" rIns="90488" bIns="44450">
            <a:normAutofit fontScale="90000"/>
          </a:bodyPr>
          <a:lstStyle/>
          <a:p>
            <a:pPr eaLnBrk="1" hangingPunct="1">
              <a:lnSpc>
                <a:spcPct val="90000"/>
              </a:lnSpc>
            </a:pPr>
            <a:r>
              <a:rPr lang="en-US" dirty="0">
                <a:solidFill>
                  <a:schemeClr val="tx1"/>
                </a:solidFill>
              </a:rPr>
              <a:t>Threats </a:t>
            </a:r>
            <a:r>
              <a:rPr lang="en-US" sz="1000" dirty="0">
                <a:solidFill>
                  <a:schemeClr val="tx1"/>
                </a:solidFill>
              </a:rPr>
              <a:t>(from NIST FIPS PUB 65)  </a:t>
            </a:r>
          </a:p>
        </p:txBody>
      </p:sp>
      <p:sp>
        <p:nvSpPr>
          <p:cNvPr id="83973" name="Rectangle 4"/>
          <p:cNvSpPr>
            <a:spLocks noGrp="1" noChangeArrowheads="1"/>
          </p:cNvSpPr>
          <p:nvPr>
            <p:ph type="body" sz="half" idx="4294967295"/>
          </p:nvPr>
        </p:nvSpPr>
        <p:spPr>
          <a:xfrm>
            <a:off x="539552" y="1066800"/>
            <a:ext cx="4267200" cy="5105400"/>
          </a:xfrm>
          <a:noFill/>
        </p:spPr>
        <p:txBody>
          <a:bodyPr lIns="90488" tIns="44450" rIns="90488" bIns="44450"/>
          <a:lstStyle/>
          <a:p>
            <a:pPr eaLnBrk="1" hangingPunct="1">
              <a:lnSpc>
                <a:spcPct val="90000"/>
              </a:lnSpc>
            </a:pPr>
            <a:r>
              <a:rPr lang="en-US" sz="900" dirty="0"/>
              <a:t>T01	Access (Unauthorized to System - logical)</a:t>
            </a:r>
          </a:p>
          <a:p>
            <a:pPr eaLnBrk="1" hangingPunct="1">
              <a:lnSpc>
                <a:spcPct val="90000"/>
              </a:lnSpc>
            </a:pPr>
            <a:r>
              <a:rPr lang="en-US" sz="900" dirty="0"/>
              <a:t>T02	Access (Unauthorized to Area - physical)</a:t>
            </a:r>
          </a:p>
          <a:p>
            <a:pPr eaLnBrk="1" hangingPunct="1">
              <a:lnSpc>
                <a:spcPct val="90000"/>
              </a:lnSpc>
            </a:pPr>
            <a:r>
              <a:rPr lang="en-US" sz="900" dirty="0"/>
              <a:t>T03	Airborne Particles (Dust)</a:t>
            </a:r>
          </a:p>
          <a:p>
            <a:pPr eaLnBrk="1" hangingPunct="1">
              <a:lnSpc>
                <a:spcPct val="90000"/>
              </a:lnSpc>
            </a:pPr>
            <a:r>
              <a:rPr lang="en-US" sz="900" dirty="0"/>
              <a:t>T04	Air Conditioning Failure</a:t>
            </a:r>
          </a:p>
          <a:p>
            <a:pPr eaLnBrk="1" hangingPunct="1">
              <a:lnSpc>
                <a:spcPct val="90000"/>
              </a:lnSpc>
            </a:pPr>
            <a:r>
              <a:rPr lang="en-US" sz="900" dirty="0"/>
              <a:t>T05	Application Program Change 		(Unauthorized)</a:t>
            </a:r>
          </a:p>
          <a:p>
            <a:pPr eaLnBrk="1" hangingPunct="1">
              <a:lnSpc>
                <a:spcPct val="90000"/>
              </a:lnSpc>
            </a:pPr>
            <a:r>
              <a:rPr lang="en-US" sz="900" dirty="0"/>
              <a:t>T06	Bomb Threat</a:t>
            </a:r>
          </a:p>
          <a:p>
            <a:pPr eaLnBrk="1" hangingPunct="1">
              <a:lnSpc>
                <a:spcPct val="90000"/>
              </a:lnSpc>
            </a:pPr>
            <a:r>
              <a:rPr lang="en-US" sz="900" dirty="0"/>
              <a:t>T07	Chemical Spill</a:t>
            </a:r>
          </a:p>
          <a:p>
            <a:pPr eaLnBrk="1" hangingPunct="1">
              <a:lnSpc>
                <a:spcPct val="90000"/>
              </a:lnSpc>
            </a:pPr>
            <a:r>
              <a:rPr lang="en-US" sz="900" dirty="0"/>
              <a:t>T08	Civil Disturbance</a:t>
            </a:r>
          </a:p>
          <a:p>
            <a:pPr eaLnBrk="1" hangingPunct="1">
              <a:lnSpc>
                <a:spcPct val="90000"/>
              </a:lnSpc>
            </a:pPr>
            <a:r>
              <a:rPr lang="en-US" sz="900" dirty="0"/>
              <a:t>T09	Communications Failure</a:t>
            </a:r>
          </a:p>
          <a:p>
            <a:pPr eaLnBrk="1" hangingPunct="1">
              <a:lnSpc>
                <a:spcPct val="90000"/>
              </a:lnSpc>
            </a:pPr>
            <a:r>
              <a:rPr lang="en-US" sz="900" dirty="0"/>
              <a:t>T10	Data Alteration (Error)</a:t>
            </a:r>
          </a:p>
          <a:p>
            <a:pPr eaLnBrk="1" hangingPunct="1">
              <a:lnSpc>
                <a:spcPct val="90000"/>
              </a:lnSpc>
            </a:pPr>
            <a:r>
              <a:rPr lang="en-US" sz="900" dirty="0"/>
              <a:t>T11	Data Alteration (Deliberate)</a:t>
            </a:r>
          </a:p>
          <a:p>
            <a:pPr eaLnBrk="1" hangingPunct="1">
              <a:lnSpc>
                <a:spcPct val="90000"/>
              </a:lnSpc>
            </a:pPr>
            <a:r>
              <a:rPr lang="en-US" sz="900" dirty="0"/>
              <a:t>T12	Data Destruction (Error)</a:t>
            </a:r>
          </a:p>
          <a:p>
            <a:pPr eaLnBrk="1" hangingPunct="1">
              <a:lnSpc>
                <a:spcPct val="90000"/>
              </a:lnSpc>
            </a:pPr>
            <a:r>
              <a:rPr lang="en-US" sz="900" dirty="0"/>
              <a:t>T13 	Data Destruction (Deliberate)</a:t>
            </a:r>
          </a:p>
          <a:p>
            <a:pPr eaLnBrk="1" hangingPunct="1">
              <a:lnSpc>
                <a:spcPct val="90000"/>
              </a:lnSpc>
            </a:pPr>
            <a:r>
              <a:rPr lang="en-US" sz="900" dirty="0"/>
              <a:t>T14	Data Disclosure (Unauthorized)</a:t>
            </a:r>
          </a:p>
          <a:p>
            <a:pPr eaLnBrk="1" hangingPunct="1">
              <a:lnSpc>
                <a:spcPct val="90000"/>
              </a:lnSpc>
            </a:pPr>
            <a:r>
              <a:rPr lang="en-US" sz="900" dirty="0"/>
              <a:t>T15	Disgruntled Employee</a:t>
            </a:r>
          </a:p>
          <a:p>
            <a:pPr eaLnBrk="1" hangingPunct="1">
              <a:lnSpc>
                <a:spcPct val="90000"/>
              </a:lnSpc>
            </a:pPr>
            <a:r>
              <a:rPr lang="en-US" sz="900" dirty="0"/>
              <a:t>T16	Earthquakes</a:t>
            </a:r>
          </a:p>
          <a:p>
            <a:pPr eaLnBrk="1" hangingPunct="1">
              <a:lnSpc>
                <a:spcPct val="90000"/>
              </a:lnSpc>
            </a:pPr>
            <a:r>
              <a:rPr lang="en-US" sz="900" dirty="0"/>
              <a:t>T17	Errors (All Types)</a:t>
            </a:r>
          </a:p>
          <a:p>
            <a:pPr eaLnBrk="1" hangingPunct="1">
              <a:lnSpc>
                <a:spcPct val="90000"/>
              </a:lnSpc>
            </a:pPr>
            <a:r>
              <a:rPr lang="en-US" sz="900" dirty="0"/>
              <a:t>T18	Electro-Magnetic Interference</a:t>
            </a:r>
          </a:p>
          <a:p>
            <a:pPr eaLnBrk="1" hangingPunct="1">
              <a:lnSpc>
                <a:spcPct val="90000"/>
              </a:lnSpc>
            </a:pPr>
            <a:r>
              <a:rPr lang="en-US" sz="900" dirty="0"/>
              <a:t>T19	Emanations Detection</a:t>
            </a:r>
          </a:p>
          <a:p>
            <a:pPr eaLnBrk="1" hangingPunct="1">
              <a:lnSpc>
                <a:spcPct val="90000"/>
              </a:lnSpc>
            </a:pPr>
            <a:r>
              <a:rPr lang="en-US" sz="900" dirty="0"/>
              <a:t>T20	Explosion (Internal)</a:t>
            </a:r>
          </a:p>
          <a:p>
            <a:pPr eaLnBrk="1" hangingPunct="1">
              <a:lnSpc>
                <a:spcPct val="90000"/>
              </a:lnSpc>
            </a:pPr>
            <a:r>
              <a:rPr lang="en-US" sz="900" dirty="0"/>
              <a:t>T21	Fire, Catastrophic</a:t>
            </a:r>
          </a:p>
          <a:p>
            <a:pPr eaLnBrk="1" hangingPunct="1">
              <a:lnSpc>
                <a:spcPct val="90000"/>
              </a:lnSpc>
            </a:pPr>
            <a:r>
              <a:rPr lang="en-US" sz="900" dirty="0"/>
              <a:t>T22	Fire, Major</a:t>
            </a:r>
          </a:p>
          <a:p>
            <a:pPr eaLnBrk="1" hangingPunct="1">
              <a:lnSpc>
                <a:spcPct val="90000"/>
              </a:lnSpc>
            </a:pPr>
            <a:r>
              <a:rPr lang="en-US" sz="900" dirty="0"/>
              <a:t>T23	Fire, Minor</a:t>
            </a:r>
          </a:p>
          <a:p>
            <a:pPr eaLnBrk="1" hangingPunct="1">
              <a:lnSpc>
                <a:spcPct val="90000"/>
              </a:lnSpc>
            </a:pPr>
            <a:r>
              <a:rPr lang="en-US" sz="900" dirty="0"/>
              <a:t>T24	Floods/Water Damage</a:t>
            </a:r>
          </a:p>
          <a:p>
            <a:pPr eaLnBrk="1" hangingPunct="1">
              <a:lnSpc>
                <a:spcPct val="90000"/>
              </a:lnSpc>
            </a:pPr>
            <a:r>
              <a:rPr lang="en-US" sz="900" dirty="0"/>
              <a:t>T25	Fraud/Embezzlement</a:t>
            </a:r>
            <a:endParaRPr lang="en-US" sz="900" i="1" dirty="0"/>
          </a:p>
          <a:p>
            <a:pPr eaLnBrk="1" hangingPunct="1">
              <a:lnSpc>
                <a:spcPct val="90000"/>
              </a:lnSpc>
            </a:pPr>
            <a:endParaRPr lang="en-US" sz="900" dirty="0"/>
          </a:p>
          <a:p>
            <a:pPr eaLnBrk="1" hangingPunct="1">
              <a:lnSpc>
                <a:spcPct val="90000"/>
              </a:lnSpc>
            </a:pPr>
            <a:endParaRPr lang="en-US" sz="900" dirty="0"/>
          </a:p>
        </p:txBody>
      </p:sp>
      <p:sp>
        <p:nvSpPr>
          <p:cNvPr id="83974" name="Rectangle 5"/>
          <p:cNvSpPr>
            <a:spLocks noGrp="1" noChangeArrowheads="1"/>
          </p:cNvSpPr>
          <p:nvPr>
            <p:ph type="body" sz="half" idx="4294967295"/>
          </p:nvPr>
        </p:nvSpPr>
        <p:spPr>
          <a:xfrm>
            <a:off x="4878388" y="1066800"/>
            <a:ext cx="4265612" cy="5257800"/>
          </a:xfrm>
          <a:noFill/>
        </p:spPr>
        <p:txBody>
          <a:bodyPr lIns="90488" tIns="44450" rIns="90488" bIns="44450"/>
          <a:lstStyle/>
          <a:p>
            <a:pPr eaLnBrk="1" hangingPunct="1">
              <a:lnSpc>
                <a:spcPct val="90000"/>
              </a:lnSpc>
            </a:pPr>
            <a:r>
              <a:rPr lang="en-US" sz="900"/>
              <a:t>T26	Hardware Failure/Malfunction</a:t>
            </a:r>
          </a:p>
          <a:p>
            <a:pPr eaLnBrk="1" hangingPunct="1">
              <a:lnSpc>
                <a:spcPct val="90000"/>
              </a:lnSpc>
            </a:pPr>
            <a:r>
              <a:rPr lang="en-US" sz="900"/>
              <a:t>T27	Hurricanes</a:t>
            </a:r>
          </a:p>
          <a:p>
            <a:pPr eaLnBrk="1" hangingPunct="1">
              <a:lnSpc>
                <a:spcPct val="90000"/>
              </a:lnSpc>
            </a:pPr>
            <a:r>
              <a:rPr lang="en-US" sz="900"/>
              <a:t>T28	Injury/Illness (Personal)</a:t>
            </a:r>
          </a:p>
          <a:p>
            <a:pPr eaLnBrk="1" hangingPunct="1">
              <a:lnSpc>
                <a:spcPct val="90000"/>
              </a:lnSpc>
            </a:pPr>
            <a:r>
              <a:rPr lang="en-US" sz="900"/>
              <a:t>T29	Lightning Storm</a:t>
            </a:r>
          </a:p>
          <a:p>
            <a:pPr eaLnBrk="1" hangingPunct="1">
              <a:lnSpc>
                <a:spcPct val="90000"/>
              </a:lnSpc>
            </a:pPr>
            <a:r>
              <a:rPr lang="en-US" sz="900"/>
              <a:t>T30	Liquid Leaking (Any)</a:t>
            </a:r>
          </a:p>
          <a:p>
            <a:pPr eaLnBrk="1" hangingPunct="1">
              <a:lnSpc>
                <a:spcPct val="90000"/>
              </a:lnSpc>
            </a:pPr>
            <a:r>
              <a:rPr lang="en-US" sz="900"/>
              <a:t>T31	Loss of Data/Software</a:t>
            </a:r>
          </a:p>
          <a:p>
            <a:pPr eaLnBrk="1" hangingPunct="1">
              <a:lnSpc>
                <a:spcPct val="90000"/>
              </a:lnSpc>
            </a:pPr>
            <a:r>
              <a:rPr lang="en-US" sz="900"/>
              <a:t>T32	Marking of Data/Media Improperly</a:t>
            </a:r>
          </a:p>
          <a:p>
            <a:pPr eaLnBrk="1" hangingPunct="1">
              <a:lnSpc>
                <a:spcPct val="90000"/>
              </a:lnSpc>
            </a:pPr>
            <a:r>
              <a:rPr lang="en-US" sz="900"/>
              <a:t>T33	Misuse of Computer/Resource</a:t>
            </a:r>
          </a:p>
          <a:p>
            <a:pPr eaLnBrk="1" hangingPunct="1">
              <a:lnSpc>
                <a:spcPct val="90000"/>
              </a:lnSpc>
            </a:pPr>
            <a:r>
              <a:rPr lang="en-US" sz="900"/>
              <a:t>T34	Nuclear Mishap</a:t>
            </a:r>
          </a:p>
          <a:p>
            <a:pPr eaLnBrk="1" hangingPunct="1">
              <a:lnSpc>
                <a:spcPct val="90000"/>
              </a:lnSpc>
            </a:pPr>
            <a:r>
              <a:rPr lang="en-US" sz="900"/>
              <a:t>T35	Operating System Penetration/Alteration</a:t>
            </a:r>
          </a:p>
          <a:p>
            <a:pPr eaLnBrk="1" hangingPunct="1">
              <a:lnSpc>
                <a:spcPct val="90000"/>
              </a:lnSpc>
            </a:pPr>
            <a:r>
              <a:rPr lang="en-US" sz="900"/>
              <a:t>T36	Operator Error</a:t>
            </a:r>
          </a:p>
          <a:p>
            <a:pPr eaLnBrk="1" hangingPunct="1">
              <a:lnSpc>
                <a:spcPct val="90000"/>
              </a:lnSpc>
            </a:pPr>
            <a:r>
              <a:rPr lang="en-US" sz="900"/>
              <a:t>T37	Power Fluctuation (Brown/Transients)</a:t>
            </a:r>
          </a:p>
          <a:p>
            <a:pPr eaLnBrk="1" hangingPunct="1">
              <a:lnSpc>
                <a:spcPct val="90000"/>
              </a:lnSpc>
            </a:pPr>
            <a:r>
              <a:rPr lang="en-US" sz="900"/>
              <a:t>T38	Power Loss</a:t>
            </a:r>
          </a:p>
          <a:p>
            <a:pPr eaLnBrk="1" hangingPunct="1">
              <a:lnSpc>
                <a:spcPct val="90000"/>
              </a:lnSpc>
            </a:pPr>
            <a:r>
              <a:rPr lang="en-US" sz="900"/>
              <a:t>T39	Programming Error/Bug</a:t>
            </a:r>
          </a:p>
          <a:p>
            <a:pPr eaLnBrk="1" hangingPunct="1">
              <a:lnSpc>
                <a:spcPct val="90000"/>
              </a:lnSpc>
            </a:pPr>
            <a:r>
              <a:rPr lang="en-US" sz="900"/>
              <a:t>T40	Sabotage</a:t>
            </a:r>
          </a:p>
          <a:p>
            <a:pPr eaLnBrk="1" hangingPunct="1">
              <a:lnSpc>
                <a:spcPct val="90000"/>
              </a:lnSpc>
            </a:pPr>
            <a:r>
              <a:rPr lang="en-US" sz="900"/>
              <a:t>T41	Static Electricity</a:t>
            </a:r>
          </a:p>
          <a:p>
            <a:pPr eaLnBrk="1" hangingPunct="1">
              <a:lnSpc>
                <a:spcPct val="90000"/>
              </a:lnSpc>
            </a:pPr>
            <a:r>
              <a:rPr lang="en-US" sz="900"/>
              <a:t>T42	Storms (Snow/Ice/Wind)</a:t>
            </a:r>
          </a:p>
          <a:p>
            <a:pPr eaLnBrk="1" hangingPunct="1">
              <a:lnSpc>
                <a:spcPct val="90000"/>
              </a:lnSpc>
            </a:pPr>
            <a:r>
              <a:rPr lang="en-US" sz="900"/>
              <a:t>T43	System Software Alteration</a:t>
            </a:r>
          </a:p>
          <a:p>
            <a:pPr eaLnBrk="1" hangingPunct="1">
              <a:lnSpc>
                <a:spcPct val="90000"/>
              </a:lnSpc>
            </a:pPr>
            <a:r>
              <a:rPr lang="en-US" sz="900"/>
              <a:t>T44	Terrorist Actions</a:t>
            </a:r>
          </a:p>
          <a:p>
            <a:pPr eaLnBrk="1" hangingPunct="1">
              <a:lnSpc>
                <a:spcPct val="90000"/>
              </a:lnSpc>
            </a:pPr>
            <a:r>
              <a:rPr lang="en-US" sz="900"/>
              <a:t>T45	Theft (Data/Hardware/Software)</a:t>
            </a:r>
          </a:p>
          <a:p>
            <a:pPr eaLnBrk="1" hangingPunct="1">
              <a:lnSpc>
                <a:spcPct val="90000"/>
              </a:lnSpc>
            </a:pPr>
            <a:r>
              <a:rPr lang="en-US" sz="900"/>
              <a:t>T46	Tornado</a:t>
            </a:r>
          </a:p>
          <a:p>
            <a:pPr eaLnBrk="1" hangingPunct="1">
              <a:lnSpc>
                <a:spcPct val="90000"/>
              </a:lnSpc>
            </a:pPr>
            <a:r>
              <a:rPr lang="en-US" sz="900"/>
              <a:t>T47	Tsunami (Pacific area only)</a:t>
            </a:r>
          </a:p>
          <a:p>
            <a:pPr eaLnBrk="1" hangingPunct="1">
              <a:lnSpc>
                <a:spcPct val="90000"/>
              </a:lnSpc>
            </a:pPr>
            <a:r>
              <a:rPr lang="en-US" sz="900"/>
              <a:t>T48	Vandalism</a:t>
            </a:r>
          </a:p>
          <a:p>
            <a:pPr eaLnBrk="1" hangingPunct="1">
              <a:lnSpc>
                <a:spcPct val="90000"/>
              </a:lnSpc>
            </a:pPr>
            <a:r>
              <a:rPr lang="en-US" sz="900"/>
              <a:t>T49	Virus/Worm (Computer)</a:t>
            </a:r>
          </a:p>
          <a:p>
            <a:pPr eaLnBrk="1" hangingPunct="1">
              <a:lnSpc>
                <a:spcPct val="90000"/>
              </a:lnSpc>
            </a:pPr>
            <a:r>
              <a:rPr lang="en-US" sz="900"/>
              <a:t>T50	Volcanic Eruption</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925" y="1220724"/>
            <a:ext cx="8329613" cy="569976"/>
          </a:xfrm>
        </p:spPr>
        <p:txBody>
          <a:bodyPr>
            <a:noAutofit/>
          </a:bodyPr>
          <a:lstStyle/>
          <a:p>
            <a:r>
              <a:rPr lang="en-US" dirty="0"/>
              <a:t>Cybersecurity Risk Management Mission</a:t>
            </a:r>
          </a:p>
        </p:txBody>
      </p:sp>
      <p:sp>
        <p:nvSpPr>
          <p:cNvPr id="5" name="Rectangle 4"/>
          <p:cNvSpPr/>
          <p:nvPr/>
        </p:nvSpPr>
        <p:spPr>
          <a:xfrm>
            <a:off x="527724" y="2413337"/>
            <a:ext cx="7140619" cy="2246769"/>
          </a:xfrm>
          <a:prstGeom prst="rect">
            <a:avLst/>
          </a:prstGeom>
        </p:spPr>
        <p:txBody>
          <a:bodyPr wrap="square">
            <a:spAutoFit/>
          </a:bodyPr>
          <a:lstStyle/>
          <a:p>
            <a:r>
              <a:rPr lang="en-US" sz="2800" dirty="0">
                <a:solidFill>
                  <a:schemeClr val="tx1">
                    <a:lumMod val="65000"/>
                    <a:lumOff val="35000"/>
                  </a:schemeClr>
                </a:solidFill>
                <a:latin typeface="verdana" panose="020B0604030504040204" pitchFamily="34" charset="0"/>
              </a:rPr>
              <a:t>To provide measurable and actionable risk intelligence through the identification, aggregation, and correlation of cybersecurity risk throughout the organization.</a:t>
            </a:r>
          </a:p>
        </p:txBody>
      </p:sp>
    </p:spTree>
    <p:extLst>
      <p:ext uri="{BB962C8B-B14F-4D97-AF65-F5344CB8AC3E}">
        <p14:creationId xmlns:p14="http://schemas.microsoft.com/office/powerpoint/2010/main" val="7841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DAA4D5B-E883-4EF9-8C0B-62C901C0630D}" type="slidenum">
              <a:rPr lang="es-ES" sz="1400"/>
              <a:pPr algn="r"/>
              <a:t>30</a:t>
            </a:fld>
            <a:endParaRPr lang="es-ES" sz="1400"/>
          </a:p>
        </p:txBody>
      </p:sp>
      <p:sp>
        <p:nvSpPr>
          <p:cNvPr id="86019" name="Rectangle 2"/>
          <p:cNvSpPr>
            <a:spLocks noGrp="1" noChangeArrowheads="1"/>
          </p:cNvSpPr>
          <p:nvPr>
            <p:ph type="title" idx="4294967295"/>
          </p:nvPr>
        </p:nvSpPr>
        <p:spPr>
          <a:xfrm>
            <a:off x="1330303" y="941776"/>
            <a:ext cx="7054850" cy="450850"/>
          </a:xfrm>
        </p:spPr>
        <p:txBody>
          <a:bodyPr>
            <a:normAutofit fontScale="90000"/>
          </a:bodyPr>
          <a:lstStyle/>
          <a:p>
            <a:pPr eaLnBrk="1" hangingPunct="1"/>
            <a:r>
              <a:rPr lang="en-US" dirty="0">
                <a:solidFill>
                  <a:schemeClr val="tx1"/>
                </a:solidFill>
              </a:rPr>
              <a:t>Threat Models</a:t>
            </a:r>
          </a:p>
        </p:txBody>
      </p:sp>
      <p:sp>
        <p:nvSpPr>
          <p:cNvPr id="86020" name="Rectangle 3"/>
          <p:cNvSpPr>
            <a:spLocks noGrp="1" noChangeArrowheads="1"/>
          </p:cNvSpPr>
          <p:nvPr>
            <p:ph type="body" idx="4294967295"/>
          </p:nvPr>
        </p:nvSpPr>
        <p:spPr>
          <a:xfrm>
            <a:off x="1428728" y="1785926"/>
            <a:ext cx="6858000" cy="4191000"/>
          </a:xfrm>
        </p:spPr>
        <p:txBody>
          <a:bodyPr>
            <a:normAutofit fontScale="92500"/>
          </a:bodyPr>
          <a:lstStyle/>
          <a:p>
            <a:pPr eaLnBrk="1" hangingPunct="1">
              <a:lnSpc>
                <a:spcPct val="90000"/>
              </a:lnSpc>
            </a:pPr>
            <a:r>
              <a:rPr lang="en-US" dirty="0"/>
              <a:t>What is your Threat Model? (WIYTM)</a:t>
            </a:r>
          </a:p>
          <a:p>
            <a:pPr eaLnBrk="1" hangingPunct="1">
              <a:lnSpc>
                <a:spcPct val="90000"/>
              </a:lnSpc>
            </a:pPr>
            <a:r>
              <a:rPr lang="en-US" dirty="0"/>
              <a:t>Describe what </a:t>
            </a:r>
            <a:r>
              <a:rPr lang="en-US" u="sng" dirty="0"/>
              <a:t>capabilities</a:t>
            </a:r>
            <a:r>
              <a:rPr lang="en-US" dirty="0"/>
              <a:t> an adversary might have (i.e. attacks an adversary can be expected to mount)</a:t>
            </a:r>
          </a:p>
          <a:p>
            <a:pPr eaLnBrk="1" hangingPunct="1">
              <a:lnSpc>
                <a:spcPct val="90000"/>
              </a:lnSpc>
            </a:pPr>
            <a:r>
              <a:rPr lang="en-US" dirty="0"/>
              <a:t>Describe what </a:t>
            </a:r>
            <a:r>
              <a:rPr lang="en-US" u="sng" dirty="0"/>
              <a:t>resources</a:t>
            </a:r>
            <a:r>
              <a:rPr lang="en-US" dirty="0"/>
              <a:t> you expect an adversary to have available</a:t>
            </a:r>
          </a:p>
          <a:p>
            <a:pPr eaLnBrk="1" hangingPunct="1">
              <a:lnSpc>
                <a:spcPct val="90000"/>
              </a:lnSpc>
            </a:pPr>
            <a:r>
              <a:rPr lang="en-US" dirty="0"/>
              <a:t>Failure to understand your threat model can lead to over or under engineering your security solution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EB0DE14-9728-4DCB-B812-FE88E4B6B449}" type="slidenum">
              <a:rPr lang="es-ES" sz="1400"/>
              <a:pPr algn="r"/>
              <a:t>31</a:t>
            </a:fld>
            <a:endParaRPr lang="es-ES" sz="1400"/>
          </a:p>
        </p:txBody>
      </p:sp>
      <p:sp>
        <p:nvSpPr>
          <p:cNvPr id="87044" name="Rectangle 3"/>
          <p:cNvSpPr>
            <a:spLocks noGrp="1" noChangeArrowheads="1"/>
          </p:cNvSpPr>
          <p:nvPr>
            <p:ph type="body" idx="4294967295"/>
          </p:nvPr>
        </p:nvSpPr>
        <p:spPr>
          <a:xfrm>
            <a:off x="642910" y="1714488"/>
            <a:ext cx="6858000" cy="4191000"/>
          </a:xfrm>
        </p:spPr>
        <p:txBody>
          <a:bodyPr>
            <a:normAutofit lnSpcReduction="10000"/>
          </a:bodyPr>
          <a:lstStyle/>
          <a:p>
            <a:pPr eaLnBrk="1" hangingPunct="1">
              <a:lnSpc>
                <a:spcPct val="90000"/>
              </a:lnSpc>
            </a:pPr>
            <a:r>
              <a:rPr lang="en-US" dirty="0"/>
              <a:t>Figure out which threats are realistic and which ones you can reasonably counter with the tools available</a:t>
            </a:r>
          </a:p>
          <a:p>
            <a:pPr eaLnBrk="1" hangingPunct="1">
              <a:lnSpc>
                <a:spcPct val="90000"/>
              </a:lnSpc>
            </a:pPr>
            <a:r>
              <a:rPr lang="en-US" dirty="0"/>
              <a:t>Match protection to your expected adversary</a:t>
            </a:r>
          </a:p>
          <a:p>
            <a:pPr eaLnBrk="1" hangingPunct="1">
              <a:lnSpc>
                <a:spcPct val="90000"/>
              </a:lnSpc>
            </a:pPr>
            <a:r>
              <a:rPr lang="en-US" dirty="0"/>
              <a:t>Employ stronger security if you can</a:t>
            </a:r>
          </a:p>
          <a:p>
            <a:pPr lvl="1" eaLnBrk="1" hangingPunct="1">
              <a:lnSpc>
                <a:spcPct val="90000"/>
              </a:lnSpc>
            </a:pPr>
            <a:r>
              <a:rPr lang="en-US" sz="2400" dirty="0"/>
              <a:t>e.g. if you can bear possible additional costs (hardware, manageability, complexity, interoperability, etc.)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B90C13A-715D-415E-96DE-328F08E3E5F7}" type="slidenum">
              <a:rPr lang="es-ES" sz="1400"/>
              <a:pPr algn="r"/>
              <a:t>32</a:t>
            </a:fld>
            <a:endParaRPr lang="es-ES" sz="1400"/>
          </a:p>
        </p:txBody>
      </p:sp>
      <p:sp>
        <p:nvSpPr>
          <p:cNvPr id="88067" name="Rectangle 2"/>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sz="4400"/>
          </a:p>
        </p:txBody>
      </p:sp>
      <p:sp>
        <p:nvSpPr>
          <p:cNvPr id="88068" name="Rectangle 3"/>
          <p:cNvSpPr>
            <a:spLocks noGrp="1" noChangeArrowheads="1"/>
          </p:cNvSpPr>
          <p:nvPr>
            <p:ph type="title" idx="4294967295"/>
          </p:nvPr>
        </p:nvSpPr>
        <p:spPr>
          <a:xfrm>
            <a:off x="611208" y="764109"/>
            <a:ext cx="6140450" cy="331787"/>
          </a:xfrm>
          <a:noFill/>
        </p:spPr>
        <p:txBody>
          <a:bodyPr lIns="90488" tIns="44450" rIns="90488" bIns="44450">
            <a:normAutofit fontScale="90000"/>
          </a:bodyPr>
          <a:lstStyle/>
          <a:p>
            <a:pPr eaLnBrk="1" hangingPunct="1">
              <a:lnSpc>
                <a:spcPct val="90000"/>
              </a:lnSpc>
            </a:pPr>
            <a:r>
              <a:rPr lang="en-US" dirty="0">
                <a:solidFill>
                  <a:schemeClr val="tx1"/>
                </a:solidFill>
              </a:rPr>
              <a:t>Vulnerabilities</a:t>
            </a:r>
          </a:p>
        </p:txBody>
      </p:sp>
      <p:sp>
        <p:nvSpPr>
          <p:cNvPr id="88069" name="Rectangle 4"/>
          <p:cNvSpPr>
            <a:spLocks noGrp="1" noChangeArrowheads="1"/>
          </p:cNvSpPr>
          <p:nvPr>
            <p:ph type="body" sz="half" idx="4294967295"/>
          </p:nvPr>
        </p:nvSpPr>
        <p:spPr>
          <a:xfrm>
            <a:off x="611560" y="1268760"/>
            <a:ext cx="4176464" cy="4968552"/>
          </a:xfrm>
          <a:noFill/>
        </p:spPr>
        <p:txBody>
          <a:bodyPr lIns="90488" tIns="44450" rIns="90488" bIns="44450">
            <a:normAutofit/>
          </a:bodyPr>
          <a:lstStyle/>
          <a:p>
            <a:pPr eaLnBrk="1" hangingPunct="1">
              <a:lnSpc>
                <a:spcPct val="90000"/>
              </a:lnSpc>
            </a:pPr>
            <a:r>
              <a:rPr lang="en-US" sz="1200" u="sng" dirty="0"/>
              <a:t>Physical</a:t>
            </a:r>
            <a:endParaRPr lang="en-US" sz="1200" dirty="0"/>
          </a:p>
          <a:p>
            <a:pPr eaLnBrk="1" hangingPunct="1">
              <a:lnSpc>
                <a:spcPct val="90000"/>
              </a:lnSpc>
            </a:pPr>
            <a:r>
              <a:rPr lang="en-US" sz="1200" dirty="0"/>
              <a:t>V01 Susceptible to unauthorized building access</a:t>
            </a:r>
          </a:p>
          <a:p>
            <a:pPr eaLnBrk="1" hangingPunct="1">
              <a:lnSpc>
                <a:spcPct val="90000"/>
              </a:lnSpc>
            </a:pPr>
            <a:r>
              <a:rPr lang="en-US" sz="1200" dirty="0"/>
              <a:t>V02 Computer Room susceptible to unauthorized access</a:t>
            </a:r>
          </a:p>
          <a:p>
            <a:pPr eaLnBrk="1" hangingPunct="1">
              <a:lnSpc>
                <a:spcPct val="90000"/>
              </a:lnSpc>
            </a:pPr>
            <a:r>
              <a:rPr lang="en-US" sz="1200" dirty="0"/>
              <a:t>V03 Media Library susceptible to unauthorized access</a:t>
            </a:r>
          </a:p>
          <a:p>
            <a:pPr eaLnBrk="1" hangingPunct="1">
              <a:lnSpc>
                <a:spcPct val="90000"/>
              </a:lnSpc>
            </a:pPr>
            <a:r>
              <a:rPr lang="en-US" sz="1200" dirty="0"/>
              <a:t>V04 Inadequate visitor control procedures</a:t>
            </a:r>
          </a:p>
          <a:p>
            <a:pPr eaLnBrk="1" hangingPunct="1">
              <a:lnSpc>
                <a:spcPct val="90000"/>
              </a:lnSpc>
            </a:pPr>
            <a:r>
              <a:rPr lang="en-US" sz="1200" dirty="0"/>
              <a:t>(and 36 more)</a:t>
            </a:r>
          </a:p>
          <a:p>
            <a:pPr eaLnBrk="1" hangingPunct="1">
              <a:lnSpc>
                <a:spcPct val="90000"/>
              </a:lnSpc>
            </a:pPr>
            <a:endParaRPr lang="en-US" sz="1200" dirty="0"/>
          </a:p>
          <a:p>
            <a:pPr eaLnBrk="1" hangingPunct="1">
              <a:lnSpc>
                <a:spcPct val="90000"/>
              </a:lnSpc>
            </a:pPr>
            <a:r>
              <a:rPr lang="en-US" sz="1200" u="sng" dirty="0"/>
              <a:t>Administrative</a:t>
            </a:r>
            <a:endParaRPr lang="en-US" sz="1200" dirty="0"/>
          </a:p>
          <a:p>
            <a:pPr eaLnBrk="1" hangingPunct="1">
              <a:lnSpc>
                <a:spcPct val="90000"/>
              </a:lnSpc>
            </a:pPr>
            <a:r>
              <a:rPr lang="en-US" sz="1200" dirty="0"/>
              <a:t>V41 Lack of management support for security</a:t>
            </a:r>
          </a:p>
          <a:p>
            <a:pPr eaLnBrk="1" hangingPunct="1">
              <a:lnSpc>
                <a:spcPct val="90000"/>
              </a:lnSpc>
            </a:pPr>
            <a:r>
              <a:rPr lang="en-US" sz="1200" dirty="0"/>
              <a:t>V42 No separation of duties policy</a:t>
            </a:r>
          </a:p>
          <a:p>
            <a:pPr eaLnBrk="1" hangingPunct="1">
              <a:lnSpc>
                <a:spcPct val="90000"/>
              </a:lnSpc>
            </a:pPr>
            <a:r>
              <a:rPr lang="en-US" sz="1200" dirty="0"/>
              <a:t>V43 Inadequate/no computer security plan policy</a:t>
            </a:r>
          </a:p>
          <a:p>
            <a:pPr eaLnBrk="1" hangingPunct="1">
              <a:lnSpc>
                <a:spcPct val="90000"/>
              </a:lnSpc>
            </a:pPr>
            <a:r>
              <a:rPr lang="en-US" sz="1200" dirty="0"/>
              <a:t>V44 Inadequate/no computer security awareness training plan</a:t>
            </a:r>
          </a:p>
          <a:p>
            <a:pPr eaLnBrk="1" hangingPunct="1">
              <a:lnSpc>
                <a:spcPct val="90000"/>
              </a:lnSpc>
            </a:pPr>
            <a:r>
              <a:rPr lang="en-US" sz="1200" dirty="0"/>
              <a:t>V45 No ADP Security Officer and assistant assigned in writing</a:t>
            </a:r>
          </a:p>
          <a:p>
            <a:pPr eaLnBrk="1" hangingPunct="1">
              <a:lnSpc>
                <a:spcPct val="90000"/>
              </a:lnSpc>
            </a:pPr>
            <a:r>
              <a:rPr lang="en-US" sz="1200" dirty="0"/>
              <a:t>V46 Inadequate/no backup plan</a:t>
            </a:r>
          </a:p>
          <a:p>
            <a:pPr eaLnBrk="1" hangingPunct="1">
              <a:lnSpc>
                <a:spcPct val="90000"/>
              </a:lnSpc>
            </a:pPr>
            <a:r>
              <a:rPr lang="en-US" sz="1200" dirty="0"/>
              <a:t>V47 Inadequate/no emergency action plan</a:t>
            </a:r>
          </a:p>
          <a:p>
            <a:pPr eaLnBrk="1" hangingPunct="1">
              <a:lnSpc>
                <a:spcPct val="90000"/>
              </a:lnSpc>
            </a:pPr>
            <a:r>
              <a:rPr lang="en-US" sz="1200" dirty="0"/>
              <a:t>(and 7 more)</a:t>
            </a:r>
          </a:p>
        </p:txBody>
      </p:sp>
      <p:sp>
        <p:nvSpPr>
          <p:cNvPr id="88070" name="Rectangle 5"/>
          <p:cNvSpPr>
            <a:spLocks noGrp="1" noChangeArrowheads="1"/>
          </p:cNvSpPr>
          <p:nvPr>
            <p:ph type="body" sz="half" idx="4294967295"/>
          </p:nvPr>
        </p:nvSpPr>
        <p:spPr>
          <a:xfrm>
            <a:off x="4788024" y="1124744"/>
            <a:ext cx="3638550" cy="5040560"/>
          </a:xfrm>
          <a:noFill/>
        </p:spPr>
        <p:txBody>
          <a:bodyPr lIns="90488" tIns="44450" rIns="90488" bIns="44450">
            <a:normAutofit/>
          </a:bodyPr>
          <a:lstStyle/>
          <a:p>
            <a:pPr eaLnBrk="1" hangingPunct="1">
              <a:lnSpc>
                <a:spcPct val="90000"/>
              </a:lnSpc>
            </a:pPr>
            <a:r>
              <a:rPr lang="en-US" sz="1200" u="sng" dirty="0"/>
              <a:t>Personnel</a:t>
            </a:r>
            <a:endParaRPr lang="en-US" sz="1200" dirty="0"/>
          </a:p>
          <a:p>
            <a:pPr eaLnBrk="1" hangingPunct="1">
              <a:lnSpc>
                <a:spcPct val="90000"/>
              </a:lnSpc>
            </a:pPr>
            <a:r>
              <a:rPr lang="en-US" sz="1200" dirty="0"/>
              <a:t>V56 Inadequate personnel screening</a:t>
            </a:r>
          </a:p>
          <a:p>
            <a:pPr eaLnBrk="1" hangingPunct="1">
              <a:lnSpc>
                <a:spcPct val="90000"/>
              </a:lnSpc>
            </a:pPr>
            <a:r>
              <a:rPr lang="en-US" sz="1200" dirty="0"/>
              <a:t>V57 Personnel not adequately trained in job</a:t>
            </a:r>
          </a:p>
          <a:p>
            <a:pPr eaLnBrk="1" hangingPunct="1">
              <a:lnSpc>
                <a:spcPct val="90000"/>
              </a:lnSpc>
            </a:pPr>
            <a:endParaRPr lang="en-US" sz="1200" u="sng" dirty="0"/>
          </a:p>
          <a:p>
            <a:pPr eaLnBrk="1" hangingPunct="1">
              <a:lnSpc>
                <a:spcPct val="90000"/>
              </a:lnSpc>
            </a:pPr>
            <a:r>
              <a:rPr lang="en-US" sz="1200" u="sng" dirty="0"/>
              <a:t>Software</a:t>
            </a:r>
            <a:endParaRPr lang="en-US" sz="1200" dirty="0"/>
          </a:p>
          <a:p>
            <a:pPr eaLnBrk="1" hangingPunct="1">
              <a:lnSpc>
                <a:spcPct val="90000"/>
              </a:lnSpc>
            </a:pPr>
            <a:r>
              <a:rPr lang="en-US" sz="1200" dirty="0"/>
              <a:t>V62 Inadequate/missing audit trail capability</a:t>
            </a:r>
          </a:p>
          <a:p>
            <a:pPr eaLnBrk="1" hangingPunct="1">
              <a:lnSpc>
                <a:spcPct val="90000"/>
              </a:lnSpc>
            </a:pPr>
            <a:r>
              <a:rPr lang="en-US" sz="1200" dirty="0"/>
              <a:t>V63 Audit trail log not reviewed weekly</a:t>
            </a:r>
          </a:p>
          <a:p>
            <a:pPr eaLnBrk="1" hangingPunct="1">
              <a:lnSpc>
                <a:spcPct val="90000"/>
              </a:lnSpc>
            </a:pPr>
            <a:r>
              <a:rPr lang="en-US" sz="1200" dirty="0"/>
              <a:t>V64 Inadequate control over application/program changes</a:t>
            </a:r>
          </a:p>
          <a:p>
            <a:pPr eaLnBrk="1" hangingPunct="1">
              <a:lnSpc>
                <a:spcPct val="90000"/>
              </a:lnSpc>
            </a:pPr>
            <a:endParaRPr lang="en-US" sz="1200" u="sng" dirty="0"/>
          </a:p>
          <a:p>
            <a:pPr eaLnBrk="1" hangingPunct="1">
              <a:lnSpc>
                <a:spcPct val="90000"/>
              </a:lnSpc>
            </a:pPr>
            <a:r>
              <a:rPr lang="en-US" sz="1200" u="sng" dirty="0"/>
              <a:t>Communications</a:t>
            </a:r>
          </a:p>
          <a:p>
            <a:pPr eaLnBrk="1" hangingPunct="1">
              <a:lnSpc>
                <a:spcPct val="90000"/>
              </a:lnSpc>
            </a:pPr>
            <a:r>
              <a:rPr lang="en-US" sz="1200" dirty="0"/>
              <a:t>V87 Inadequate communications system</a:t>
            </a:r>
          </a:p>
          <a:p>
            <a:pPr eaLnBrk="1" hangingPunct="1">
              <a:lnSpc>
                <a:spcPct val="90000"/>
              </a:lnSpc>
            </a:pPr>
            <a:r>
              <a:rPr lang="en-US" sz="1200" dirty="0"/>
              <a:t>V88 Lack of encryption </a:t>
            </a:r>
          </a:p>
          <a:p>
            <a:pPr eaLnBrk="1" hangingPunct="1">
              <a:lnSpc>
                <a:spcPct val="90000"/>
              </a:lnSpc>
            </a:pPr>
            <a:r>
              <a:rPr lang="en-US" sz="1200" dirty="0"/>
              <a:t>V89 Potential for disruptions</a:t>
            </a:r>
          </a:p>
          <a:p>
            <a:pPr eaLnBrk="1" hangingPunct="1">
              <a:lnSpc>
                <a:spcPct val="90000"/>
              </a:lnSpc>
            </a:pPr>
            <a:endParaRPr lang="en-US" sz="1200" u="sng" dirty="0"/>
          </a:p>
          <a:p>
            <a:pPr eaLnBrk="1" hangingPunct="1">
              <a:lnSpc>
                <a:spcPct val="90000"/>
              </a:lnSpc>
            </a:pPr>
            <a:r>
              <a:rPr lang="en-US" sz="1200" u="sng" dirty="0"/>
              <a:t>Hardware</a:t>
            </a:r>
          </a:p>
          <a:p>
            <a:pPr eaLnBrk="1" hangingPunct="1">
              <a:lnSpc>
                <a:spcPct val="90000"/>
              </a:lnSpc>
            </a:pPr>
            <a:r>
              <a:rPr lang="en-US" sz="1200" dirty="0"/>
              <a:t>V92 Lack of hardware inventory</a:t>
            </a:r>
          </a:p>
          <a:p>
            <a:pPr eaLnBrk="1" hangingPunct="1">
              <a:lnSpc>
                <a:spcPct val="90000"/>
              </a:lnSpc>
            </a:pPr>
            <a:r>
              <a:rPr lang="en-US" sz="1200" dirty="0"/>
              <a:t>V93 Inadequate monitoring of maintenance personnel</a:t>
            </a:r>
          </a:p>
          <a:p>
            <a:pPr eaLnBrk="1" hangingPunct="1">
              <a:lnSpc>
                <a:spcPct val="90000"/>
              </a:lnSpc>
            </a:pPr>
            <a:r>
              <a:rPr lang="en-US" sz="1200" dirty="0"/>
              <a:t>V94 No preventive maintenance program</a:t>
            </a:r>
          </a:p>
          <a:p>
            <a:pPr eaLnBrk="1" hangingPunct="1">
              <a:lnSpc>
                <a:spcPct val="90000"/>
              </a:lnSpc>
              <a:buFont typeface="Wingdings" pitchFamily="2" charset="2"/>
              <a:buNone/>
            </a:pPr>
            <a:endParaRPr lang="en-US" sz="1200" dirty="0"/>
          </a:p>
          <a:p>
            <a:pPr eaLnBrk="1" hangingPunct="1">
              <a:lnSpc>
                <a:spcPct val="90000"/>
              </a:lnSpc>
            </a:pPr>
            <a:endParaRPr lang="en-US" sz="1200" b="1" dirty="0"/>
          </a:p>
          <a:p>
            <a:pPr eaLnBrk="1" hangingPunct="1">
              <a:lnSpc>
                <a:spcPct val="90000"/>
              </a:lnSpc>
            </a:pPr>
            <a:endParaRPr lang="en-US" sz="1200" b="1" dirty="0"/>
          </a:p>
          <a:p>
            <a:pPr eaLnBrk="1" latinLnBrk="1" hangingPunct="1">
              <a:lnSpc>
                <a:spcPct val="90000"/>
              </a:lnSpc>
            </a:pPr>
            <a:endParaRPr lang="en-US" sz="1200" b="1" dirty="0"/>
          </a:p>
        </p:txBody>
      </p:sp>
      <p:sp>
        <p:nvSpPr>
          <p:cNvPr id="88071" name="Rectangle 6"/>
          <p:cNvSpPr>
            <a:spLocks noChangeArrowheads="1"/>
          </p:cNvSpPr>
          <p:nvPr/>
        </p:nvSpPr>
        <p:spPr bwMode="auto">
          <a:xfrm>
            <a:off x="1947863" y="1946275"/>
            <a:ext cx="203200" cy="198438"/>
          </a:xfrm>
          <a:prstGeom prst="rect">
            <a:avLst/>
          </a:prstGeom>
          <a:noFill/>
          <a:ln w="12700">
            <a:noFill/>
            <a:miter lim="800000"/>
            <a:headEnd/>
            <a:tailEnd/>
          </a:ln>
        </p:spPr>
        <p:txBody>
          <a:bodyPr wrap="none" anchor="ctr"/>
          <a:lstStyle/>
          <a:p>
            <a:endParaRPr lang="en-US" sz="4400"/>
          </a:p>
        </p:txBody>
      </p:sp>
      <p:sp>
        <p:nvSpPr>
          <p:cNvPr id="88072" name="Rectangle 7"/>
          <p:cNvSpPr>
            <a:spLocks noChangeArrowheads="1"/>
          </p:cNvSpPr>
          <p:nvPr/>
        </p:nvSpPr>
        <p:spPr bwMode="auto">
          <a:xfrm>
            <a:off x="1543050" y="5207000"/>
            <a:ext cx="203200" cy="198438"/>
          </a:xfrm>
          <a:prstGeom prst="rect">
            <a:avLst/>
          </a:prstGeom>
          <a:noFill/>
          <a:ln w="12700">
            <a:noFill/>
            <a:miter lim="800000"/>
            <a:headEnd/>
            <a:tailEnd/>
          </a:ln>
        </p:spPr>
        <p:txBody>
          <a:bodyPr wrap="none" anchor="ctr"/>
          <a:lstStyle/>
          <a:p>
            <a:endParaRPr lang="en-US" sz="440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9DD82B04-3A80-4FB4-AEC6-9B6CC11AA6D8}" type="slidenum">
              <a:rPr lang="es-ES" sz="1400"/>
              <a:pPr algn="r"/>
              <a:t>33</a:t>
            </a:fld>
            <a:endParaRPr lang="es-ES" sz="1400"/>
          </a:p>
        </p:txBody>
      </p:sp>
      <p:sp>
        <p:nvSpPr>
          <p:cNvPr id="90115" name="Rectangle 2"/>
          <p:cNvSpPr>
            <a:spLocks noGrp="1" noChangeArrowheads="1"/>
          </p:cNvSpPr>
          <p:nvPr>
            <p:ph type="title" idx="4294967295"/>
          </p:nvPr>
        </p:nvSpPr>
        <p:spPr>
          <a:xfrm>
            <a:off x="1547664" y="908720"/>
            <a:ext cx="7054850" cy="450850"/>
          </a:xfrm>
        </p:spPr>
        <p:txBody>
          <a:bodyPr>
            <a:normAutofit fontScale="90000"/>
          </a:bodyPr>
          <a:lstStyle/>
          <a:p>
            <a:pPr eaLnBrk="1" hangingPunct="1"/>
            <a:r>
              <a:rPr lang="en-US" dirty="0">
                <a:solidFill>
                  <a:schemeClr val="tx1"/>
                </a:solidFill>
              </a:rPr>
              <a:t>Costs</a:t>
            </a:r>
          </a:p>
        </p:txBody>
      </p:sp>
      <p:sp>
        <p:nvSpPr>
          <p:cNvPr id="90116" name="Rectangle 3"/>
          <p:cNvSpPr>
            <a:spLocks noGrp="1" noChangeArrowheads="1"/>
          </p:cNvSpPr>
          <p:nvPr>
            <p:ph type="body" sz="half" idx="4294967295"/>
          </p:nvPr>
        </p:nvSpPr>
        <p:spPr>
          <a:xfrm>
            <a:off x="1000100" y="1500174"/>
            <a:ext cx="3000375" cy="3459162"/>
          </a:xfrm>
        </p:spPr>
        <p:txBody>
          <a:bodyPr>
            <a:normAutofit fontScale="85000" lnSpcReduction="20000"/>
          </a:bodyPr>
          <a:lstStyle/>
          <a:p>
            <a:pPr eaLnBrk="1" hangingPunct="1">
              <a:buFont typeface="Wingdings" pitchFamily="2" charset="2"/>
              <a:buNone/>
            </a:pPr>
            <a:r>
              <a:rPr lang="en-US" dirty="0"/>
              <a:t>Actual costs</a:t>
            </a:r>
          </a:p>
          <a:p>
            <a:pPr eaLnBrk="1" hangingPunct="1"/>
            <a:r>
              <a:rPr lang="en-US" dirty="0"/>
              <a:t>current</a:t>
            </a:r>
          </a:p>
          <a:p>
            <a:pPr eaLnBrk="1" hangingPunct="1"/>
            <a:r>
              <a:rPr lang="en-US" dirty="0"/>
              <a:t>historical</a:t>
            </a:r>
          </a:p>
          <a:p>
            <a:pPr eaLnBrk="1" hangingPunct="1"/>
            <a:r>
              <a:rPr lang="en-US" dirty="0"/>
              <a:t>book value</a:t>
            </a:r>
          </a:p>
          <a:p>
            <a:pPr eaLnBrk="1" hangingPunct="1"/>
            <a:r>
              <a:rPr lang="en-US" dirty="0"/>
              <a:t>committed</a:t>
            </a:r>
          </a:p>
          <a:p>
            <a:pPr eaLnBrk="1" hangingPunct="1"/>
            <a:r>
              <a:rPr lang="en-US" dirty="0"/>
              <a:t>sunk</a:t>
            </a:r>
          </a:p>
          <a:p>
            <a:pPr eaLnBrk="1" hangingPunct="1"/>
            <a:r>
              <a:rPr lang="en-US" dirty="0"/>
              <a:t>storage</a:t>
            </a:r>
          </a:p>
          <a:p>
            <a:pPr eaLnBrk="1" hangingPunct="1"/>
            <a:r>
              <a:rPr lang="en-US" dirty="0"/>
              <a:t>ordering</a:t>
            </a:r>
          </a:p>
          <a:p>
            <a:pPr eaLnBrk="1" hangingPunct="1"/>
            <a:r>
              <a:rPr lang="en-US" dirty="0"/>
              <a:t>legal, regulatory</a:t>
            </a:r>
          </a:p>
        </p:txBody>
      </p:sp>
      <p:sp>
        <p:nvSpPr>
          <p:cNvPr id="90117" name="Rectangle 4"/>
          <p:cNvSpPr>
            <a:spLocks noGrp="1" noChangeArrowheads="1"/>
          </p:cNvSpPr>
          <p:nvPr>
            <p:ph type="body" sz="half" idx="4294967295"/>
          </p:nvPr>
        </p:nvSpPr>
        <p:spPr>
          <a:xfrm>
            <a:off x="4518348" y="1500174"/>
            <a:ext cx="3598862" cy="3735388"/>
          </a:xfrm>
        </p:spPr>
        <p:txBody>
          <a:bodyPr/>
          <a:lstStyle/>
          <a:p>
            <a:pPr eaLnBrk="1" hangingPunct="1">
              <a:buFont typeface="Wingdings" pitchFamily="2" charset="2"/>
              <a:buNone/>
            </a:pPr>
            <a:r>
              <a:rPr lang="en-US" dirty="0"/>
              <a:t>Potential costs</a:t>
            </a:r>
          </a:p>
          <a:p>
            <a:pPr eaLnBrk="1" hangingPunct="1"/>
            <a:r>
              <a:rPr lang="en-US" dirty="0"/>
              <a:t>destruction</a:t>
            </a:r>
          </a:p>
          <a:p>
            <a:pPr eaLnBrk="1" hangingPunct="1"/>
            <a:r>
              <a:rPr lang="en-US" dirty="0"/>
              <a:t>misinformation</a:t>
            </a:r>
          </a:p>
          <a:p>
            <a:pPr eaLnBrk="1" hangingPunct="1"/>
            <a:r>
              <a:rPr lang="en-US" dirty="0"/>
              <a:t>correction</a:t>
            </a:r>
          </a:p>
          <a:p>
            <a:pPr eaLnBrk="1" hangingPunct="1"/>
            <a:r>
              <a:rPr lang="en-US" dirty="0"/>
              <a:t>recovery</a:t>
            </a:r>
          </a:p>
          <a:p>
            <a:pPr eaLnBrk="1" hangingPunct="1"/>
            <a:r>
              <a:rPr lang="en-US" dirty="0"/>
              <a:t>security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EDF74CF-F22D-48A5-BE05-FAF66FC2E6C1}" type="slidenum">
              <a:rPr lang="es-ES" sz="1400"/>
              <a:pPr algn="r"/>
              <a:t>34</a:t>
            </a:fld>
            <a:endParaRPr lang="es-ES" sz="1400"/>
          </a:p>
        </p:txBody>
      </p:sp>
      <p:sp>
        <p:nvSpPr>
          <p:cNvPr id="91139" name="Rectangle 2"/>
          <p:cNvSpPr>
            <a:spLocks noGrp="1" noChangeArrowheads="1"/>
          </p:cNvSpPr>
          <p:nvPr>
            <p:ph type="title" idx="4294967295"/>
          </p:nvPr>
        </p:nvSpPr>
        <p:spPr>
          <a:xfrm>
            <a:off x="1044575" y="677695"/>
            <a:ext cx="7054850" cy="450850"/>
          </a:xfrm>
        </p:spPr>
        <p:txBody>
          <a:bodyPr>
            <a:normAutofit fontScale="90000"/>
          </a:bodyPr>
          <a:lstStyle/>
          <a:p>
            <a:pPr eaLnBrk="1" hangingPunct="1"/>
            <a:r>
              <a:rPr lang="en-US" dirty="0">
                <a:solidFill>
                  <a:schemeClr val="tx1"/>
                </a:solidFill>
              </a:rPr>
              <a:t>More costs...</a:t>
            </a:r>
          </a:p>
        </p:txBody>
      </p:sp>
      <p:sp>
        <p:nvSpPr>
          <p:cNvPr id="91140" name="Rectangle 3"/>
          <p:cNvSpPr>
            <a:spLocks noGrp="1" noChangeArrowheads="1"/>
          </p:cNvSpPr>
          <p:nvPr>
            <p:ph type="body" sz="half" idx="4294967295"/>
          </p:nvPr>
        </p:nvSpPr>
        <p:spPr>
          <a:xfrm>
            <a:off x="642910" y="1571612"/>
            <a:ext cx="3365500" cy="4191000"/>
          </a:xfrm>
        </p:spPr>
        <p:txBody>
          <a:bodyPr/>
          <a:lstStyle/>
          <a:p>
            <a:pPr eaLnBrk="1" hangingPunct="1">
              <a:buFont typeface="Wingdings" pitchFamily="2" charset="2"/>
              <a:buNone/>
            </a:pPr>
            <a:r>
              <a:rPr lang="en-US" dirty="0"/>
              <a:t>Opportunity costs</a:t>
            </a:r>
          </a:p>
          <a:p>
            <a:pPr eaLnBrk="1" hangingPunct="1"/>
            <a:r>
              <a:rPr lang="en-US" dirty="0"/>
              <a:t>failure to act</a:t>
            </a:r>
          </a:p>
          <a:p>
            <a:pPr eaLnBrk="1" hangingPunct="1"/>
            <a:r>
              <a:rPr lang="en-US" dirty="0"/>
              <a:t>idle employees</a:t>
            </a:r>
          </a:p>
          <a:p>
            <a:pPr eaLnBrk="1" hangingPunct="1"/>
            <a:r>
              <a:rPr lang="en-US" dirty="0"/>
              <a:t>hiring/training</a:t>
            </a:r>
          </a:p>
        </p:txBody>
      </p:sp>
      <p:sp>
        <p:nvSpPr>
          <p:cNvPr id="91141" name="Rectangle 4"/>
          <p:cNvSpPr>
            <a:spLocks noGrp="1" noChangeArrowheads="1"/>
          </p:cNvSpPr>
          <p:nvPr>
            <p:ph type="body" sz="half" idx="4294967295"/>
          </p:nvPr>
        </p:nvSpPr>
        <p:spPr>
          <a:xfrm>
            <a:off x="4716016" y="1571612"/>
            <a:ext cx="3365500" cy="4191000"/>
          </a:xfrm>
        </p:spPr>
        <p:txBody>
          <a:bodyPr>
            <a:normAutofit fontScale="92500"/>
          </a:bodyPr>
          <a:lstStyle/>
          <a:p>
            <a:pPr eaLnBrk="1" hangingPunct="1">
              <a:buFont typeface="Wingdings" pitchFamily="2" charset="2"/>
              <a:buNone/>
            </a:pPr>
            <a:r>
              <a:rPr lang="en-US" dirty="0"/>
              <a:t>Loss</a:t>
            </a:r>
          </a:p>
          <a:p>
            <a:pPr eaLnBrk="1" hangingPunct="1"/>
            <a:r>
              <a:rPr lang="en-US" dirty="0"/>
              <a:t>loss of sale</a:t>
            </a:r>
          </a:p>
          <a:p>
            <a:pPr eaLnBrk="1" hangingPunct="1"/>
            <a:r>
              <a:rPr lang="en-US" dirty="0"/>
              <a:t>loss of earning</a:t>
            </a:r>
          </a:p>
          <a:p>
            <a:pPr eaLnBrk="1" hangingPunct="1"/>
            <a:r>
              <a:rPr lang="en-US" dirty="0"/>
              <a:t>loss of employees</a:t>
            </a:r>
          </a:p>
          <a:p>
            <a:pPr eaLnBrk="1" hangingPunct="1"/>
            <a:r>
              <a:rPr lang="en-US" dirty="0"/>
              <a:t>loss of market position</a:t>
            </a:r>
          </a:p>
          <a:p>
            <a:pPr eaLnBrk="1" hangingPunct="1"/>
            <a:r>
              <a:rPr lang="en-US" dirty="0"/>
              <a:t>loss of privacy</a:t>
            </a:r>
          </a:p>
          <a:p>
            <a:pPr eaLnBrk="1" hangingPunct="1"/>
            <a:r>
              <a:rPr lang="en-US" dirty="0"/>
              <a:t>loss due to fraud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36FAAE67-97D7-47E9-94C2-676B085AE069}" type="slidenum">
              <a:rPr lang="es-ES" sz="1400"/>
              <a:pPr algn="r"/>
              <a:t>35</a:t>
            </a:fld>
            <a:endParaRPr lang="es-ES" sz="1400"/>
          </a:p>
        </p:txBody>
      </p:sp>
      <p:sp>
        <p:nvSpPr>
          <p:cNvPr id="92163" name="Rectangle 2"/>
          <p:cNvSpPr>
            <a:spLocks noGrp="1" noChangeArrowheads="1"/>
          </p:cNvSpPr>
          <p:nvPr>
            <p:ph type="title" idx="4294967295"/>
          </p:nvPr>
        </p:nvSpPr>
        <p:spPr>
          <a:xfrm>
            <a:off x="2089150" y="404813"/>
            <a:ext cx="7054850" cy="450850"/>
          </a:xfrm>
        </p:spPr>
        <p:txBody>
          <a:bodyPr>
            <a:normAutofit fontScale="90000"/>
          </a:bodyPr>
          <a:lstStyle/>
          <a:p>
            <a:pPr eaLnBrk="1" hangingPunct="1"/>
            <a:r>
              <a:rPr lang="en-US">
                <a:solidFill>
                  <a:schemeClr val="tx1"/>
                </a:solidFill>
              </a:rPr>
              <a:t>Negative Costs</a:t>
            </a:r>
          </a:p>
        </p:txBody>
      </p:sp>
      <p:sp>
        <p:nvSpPr>
          <p:cNvPr id="92164" name="Rectangle 3"/>
          <p:cNvSpPr>
            <a:spLocks noGrp="1" noChangeArrowheads="1"/>
          </p:cNvSpPr>
          <p:nvPr>
            <p:ph type="body" idx="4294967295"/>
          </p:nvPr>
        </p:nvSpPr>
        <p:spPr>
          <a:xfrm>
            <a:off x="571472" y="1643050"/>
            <a:ext cx="8015287" cy="4213225"/>
          </a:xfrm>
          <a:ln w="6350">
            <a:solidFill>
              <a:schemeClr val="tx1"/>
            </a:solidFill>
          </a:ln>
        </p:spPr>
        <p:txBody>
          <a:bodyPr/>
          <a:lstStyle/>
          <a:p>
            <a:pPr eaLnBrk="1" hangingPunct="1">
              <a:buFont typeface="Wingdings" pitchFamily="2" charset="2"/>
              <a:buNone/>
            </a:pPr>
            <a:r>
              <a:rPr lang="en-US" dirty="0"/>
              <a:t>                   Unavailability of Data/System</a:t>
            </a:r>
          </a:p>
          <a:p>
            <a:pPr eaLnBrk="1" hangingPunct="1">
              <a:buFont typeface="Wingdings" pitchFamily="2" charset="2"/>
              <a:buNone/>
            </a:pPr>
            <a:r>
              <a:rPr lang="en-US" sz="1800" dirty="0"/>
              <a:t>  Interval               Low Dollars        High Dollars       Confidence Factor</a:t>
            </a:r>
          </a:p>
          <a:p>
            <a:pPr eaLnBrk="1" hangingPunct="1">
              <a:lnSpc>
                <a:spcPct val="150000"/>
              </a:lnSpc>
              <a:buFont typeface="Wingdings" pitchFamily="2" charset="2"/>
              <a:buNone/>
            </a:pPr>
            <a:r>
              <a:rPr lang="en-US" sz="1800" dirty="0"/>
              <a:t>0-1 hours</a:t>
            </a:r>
          </a:p>
          <a:p>
            <a:pPr eaLnBrk="1" hangingPunct="1">
              <a:lnSpc>
                <a:spcPct val="150000"/>
              </a:lnSpc>
              <a:buFont typeface="Wingdings" pitchFamily="2" charset="2"/>
              <a:buNone/>
            </a:pPr>
            <a:r>
              <a:rPr lang="en-US" sz="1800" dirty="0"/>
              <a:t>2 hours</a:t>
            </a:r>
          </a:p>
          <a:p>
            <a:pPr eaLnBrk="1" hangingPunct="1">
              <a:lnSpc>
                <a:spcPct val="150000"/>
              </a:lnSpc>
              <a:buFont typeface="Wingdings" pitchFamily="2" charset="2"/>
              <a:buNone/>
            </a:pPr>
            <a:r>
              <a:rPr lang="en-US" sz="1800" dirty="0"/>
              <a:t>4 hours</a:t>
            </a:r>
          </a:p>
          <a:p>
            <a:pPr eaLnBrk="1" hangingPunct="1">
              <a:lnSpc>
                <a:spcPct val="150000"/>
              </a:lnSpc>
              <a:buFont typeface="Wingdings" pitchFamily="2" charset="2"/>
              <a:buNone/>
            </a:pPr>
            <a:r>
              <a:rPr lang="en-US" sz="1800" dirty="0"/>
              <a:t>8 hours</a:t>
            </a:r>
          </a:p>
          <a:p>
            <a:pPr eaLnBrk="1" hangingPunct="1">
              <a:lnSpc>
                <a:spcPct val="150000"/>
              </a:lnSpc>
              <a:buFont typeface="Wingdings" pitchFamily="2" charset="2"/>
              <a:buNone/>
            </a:pPr>
            <a:r>
              <a:rPr lang="en-US" sz="1800" dirty="0"/>
              <a:t>1 day</a:t>
            </a:r>
          </a:p>
          <a:p>
            <a:pPr eaLnBrk="1" hangingPunct="1">
              <a:lnSpc>
                <a:spcPct val="150000"/>
              </a:lnSpc>
              <a:buFont typeface="Wingdings" pitchFamily="2" charset="2"/>
              <a:buNone/>
            </a:pPr>
            <a:r>
              <a:rPr lang="en-US" sz="1800" dirty="0"/>
              <a:t>2 days</a:t>
            </a:r>
          </a:p>
          <a:p>
            <a:pPr lvl="2" eaLnBrk="1" hangingPunct="1"/>
            <a:endParaRPr lang="en-US" dirty="0"/>
          </a:p>
        </p:txBody>
      </p:sp>
      <p:sp>
        <p:nvSpPr>
          <p:cNvPr id="92165" name="Line 4"/>
          <p:cNvSpPr>
            <a:spLocks noChangeShapeType="1"/>
          </p:cNvSpPr>
          <p:nvPr/>
        </p:nvSpPr>
        <p:spPr bwMode="auto">
          <a:xfrm>
            <a:off x="2627784" y="2438400"/>
            <a:ext cx="0" cy="3124200"/>
          </a:xfrm>
          <a:prstGeom prst="line">
            <a:avLst/>
          </a:prstGeom>
          <a:noFill/>
          <a:ln w="12700">
            <a:solidFill>
              <a:schemeClr val="tx1"/>
            </a:solidFill>
            <a:round/>
            <a:headEnd/>
            <a:tailEnd/>
          </a:ln>
        </p:spPr>
        <p:txBody>
          <a:bodyPr wrap="none"/>
          <a:lstStyle/>
          <a:p>
            <a:endParaRPr lang="en-US"/>
          </a:p>
        </p:txBody>
      </p:sp>
      <p:sp>
        <p:nvSpPr>
          <p:cNvPr id="92166" name="Line 5"/>
          <p:cNvSpPr>
            <a:spLocks noChangeShapeType="1"/>
          </p:cNvSpPr>
          <p:nvPr/>
        </p:nvSpPr>
        <p:spPr bwMode="auto">
          <a:xfrm>
            <a:off x="4575872" y="2438400"/>
            <a:ext cx="0" cy="3124200"/>
          </a:xfrm>
          <a:prstGeom prst="line">
            <a:avLst/>
          </a:prstGeom>
          <a:noFill/>
          <a:ln w="12700">
            <a:solidFill>
              <a:schemeClr val="tx1"/>
            </a:solidFill>
            <a:round/>
            <a:headEnd/>
            <a:tailEnd/>
          </a:ln>
        </p:spPr>
        <p:txBody>
          <a:bodyPr wrap="none"/>
          <a:lstStyle/>
          <a:p>
            <a:endParaRPr lang="en-US"/>
          </a:p>
        </p:txBody>
      </p:sp>
      <p:sp>
        <p:nvSpPr>
          <p:cNvPr id="92167" name="Line 6"/>
          <p:cNvSpPr>
            <a:spLocks noChangeShapeType="1"/>
          </p:cNvSpPr>
          <p:nvPr/>
        </p:nvSpPr>
        <p:spPr bwMode="auto">
          <a:xfrm>
            <a:off x="6732240" y="2438400"/>
            <a:ext cx="0" cy="3124200"/>
          </a:xfrm>
          <a:prstGeom prst="line">
            <a:avLst/>
          </a:prstGeom>
          <a:noFill/>
          <a:ln w="12700">
            <a:solidFill>
              <a:schemeClr val="tx1"/>
            </a:solidFill>
            <a:round/>
            <a:headEnd/>
            <a:tailEnd/>
          </a:ln>
        </p:spPr>
        <p:txBody>
          <a:bodyPr wrap="none"/>
          <a:lstStyle/>
          <a:p>
            <a:endParaRPr lang="en-US"/>
          </a:p>
        </p:txBody>
      </p:sp>
      <p:sp>
        <p:nvSpPr>
          <p:cNvPr id="92168" name="Line 7"/>
          <p:cNvSpPr>
            <a:spLocks noChangeShapeType="1"/>
          </p:cNvSpPr>
          <p:nvPr/>
        </p:nvSpPr>
        <p:spPr bwMode="auto">
          <a:xfrm flipV="1">
            <a:off x="1019149" y="2747959"/>
            <a:ext cx="7620000" cy="76200"/>
          </a:xfrm>
          <a:prstGeom prst="line">
            <a:avLst/>
          </a:prstGeom>
          <a:noFill/>
          <a:ln w="12700">
            <a:solidFill>
              <a:schemeClr val="tx1"/>
            </a:solidFill>
            <a:round/>
            <a:headEnd/>
            <a:tailEnd/>
          </a:ln>
        </p:spPr>
        <p:txBody>
          <a:bodyPr wrap="none"/>
          <a:lstStyle/>
          <a:p>
            <a:endParaRPr lang="en-US"/>
          </a:p>
        </p:txBody>
      </p:sp>
      <p:sp>
        <p:nvSpPr>
          <p:cNvPr id="92169" name="Line 8"/>
          <p:cNvSpPr>
            <a:spLocks noChangeShapeType="1"/>
          </p:cNvSpPr>
          <p:nvPr/>
        </p:nvSpPr>
        <p:spPr bwMode="auto">
          <a:xfrm>
            <a:off x="1000100" y="3284984"/>
            <a:ext cx="7620000" cy="0"/>
          </a:xfrm>
          <a:prstGeom prst="line">
            <a:avLst/>
          </a:prstGeom>
          <a:noFill/>
          <a:ln w="12700">
            <a:solidFill>
              <a:schemeClr val="tx1"/>
            </a:solidFill>
            <a:round/>
            <a:headEnd/>
            <a:tailEnd/>
          </a:ln>
        </p:spPr>
        <p:txBody>
          <a:bodyPr wrap="none"/>
          <a:lstStyle/>
          <a:p>
            <a:endParaRPr lang="en-US"/>
          </a:p>
        </p:txBody>
      </p:sp>
      <p:sp>
        <p:nvSpPr>
          <p:cNvPr id="92170" name="Line 9"/>
          <p:cNvSpPr>
            <a:spLocks noChangeShapeType="1"/>
          </p:cNvSpPr>
          <p:nvPr/>
        </p:nvSpPr>
        <p:spPr bwMode="auto">
          <a:xfrm>
            <a:off x="1071538" y="3713493"/>
            <a:ext cx="7620000" cy="0"/>
          </a:xfrm>
          <a:prstGeom prst="line">
            <a:avLst/>
          </a:prstGeom>
          <a:noFill/>
          <a:ln w="12700">
            <a:solidFill>
              <a:schemeClr val="tx1"/>
            </a:solidFill>
            <a:round/>
            <a:headEnd/>
            <a:tailEnd/>
          </a:ln>
        </p:spPr>
        <p:txBody>
          <a:bodyPr wrap="none"/>
          <a:lstStyle/>
          <a:p>
            <a:endParaRPr lang="en-US"/>
          </a:p>
        </p:txBody>
      </p:sp>
      <p:sp>
        <p:nvSpPr>
          <p:cNvPr id="92171" name="Line 10"/>
          <p:cNvSpPr>
            <a:spLocks noChangeShapeType="1"/>
          </p:cNvSpPr>
          <p:nvPr/>
        </p:nvSpPr>
        <p:spPr bwMode="auto">
          <a:xfrm>
            <a:off x="966759" y="4221088"/>
            <a:ext cx="7620000" cy="0"/>
          </a:xfrm>
          <a:prstGeom prst="line">
            <a:avLst/>
          </a:prstGeom>
          <a:noFill/>
          <a:ln w="12700">
            <a:solidFill>
              <a:schemeClr val="tx1"/>
            </a:solidFill>
            <a:round/>
            <a:headEnd/>
            <a:tailEnd/>
          </a:ln>
        </p:spPr>
        <p:txBody>
          <a:bodyPr wrap="none"/>
          <a:lstStyle/>
          <a:p>
            <a:endParaRPr lang="en-US"/>
          </a:p>
        </p:txBody>
      </p:sp>
      <p:sp>
        <p:nvSpPr>
          <p:cNvPr id="92172" name="Line 11"/>
          <p:cNvSpPr>
            <a:spLocks noChangeShapeType="1"/>
          </p:cNvSpPr>
          <p:nvPr/>
        </p:nvSpPr>
        <p:spPr bwMode="auto">
          <a:xfrm>
            <a:off x="1071538" y="4653136"/>
            <a:ext cx="7620000" cy="0"/>
          </a:xfrm>
          <a:prstGeom prst="line">
            <a:avLst/>
          </a:prstGeom>
          <a:noFill/>
          <a:ln w="12700">
            <a:solidFill>
              <a:schemeClr val="tx1"/>
            </a:solidFill>
            <a:round/>
            <a:headEnd/>
            <a:tailEnd/>
          </a:ln>
        </p:spPr>
        <p:txBody>
          <a:bodyPr wrap="none"/>
          <a:lstStyle/>
          <a:p>
            <a:endParaRPr lang="en-US"/>
          </a:p>
        </p:txBody>
      </p:sp>
      <p:sp>
        <p:nvSpPr>
          <p:cNvPr id="13" name="Line 11"/>
          <p:cNvSpPr>
            <a:spLocks noChangeShapeType="1"/>
          </p:cNvSpPr>
          <p:nvPr/>
        </p:nvSpPr>
        <p:spPr bwMode="auto">
          <a:xfrm>
            <a:off x="1187624" y="5085184"/>
            <a:ext cx="7620000" cy="0"/>
          </a:xfrm>
          <a:prstGeom prst="line">
            <a:avLst/>
          </a:prstGeom>
          <a:noFill/>
          <a:ln w="12700">
            <a:solidFill>
              <a:schemeClr val="tx1"/>
            </a:solidFill>
            <a:round/>
            <a:headEnd/>
            <a:tailEnd/>
          </a:ln>
        </p:spPr>
        <p:txBody>
          <a:bodyPr wrap="none"/>
          <a:lstStyle/>
          <a:p>
            <a:endParaRPr lang="en-US"/>
          </a:p>
        </p:txBody>
      </p:sp>
      <p:sp>
        <p:nvSpPr>
          <p:cNvPr id="14" name="Line 11"/>
          <p:cNvSpPr>
            <a:spLocks noChangeShapeType="1"/>
          </p:cNvSpPr>
          <p:nvPr/>
        </p:nvSpPr>
        <p:spPr bwMode="auto">
          <a:xfrm>
            <a:off x="1187624" y="5562600"/>
            <a:ext cx="7620000" cy="0"/>
          </a:xfrm>
          <a:prstGeom prst="line">
            <a:avLst/>
          </a:prstGeom>
          <a:noFill/>
          <a:ln w="12700">
            <a:solidFill>
              <a:schemeClr val="tx1"/>
            </a:solidFill>
            <a:round/>
            <a:headEnd/>
            <a:tailEnd/>
          </a:ln>
        </p:spPr>
        <p:txBody>
          <a:bodyPr wrap="none"/>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5ADAB290-1BBE-48EB-A4AB-8068EE5464CD}" type="slidenum">
              <a:rPr lang="es-ES" sz="1400"/>
              <a:pPr algn="r"/>
              <a:t>36</a:t>
            </a:fld>
            <a:endParaRPr lang="es-ES" sz="1400"/>
          </a:p>
        </p:txBody>
      </p:sp>
      <p:sp>
        <p:nvSpPr>
          <p:cNvPr id="93187" name="Rectangle 2"/>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sz="4400"/>
          </a:p>
        </p:txBody>
      </p:sp>
      <p:sp>
        <p:nvSpPr>
          <p:cNvPr id="93188" name="Rectangle 3"/>
          <p:cNvSpPr>
            <a:spLocks noGrp="1" noChangeArrowheads="1"/>
          </p:cNvSpPr>
          <p:nvPr>
            <p:ph type="title" idx="4294967295"/>
          </p:nvPr>
        </p:nvSpPr>
        <p:spPr>
          <a:xfrm>
            <a:off x="1371600" y="142875"/>
            <a:ext cx="7772400" cy="976313"/>
          </a:xfrm>
          <a:noFill/>
        </p:spPr>
        <p:txBody>
          <a:bodyPr lIns="90488" tIns="44450" rIns="90488" bIns="44450"/>
          <a:lstStyle/>
          <a:p>
            <a:pPr eaLnBrk="1" hangingPunct="1">
              <a:lnSpc>
                <a:spcPct val="90000"/>
              </a:lnSpc>
            </a:pPr>
            <a:r>
              <a:rPr lang="en-US" dirty="0">
                <a:solidFill>
                  <a:schemeClr val="tx1"/>
                </a:solidFill>
              </a:rPr>
              <a:t>Controls / Countermeasures</a:t>
            </a:r>
          </a:p>
        </p:txBody>
      </p:sp>
      <p:sp>
        <p:nvSpPr>
          <p:cNvPr id="93189" name="Rectangle 4"/>
          <p:cNvSpPr>
            <a:spLocks noGrp="1" noChangeArrowheads="1"/>
          </p:cNvSpPr>
          <p:nvPr>
            <p:ph type="body" sz="half" idx="4294967295"/>
          </p:nvPr>
        </p:nvSpPr>
        <p:spPr>
          <a:xfrm>
            <a:off x="395536" y="1268760"/>
            <a:ext cx="4248472" cy="5184576"/>
          </a:xfrm>
          <a:noFill/>
        </p:spPr>
        <p:txBody>
          <a:bodyPr lIns="90488" tIns="44450" rIns="90488" bIns="44450">
            <a:normAutofit/>
          </a:bodyPr>
          <a:lstStyle/>
          <a:p>
            <a:pPr eaLnBrk="1" hangingPunct="1">
              <a:lnSpc>
                <a:spcPct val="90000"/>
              </a:lnSpc>
            </a:pPr>
            <a:r>
              <a:rPr lang="en-US" sz="1200" dirty="0"/>
              <a:t>C01 Access control devices - physical</a:t>
            </a:r>
          </a:p>
          <a:p>
            <a:pPr eaLnBrk="1" hangingPunct="1">
              <a:lnSpc>
                <a:spcPct val="90000"/>
              </a:lnSpc>
            </a:pPr>
            <a:r>
              <a:rPr lang="en-US" sz="1200" dirty="0"/>
              <a:t>C02 Access control lists - physical</a:t>
            </a:r>
          </a:p>
          <a:p>
            <a:pPr eaLnBrk="1" hangingPunct="1">
              <a:lnSpc>
                <a:spcPct val="90000"/>
              </a:lnSpc>
            </a:pPr>
            <a:r>
              <a:rPr lang="en-US" sz="1200" dirty="0"/>
              <a:t>C03 Access control - software</a:t>
            </a:r>
          </a:p>
          <a:p>
            <a:pPr eaLnBrk="1" hangingPunct="1">
              <a:lnSpc>
                <a:spcPct val="90000"/>
              </a:lnSpc>
            </a:pPr>
            <a:r>
              <a:rPr lang="en-US" sz="1200" dirty="0"/>
              <a:t>C04 Assign ADP security and assistant in writing</a:t>
            </a:r>
          </a:p>
          <a:p>
            <a:pPr eaLnBrk="1" hangingPunct="1">
              <a:lnSpc>
                <a:spcPct val="90000"/>
              </a:lnSpc>
            </a:pPr>
            <a:r>
              <a:rPr lang="en-US" sz="1200" dirty="0"/>
              <a:t>C05 Install-/review audit trails</a:t>
            </a:r>
          </a:p>
          <a:p>
            <a:pPr eaLnBrk="1" hangingPunct="1">
              <a:lnSpc>
                <a:spcPct val="90000"/>
              </a:lnSpc>
            </a:pPr>
            <a:r>
              <a:rPr lang="en-US" sz="1200" dirty="0"/>
              <a:t>C06 Conduct risk analysis</a:t>
            </a:r>
          </a:p>
          <a:p>
            <a:pPr eaLnBrk="1" hangingPunct="1">
              <a:lnSpc>
                <a:spcPct val="90000"/>
              </a:lnSpc>
            </a:pPr>
            <a:r>
              <a:rPr lang="en-US" sz="1200" dirty="0"/>
              <a:t>C07 Develop backup plan</a:t>
            </a:r>
          </a:p>
          <a:p>
            <a:pPr eaLnBrk="1" hangingPunct="1">
              <a:lnSpc>
                <a:spcPct val="90000"/>
              </a:lnSpc>
            </a:pPr>
            <a:r>
              <a:rPr lang="en-US" sz="1200" dirty="0"/>
              <a:t>C08 Develop emergency action plan</a:t>
            </a:r>
          </a:p>
          <a:p>
            <a:pPr eaLnBrk="1" hangingPunct="1">
              <a:lnSpc>
                <a:spcPct val="90000"/>
              </a:lnSpc>
            </a:pPr>
            <a:r>
              <a:rPr lang="en-US" sz="1200" dirty="0"/>
              <a:t>C09 Develop disaster recovery plan</a:t>
            </a:r>
          </a:p>
          <a:p>
            <a:pPr eaLnBrk="1" hangingPunct="1">
              <a:lnSpc>
                <a:spcPct val="90000"/>
              </a:lnSpc>
            </a:pPr>
            <a:r>
              <a:rPr lang="en-US" sz="1200" dirty="0"/>
              <a:t>...</a:t>
            </a:r>
          </a:p>
          <a:p>
            <a:pPr eaLnBrk="1" hangingPunct="1">
              <a:lnSpc>
                <a:spcPct val="90000"/>
              </a:lnSpc>
            </a:pPr>
            <a:r>
              <a:rPr lang="en-US" sz="1200" dirty="0"/>
              <a:t>C21 Install walls from true floor to true ceiling</a:t>
            </a:r>
          </a:p>
          <a:p>
            <a:pPr eaLnBrk="1" hangingPunct="1">
              <a:lnSpc>
                <a:spcPct val="90000"/>
              </a:lnSpc>
            </a:pPr>
            <a:r>
              <a:rPr lang="en-US" sz="1200" dirty="0"/>
              <a:t>C22 Develop visitor sip-in/escort procedures</a:t>
            </a:r>
          </a:p>
          <a:p>
            <a:pPr eaLnBrk="1" hangingPunct="1">
              <a:lnSpc>
                <a:spcPct val="90000"/>
              </a:lnSpc>
            </a:pPr>
            <a:r>
              <a:rPr lang="en-US" sz="1200" dirty="0"/>
              <a:t>C23 Investigate backgrounds of new employees</a:t>
            </a:r>
          </a:p>
          <a:p>
            <a:pPr eaLnBrk="1" hangingPunct="1">
              <a:lnSpc>
                <a:spcPct val="90000"/>
              </a:lnSpc>
            </a:pPr>
            <a:r>
              <a:rPr lang="en-US" sz="1200" dirty="0"/>
              <a:t>C24 Restrict numbers of privileged users</a:t>
            </a:r>
          </a:p>
          <a:p>
            <a:pPr eaLnBrk="1" hangingPunct="1">
              <a:lnSpc>
                <a:spcPct val="90000"/>
              </a:lnSpc>
            </a:pPr>
            <a:r>
              <a:rPr lang="en-US" sz="1200" dirty="0"/>
              <a:t>C25 Develop separation of duties policy</a:t>
            </a:r>
          </a:p>
          <a:p>
            <a:pPr eaLnBrk="1" hangingPunct="1">
              <a:lnSpc>
                <a:spcPct val="90000"/>
              </a:lnSpc>
            </a:pPr>
            <a:r>
              <a:rPr lang="en-US" sz="1200" dirty="0"/>
              <a:t>C26 Require use of unique passwords for logon</a:t>
            </a:r>
          </a:p>
          <a:p>
            <a:pPr eaLnBrk="1" hangingPunct="1">
              <a:lnSpc>
                <a:spcPct val="90000"/>
              </a:lnSpc>
            </a:pPr>
            <a:r>
              <a:rPr lang="en-US" sz="1200" dirty="0"/>
              <a:t>C27 Make password changes mandatory</a:t>
            </a:r>
          </a:p>
        </p:txBody>
      </p:sp>
      <p:sp>
        <p:nvSpPr>
          <p:cNvPr id="93190" name="Rectangle 5"/>
          <p:cNvSpPr>
            <a:spLocks noGrp="1" noChangeArrowheads="1"/>
          </p:cNvSpPr>
          <p:nvPr>
            <p:ph type="body" sz="half" idx="4294967295"/>
          </p:nvPr>
        </p:nvSpPr>
        <p:spPr>
          <a:xfrm>
            <a:off x="4860032" y="1268760"/>
            <a:ext cx="3960440" cy="4896544"/>
          </a:xfrm>
          <a:noFill/>
        </p:spPr>
        <p:txBody>
          <a:bodyPr lIns="90488" tIns="44450" rIns="90488" bIns="44450">
            <a:normAutofit/>
          </a:bodyPr>
          <a:lstStyle/>
          <a:p>
            <a:pPr eaLnBrk="1" hangingPunct="1">
              <a:spcBef>
                <a:spcPts val="0"/>
              </a:spcBef>
            </a:pPr>
            <a:r>
              <a:rPr lang="en-US" sz="1200" dirty="0"/>
              <a:t>C28 Encrypt password file</a:t>
            </a:r>
          </a:p>
          <a:p>
            <a:pPr eaLnBrk="1" hangingPunct="1">
              <a:spcBef>
                <a:spcPts val="0"/>
              </a:spcBef>
            </a:pPr>
            <a:r>
              <a:rPr lang="en-US" sz="1200" dirty="0"/>
              <a:t>C29 Encrypt data/files</a:t>
            </a:r>
          </a:p>
          <a:p>
            <a:pPr eaLnBrk="1" hangingPunct="1">
              <a:spcBef>
                <a:spcPts val="0"/>
              </a:spcBef>
            </a:pPr>
            <a:r>
              <a:rPr lang="en-US" sz="1200" dirty="0"/>
              <a:t>C30 Hardware/software training for personnel</a:t>
            </a:r>
          </a:p>
          <a:p>
            <a:pPr eaLnBrk="1" hangingPunct="1">
              <a:spcBef>
                <a:spcPts val="0"/>
              </a:spcBef>
            </a:pPr>
            <a:r>
              <a:rPr lang="en-US" sz="1200" dirty="0"/>
              <a:t>C31 Prohibit outside software on system</a:t>
            </a:r>
          </a:p>
          <a:p>
            <a:pPr eaLnBrk="1" hangingPunct="1">
              <a:spcBef>
                <a:spcPts val="0"/>
              </a:spcBef>
            </a:pPr>
            <a:r>
              <a:rPr lang="en-US" sz="1200" dirty="0"/>
              <a:t>...</a:t>
            </a:r>
          </a:p>
          <a:p>
            <a:pPr eaLnBrk="1" hangingPunct="1">
              <a:spcBef>
                <a:spcPts val="0"/>
              </a:spcBef>
            </a:pPr>
            <a:r>
              <a:rPr lang="en-US" sz="1200" dirty="0"/>
              <a:t>C47 Develop software life cycle development program</a:t>
            </a:r>
          </a:p>
          <a:p>
            <a:pPr eaLnBrk="1" hangingPunct="1">
              <a:spcBef>
                <a:spcPts val="0"/>
              </a:spcBef>
            </a:pPr>
            <a:r>
              <a:rPr lang="en-US" sz="1200" dirty="0"/>
              <a:t>C48 Conduct hardware/software inventory</a:t>
            </a:r>
          </a:p>
          <a:p>
            <a:pPr eaLnBrk="1" hangingPunct="1">
              <a:spcBef>
                <a:spcPts val="0"/>
              </a:spcBef>
            </a:pPr>
            <a:r>
              <a:rPr lang="en-US" sz="1200" dirty="0"/>
              <a:t>C49 Designate critical programs/files</a:t>
            </a:r>
          </a:p>
          <a:p>
            <a:pPr eaLnBrk="1" hangingPunct="1">
              <a:spcBef>
                <a:spcPts val="0"/>
              </a:spcBef>
            </a:pPr>
            <a:r>
              <a:rPr lang="en-US" sz="1200" dirty="0"/>
              <a:t>C50 Lock PCs/terminals to desks</a:t>
            </a:r>
          </a:p>
          <a:p>
            <a:pPr eaLnBrk="1" hangingPunct="1">
              <a:spcBef>
                <a:spcPts val="0"/>
              </a:spcBef>
            </a:pPr>
            <a:r>
              <a:rPr lang="en-US" sz="1200" dirty="0"/>
              <a:t>C51 Update communications system/hardware</a:t>
            </a:r>
          </a:p>
          <a:p>
            <a:pPr eaLnBrk="1" hangingPunct="1">
              <a:spcBef>
                <a:spcPts val="0"/>
              </a:spcBef>
            </a:pPr>
            <a:r>
              <a:rPr lang="en-US" sz="1200" dirty="0"/>
              <a:t>C52 Monitor maintenance personnel</a:t>
            </a:r>
          </a:p>
          <a:p>
            <a:pPr eaLnBrk="1" hangingPunct="1">
              <a:spcBef>
                <a:spcPts val="0"/>
              </a:spcBef>
            </a:pPr>
            <a:r>
              <a:rPr lang="en-US" sz="1200" dirty="0"/>
              <a:t>C53 Shield equipment from electromagnetic interference/emanations</a:t>
            </a:r>
          </a:p>
          <a:p>
            <a:pPr eaLnBrk="1" hangingPunct="1">
              <a:spcBef>
                <a:spcPts val="0"/>
              </a:spcBef>
            </a:pPr>
            <a:r>
              <a:rPr lang="en-US" sz="1200" dirty="0"/>
              <a:t>C54 Identify terminals</a:t>
            </a:r>
          </a:p>
          <a:p>
            <a:pPr eaLnBrk="1" latinLnBrk="1" hangingPunct="1">
              <a:spcBef>
                <a:spcPts val="0"/>
              </a:spcBef>
            </a:pPr>
            <a:endParaRPr lang="en-US" sz="1200" dirty="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C355B4E-48E9-492F-A229-0E79E6F88A24}" type="slidenum">
              <a:rPr lang="es-ES" sz="1400"/>
              <a:pPr algn="r"/>
              <a:t>37</a:t>
            </a:fld>
            <a:endParaRPr lang="es-ES" sz="1400"/>
          </a:p>
        </p:txBody>
      </p:sp>
      <p:sp>
        <p:nvSpPr>
          <p:cNvPr id="95235" name="Rectangle 2"/>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sz="4400"/>
          </a:p>
        </p:txBody>
      </p:sp>
      <p:sp>
        <p:nvSpPr>
          <p:cNvPr id="95236" name="Rectangle 3"/>
          <p:cNvSpPr>
            <a:spLocks noGrp="1" noChangeArrowheads="1"/>
          </p:cNvSpPr>
          <p:nvPr>
            <p:ph type="title" idx="4294967295"/>
          </p:nvPr>
        </p:nvSpPr>
        <p:spPr>
          <a:xfrm>
            <a:off x="2089150" y="404813"/>
            <a:ext cx="7054850" cy="450850"/>
          </a:xfrm>
          <a:noFill/>
        </p:spPr>
        <p:txBody>
          <a:bodyPr wrap="none" lIns="90488" tIns="44450" rIns="90488" bIns="44450" anchor="t">
            <a:normAutofit fontScale="90000"/>
          </a:bodyPr>
          <a:lstStyle/>
          <a:p>
            <a:pPr eaLnBrk="1" hangingPunct="1"/>
            <a:r>
              <a:rPr lang="en-US">
                <a:solidFill>
                  <a:schemeClr val="tx1"/>
                </a:solidFill>
              </a:rPr>
              <a:t>Controls / Safeguards</a:t>
            </a:r>
          </a:p>
        </p:txBody>
      </p:sp>
      <p:sp>
        <p:nvSpPr>
          <p:cNvPr id="95237" name="Rectangle 4"/>
          <p:cNvSpPr>
            <a:spLocks noGrp="1" noChangeArrowheads="1"/>
          </p:cNvSpPr>
          <p:nvPr>
            <p:ph type="body" sz="half" idx="4294967295"/>
          </p:nvPr>
        </p:nvSpPr>
        <p:spPr>
          <a:xfrm>
            <a:off x="462979" y="1680059"/>
            <a:ext cx="4037013" cy="4530725"/>
          </a:xfrm>
          <a:noFill/>
        </p:spPr>
        <p:txBody>
          <a:bodyPr wrap="none" lIns="90488" tIns="44450" rIns="90488" bIns="44450"/>
          <a:lstStyle/>
          <a:p>
            <a:pPr marL="411163" indent="-411163" eaLnBrk="1" hangingPunct="1">
              <a:lnSpc>
                <a:spcPct val="91000"/>
              </a:lnSpc>
              <a:spcBef>
                <a:spcPct val="0"/>
              </a:spcBef>
              <a:buClr>
                <a:srgbClr val="FFFF80"/>
              </a:buClr>
              <a:tabLst>
                <a:tab pos="241300" algn="r"/>
              </a:tabLst>
            </a:pPr>
            <a:r>
              <a:rPr lang="en-US" sz="2000" dirty="0"/>
              <a:t>Cryptographic controls</a:t>
            </a:r>
          </a:p>
          <a:p>
            <a:pPr marL="411163" indent="-411163" eaLnBrk="1" hangingPunct="1">
              <a:lnSpc>
                <a:spcPct val="91000"/>
              </a:lnSpc>
              <a:spcBef>
                <a:spcPct val="61000"/>
              </a:spcBef>
              <a:buClr>
                <a:srgbClr val="FFFF80"/>
              </a:buClr>
              <a:tabLst>
                <a:tab pos="241300" algn="r"/>
              </a:tabLst>
            </a:pPr>
            <a:r>
              <a:rPr lang="en-US" sz="2000" dirty="0"/>
              <a:t>Secure protocols</a:t>
            </a:r>
          </a:p>
          <a:p>
            <a:pPr marL="411163" indent="-411163" eaLnBrk="1" hangingPunct="1">
              <a:lnSpc>
                <a:spcPct val="91000"/>
              </a:lnSpc>
              <a:spcBef>
                <a:spcPct val="61000"/>
              </a:spcBef>
              <a:buClr>
                <a:srgbClr val="FFFF80"/>
              </a:buClr>
              <a:tabLst>
                <a:tab pos="241300" algn="r"/>
              </a:tabLst>
            </a:pPr>
            <a:r>
              <a:rPr lang="en-US" sz="2000" dirty="0"/>
              <a:t>Program development controls</a:t>
            </a:r>
          </a:p>
          <a:p>
            <a:pPr marL="411163" indent="-411163" eaLnBrk="1" hangingPunct="1">
              <a:lnSpc>
                <a:spcPct val="91000"/>
              </a:lnSpc>
              <a:spcBef>
                <a:spcPct val="61000"/>
              </a:spcBef>
              <a:buClr>
                <a:srgbClr val="FFFF80"/>
              </a:buClr>
              <a:tabLst>
                <a:tab pos="241300" algn="r"/>
              </a:tabLst>
            </a:pPr>
            <a:r>
              <a:rPr lang="en-US" sz="2000" dirty="0"/>
              <a:t>Program execution controls</a:t>
            </a:r>
          </a:p>
          <a:p>
            <a:pPr marL="411163" indent="-411163" eaLnBrk="1" hangingPunct="1">
              <a:lnSpc>
                <a:spcPct val="91000"/>
              </a:lnSpc>
              <a:spcBef>
                <a:spcPct val="61000"/>
              </a:spcBef>
              <a:buClr>
                <a:srgbClr val="FFFF80"/>
              </a:buClr>
              <a:tabLst>
                <a:tab pos="241300" algn="r"/>
              </a:tabLst>
            </a:pPr>
            <a:r>
              <a:rPr lang="en-US" sz="2000" dirty="0"/>
              <a:t>OS protection features</a:t>
            </a:r>
          </a:p>
          <a:p>
            <a:pPr marL="411163" indent="-411163" eaLnBrk="1" hangingPunct="1">
              <a:lnSpc>
                <a:spcPct val="91000"/>
              </a:lnSpc>
              <a:spcBef>
                <a:spcPct val="61000"/>
              </a:spcBef>
              <a:buClr>
                <a:srgbClr val="FFFF80"/>
              </a:buClr>
              <a:tabLst>
                <a:tab pos="241300" algn="r"/>
              </a:tabLst>
            </a:pPr>
            <a:r>
              <a:rPr lang="en-US" sz="2000" dirty="0"/>
              <a:t>Identification</a:t>
            </a:r>
          </a:p>
          <a:p>
            <a:pPr marL="411163" indent="-411163" eaLnBrk="1" hangingPunct="1">
              <a:lnSpc>
                <a:spcPct val="91000"/>
              </a:lnSpc>
              <a:spcBef>
                <a:spcPct val="61000"/>
              </a:spcBef>
              <a:buClr>
                <a:srgbClr val="FFFF80"/>
              </a:buClr>
              <a:tabLst>
                <a:tab pos="241300" algn="r"/>
              </a:tabLst>
            </a:pPr>
            <a:r>
              <a:rPr lang="en-US" sz="2000" dirty="0"/>
              <a:t>Authentication</a:t>
            </a:r>
          </a:p>
          <a:p>
            <a:pPr marL="411163" indent="-411163" eaLnBrk="1" hangingPunct="1">
              <a:lnSpc>
                <a:spcPct val="91000"/>
              </a:lnSpc>
              <a:spcBef>
                <a:spcPct val="61000"/>
              </a:spcBef>
              <a:buClr>
                <a:srgbClr val="FFFF80"/>
              </a:buClr>
              <a:tabLst>
                <a:tab pos="241300" algn="r"/>
              </a:tabLst>
            </a:pPr>
            <a:r>
              <a:rPr lang="en-US" sz="2000" dirty="0"/>
              <a:t>Secure operating system design</a:t>
            </a:r>
            <a:br>
              <a:rPr lang="en-US" sz="2000" dirty="0"/>
            </a:br>
            <a:r>
              <a:rPr lang="en-US" sz="2000" dirty="0"/>
              <a:t>and implementation</a:t>
            </a:r>
          </a:p>
        </p:txBody>
      </p:sp>
      <p:sp>
        <p:nvSpPr>
          <p:cNvPr id="95238" name="Rectangle 5"/>
          <p:cNvSpPr>
            <a:spLocks noGrp="1" noChangeArrowheads="1"/>
          </p:cNvSpPr>
          <p:nvPr>
            <p:ph type="body" sz="half" idx="4294967295"/>
          </p:nvPr>
        </p:nvSpPr>
        <p:spPr>
          <a:xfrm>
            <a:off x="4499992" y="1558053"/>
            <a:ext cx="4038600" cy="4530725"/>
          </a:xfrm>
        </p:spPr>
        <p:txBody>
          <a:bodyPr>
            <a:normAutofit fontScale="92500" lnSpcReduction="20000"/>
          </a:bodyPr>
          <a:lstStyle/>
          <a:p>
            <a:pPr eaLnBrk="1" hangingPunct="1">
              <a:spcBef>
                <a:spcPct val="0"/>
              </a:spcBef>
              <a:buClr>
                <a:srgbClr val="FFFF80"/>
              </a:buClr>
            </a:pPr>
            <a:r>
              <a:rPr lang="en-US" sz="2000" dirty="0"/>
              <a:t>Data base access controls</a:t>
            </a:r>
          </a:p>
          <a:p>
            <a:pPr eaLnBrk="1" hangingPunct="1">
              <a:spcBef>
                <a:spcPct val="61000"/>
              </a:spcBef>
              <a:buClr>
                <a:srgbClr val="FFFF80"/>
              </a:buClr>
            </a:pPr>
            <a:r>
              <a:rPr lang="en-US" sz="2000" dirty="0"/>
              <a:t>Data base reliability controls</a:t>
            </a:r>
          </a:p>
          <a:p>
            <a:pPr eaLnBrk="1" hangingPunct="1">
              <a:spcBef>
                <a:spcPct val="61000"/>
              </a:spcBef>
              <a:buClr>
                <a:srgbClr val="FFFF80"/>
              </a:buClr>
            </a:pPr>
            <a:r>
              <a:rPr lang="en-US" sz="2000" dirty="0"/>
              <a:t>Data base inference controls</a:t>
            </a:r>
          </a:p>
          <a:p>
            <a:pPr eaLnBrk="1" hangingPunct="1">
              <a:spcBef>
                <a:spcPct val="61000"/>
              </a:spcBef>
              <a:buClr>
                <a:srgbClr val="FFFF80"/>
              </a:buClr>
            </a:pPr>
            <a:r>
              <a:rPr lang="en-US" sz="2000" dirty="0"/>
              <a:t>Multilevel security for operating systems, data, and data bases</a:t>
            </a:r>
          </a:p>
          <a:p>
            <a:pPr eaLnBrk="1" hangingPunct="1">
              <a:spcBef>
                <a:spcPct val="61000"/>
              </a:spcBef>
              <a:buClr>
                <a:srgbClr val="FFFF80"/>
              </a:buClr>
            </a:pPr>
            <a:r>
              <a:rPr lang="en-US" sz="2000" dirty="0"/>
              <a:t>Personal computer controls</a:t>
            </a:r>
          </a:p>
          <a:p>
            <a:pPr eaLnBrk="1" hangingPunct="1">
              <a:spcBef>
                <a:spcPct val="61000"/>
              </a:spcBef>
              <a:buClr>
                <a:srgbClr val="FFFF80"/>
              </a:buClr>
            </a:pPr>
            <a:r>
              <a:rPr lang="en-US" sz="2000" dirty="0"/>
              <a:t>Network access controls</a:t>
            </a:r>
          </a:p>
          <a:p>
            <a:pPr eaLnBrk="1" hangingPunct="1">
              <a:spcBef>
                <a:spcPct val="61000"/>
              </a:spcBef>
              <a:buClr>
                <a:srgbClr val="FFFF80"/>
              </a:buClr>
            </a:pPr>
            <a:r>
              <a:rPr lang="en-US" sz="2000" dirty="0"/>
              <a:t>Network integrity controls</a:t>
            </a:r>
          </a:p>
          <a:p>
            <a:pPr eaLnBrk="1" hangingPunct="1">
              <a:spcBef>
                <a:spcPct val="61000"/>
              </a:spcBef>
              <a:buClr>
                <a:srgbClr val="FFFF80"/>
              </a:buClr>
            </a:pPr>
            <a:r>
              <a:rPr lang="en-US" sz="2000" dirty="0"/>
              <a:t>Controls on telecommunications media</a:t>
            </a:r>
          </a:p>
          <a:p>
            <a:pPr eaLnBrk="1" hangingPunct="1">
              <a:spcBef>
                <a:spcPct val="61000"/>
              </a:spcBef>
              <a:buClr>
                <a:srgbClr val="FFFF80"/>
              </a:buClr>
            </a:pPr>
            <a:r>
              <a:rPr lang="en-US" sz="2000" dirty="0"/>
              <a:t>Physical controls</a:t>
            </a:r>
          </a:p>
          <a:p>
            <a:pPr eaLnBrk="1" hangingPunct="1">
              <a:lnSpc>
                <a:spcPct val="80000"/>
              </a:lnSpc>
            </a:pPr>
            <a:endParaRPr lang="en-US" sz="1400" dirty="0"/>
          </a:p>
        </p:txBody>
      </p:sp>
      <p:sp>
        <p:nvSpPr>
          <p:cNvPr id="95239" name="Rectangle 6"/>
          <p:cNvSpPr>
            <a:spLocks noChangeArrowheads="1"/>
          </p:cNvSpPr>
          <p:nvPr/>
        </p:nvSpPr>
        <p:spPr bwMode="auto">
          <a:xfrm>
            <a:off x="1066800" y="5791200"/>
            <a:ext cx="3527425" cy="527050"/>
          </a:xfrm>
          <a:prstGeom prst="rect">
            <a:avLst/>
          </a:prstGeom>
          <a:noFill/>
          <a:ln w="12700">
            <a:noFill/>
            <a:miter lim="800000"/>
            <a:headEnd/>
            <a:tailEnd/>
          </a:ln>
        </p:spPr>
        <p:txBody>
          <a:bodyPr wrap="none" lIns="90488" tIns="44450" rIns="90488" bIns="44450"/>
          <a:lstStyle/>
          <a:p>
            <a:pPr eaLnBrk="0" hangingPunct="0"/>
            <a:r>
              <a:rPr lang="en-US" sz="1300" b="1" i="1"/>
              <a:t>Security in Computing</a:t>
            </a:r>
            <a:r>
              <a:rPr lang="en-US" sz="1300" b="1"/>
              <a:t>, C. Pfleeger </a:t>
            </a:r>
          </a:p>
        </p:txBody>
      </p:sp>
    </p:spTree>
  </p:cSld>
  <p:clrMapOvr>
    <a:masterClrMapping/>
  </p:clrMapOvr>
  <p:transition spd="med">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2A91FCD-688B-48C6-8A4D-2700CDA68667}" type="slidenum">
              <a:rPr lang="es-ES" sz="1400"/>
              <a:pPr algn="r"/>
              <a:t>38</a:t>
            </a:fld>
            <a:endParaRPr lang="es-ES" sz="1400"/>
          </a:p>
        </p:txBody>
      </p:sp>
      <p:sp>
        <p:nvSpPr>
          <p:cNvPr id="97283" name="Rectangle 2"/>
          <p:cNvSpPr>
            <a:spLocks noGrp="1" noChangeArrowheads="1"/>
          </p:cNvSpPr>
          <p:nvPr>
            <p:ph type="title" idx="4294967295"/>
          </p:nvPr>
        </p:nvSpPr>
        <p:spPr>
          <a:xfrm>
            <a:off x="611560" y="601296"/>
            <a:ext cx="6667500" cy="798995"/>
          </a:xfrm>
        </p:spPr>
        <p:txBody>
          <a:bodyPr>
            <a:normAutofit/>
          </a:bodyPr>
          <a:lstStyle/>
          <a:p>
            <a:pPr eaLnBrk="1" hangingPunct="1"/>
            <a:r>
              <a:rPr lang="en-US" sz="2800" dirty="0"/>
              <a:t>Control Selection</a:t>
            </a:r>
          </a:p>
        </p:txBody>
      </p:sp>
      <p:sp>
        <p:nvSpPr>
          <p:cNvPr id="97284" name="Rectangle 3"/>
          <p:cNvSpPr>
            <a:spLocks noGrp="1" noChangeArrowheads="1"/>
          </p:cNvSpPr>
          <p:nvPr>
            <p:ph type="body" idx="4294967295"/>
          </p:nvPr>
        </p:nvSpPr>
        <p:spPr>
          <a:xfrm>
            <a:off x="539552" y="1561916"/>
            <a:ext cx="7772400" cy="4521684"/>
          </a:xfrm>
        </p:spPr>
        <p:txBody>
          <a:bodyPr>
            <a:normAutofit fontScale="77500" lnSpcReduction="20000"/>
          </a:bodyPr>
          <a:lstStyle/>
          <a:p>
            <a:pPr eaLnBrk="1" hangingPunct="1">
              <a:lnSpc>
                <a:spcPct val="120000"/>
              </a:lnSpc>
              <a:spcBef>
                <a:spcPts val="0"/>
              </a:spcBef>
            </a:pPr>
            <a:r>
              <a:rPr lang="en-US" dirty="0"/>
              <a:t>Select safeguards to maximize exposure reduction</a:t>
            </a:r>
          </a:p>
          <a:p>
            <a:pPr eaLnBrk="1" hangingPunct="1">
              <a:lnSpc>
                <a:spcPct val="120000"/>
              </a:lnSpc>
              <a:spcBef>
                <a:spcPts val="0"/>
              </a:spcBef>
            </a:pPr>
            <a:r>
              <a:rPr lang="en-US" dirty="0"/>
              <a:t>Look at ROI </a:t>
            </a:r>
          </a:p>
          <a:p>
            <a:pPr eaLnBrk="1" hangingPunct="1">
              <a:lnSpc>
                <a:spcPct val="120000"/>
              </a:lnSpc>
              <a:spcBef>
                <a:spcPts val="0"/>
              </a:spcBef>
            </a:pPr>
            <a:r>
              <a:rPr lang="en-US" dirty="0"/>
              <a:t>Costs vs. benefits</a:t>
            </a:r>
          </a:p>
          <a:p>
            <a:pPr eaLnBrk="1" hangingPunct="1">
              <a:lnSpc>
                <a:spcPct val="120000"/>
              </a:lnSpc>
              <a:spcBef>
                <a:spcPts val="0"/>
              </a:spcBef>
            </a:pPr>
            <a:r>
              <a:rPr lang="en-US" dirty="0"/>
              <a:t>Real world constraints:</a:t>
            </a:r>
          </a:p>
          <a:p>
            <a:pPr lvl="1" eaLnBrk="1" hangingPunct="1">
              <a:lnSpc>
                <a:spcPct val="120000"/>
              </a:lnSpc>
              <a:spcBef>
                <a:spcPts val="0"/>
              </a:spcBef>
            </a:pPr>
            <a:r>
              <a:rPr lang="en-US" sz="2400" dirty="0"/>
              <a:t>Monetary</a:t>
            </a:r>
          </a:p>
          <a:p>
            <a:pPr lvl="1" eaLnBrk="1" hangingPunct="1">
              <a:lnSpc>
                <a:spcPct val="120000"/>
              </a:lnSpc>
              <a:spcBef>
                <a:spcPts val="0"/>
              </a:spcBef>
            </a:pPr>
            <a:r>
              <a:rPr lang="en-US" sz="2400" dirty="0"/>
              <a:t>Technical</a:t>
            </a:r>
          </a:p>
          <a:p>
            <a:pPr eaLnBrk="1" hangingPunct="1">
              <a:lnSpc>
                <a:spcPct val="120000"/>
              </a:lnSpc>
              <a:spcBef>
                <a:spcPts val="0"/>
              </a:spcBef>
            </a:pPr>
            <a:r>
              <a:rPr lang="en-US" dirty="0"/>
              <a:t>Safety, reliability, quality, system performance, timeliness, accuracy, completeness</a:t>
            </a:r>
          </a:p>
          <a:p>
            <a:pPr eaLnBrk="1" hangingPunct="1">
              <a:lnSpc>
                <a:spcPct val="120000"/>
              </a:lnSpc>
              <a:spcBef>
                <a:spcPts val="0"/>
              </a:spcBef>
            </a:pPr>
            <a:r>
              <a:rPr lang="en-US" dirty="0"/>
              <a:t>Political</a:t>
            </a:r>
          </a:p>
          <a:p>
            <a:pPr lvl="1" eaLnBrk="1" hangingPunct="1">
              <a:lnSpc>
                <a:spcPct val="120000"/>
              </a:lnSpc>
              <a:spcBef>
                <a:spcPts val="0"/>
              </a:spcBef>
            </a:pPr>
            <a:r>
              <a:rPr lang="en-US" sz="2400" dirty="0"/>
              <a:t>Organizational policy, legislation, regulation, culture</a:t>
            </a:r>
          </a:p>
          <a:p>
            <a:pPr eaLnBrk="1" hangingPunct="1">
              <a:lnSpc>
                <a:spcPct val="120000"/>
              </a:lnSpc>
              <a:spcBef>
                <a:spcPts val="0"/>
              </a:spcBef>
            </a:pPr>
            <a:r>
              <a:rPr lang="en-US" sz="2800" dirty="0"/>
              <a:t>Test Controls!</a:t>
            </a:r>
          </a:p>
          <a:p>
            <a:pPr eaLnBrk="1" hangingPunct="1">
              <a:lnSpc>
                <a:spcPct val="80000"/>
              </a:lnSpc>
            </a:pP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932D929-15B1-47EE-B869-4A4A426A3E13}" type="slidenum">
              <a:rPr lang="es-ES" sz="1400"/>
              <a:pPr algn="r"/>
              <a:t>39</a:t>
            </a:fld>
            <a:endParaRPr lang="es-ES" sz="1400"/>
          </a:p>
        </p:txBody>
      </p:sp>
      <p:pic>
        <p:nvPicPr>
          <p:cNvPr id="98308" name="Picture 3"/>
          <p:cNvPicPr>
            <a:picLocks noGrp="1" noChangeAspect="1" noChangeArrowheads="1"/>
          </p:cNvPicPr>
          <p:nvPr>
            <p:ph type="body" idx="4294967295"/>
          </p:nvPr>
        </p:nvPicPr>
        <p:blipFill>
          <a:blip r:embed="rId2" cstate="print"/>
          <a:srcRect/>
          <a:stretch>
            <a:fillRect/>
          </a:stretch>
        </p:blipFill>
        <p:spPr>
          <a:xfrm>
            <a:off x="0" y="247650"/>
            <a:ext cx="8229600" cy="6169025"/>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901" y="1205678"/>
            <a:ext cx="8465813" cy="474264"/>
          </a:xfrm>
        </p:spPr>
        <p:txBody>
          <a:bodyPr>
            <a:normAutofit fontScale="90000"/>
          </a:bodyPr>
          <a:lstStyle/>
          <a:p>
            <a:r>
              <a:rPr lang="en-US" dirty="0"/>
              <a:t>Examples of Risk Management Frameworks</a:t>
            </a:r>
          </a:p>
        </p:txBody>
      </p:sp>
      <p:sp>
        <p:nvSpPr>
          <p:cNvPr id="3" name="Content Placeholder 2"/>
          <p:cNvSpPr>
            <a:spLocks noGrp="1"/>
          </p:cNvSpPr>
          <p:nvPr>
            <p:ph idx="1"/>
          </p:nvPr>
        </p:nvSpPr>
        <p:spPr>
          <a:xfrm>
            <a:off x="274320" y="1679942"/>
            <a:ext cx="8595359" cy="3492682"/>
          </a:xfrm>
        </p:spPr>
        <p:txBody>
          <a:bodyPr/>
          <a:lstStyle/>
          <a:p>
            <a:pPr marL="0" indent="0">
              <a:buNone/>
            </a:pPr>
            <a:r>
              <a:rPr lang="en-US" dirty="0">
                <a:solidFill>
                  <a:schemeClr val="tx1">
                    <a:lumMod val="65000"/>
                    <a:lumOff val="35000"/>
                  </a:schemeClr>
                </a:solidFill>
              </a:rPr>
              <a:t>      </a:t>
            </a:r>
            <a:r>
              <a:rPr lang="en-US" sz="1400" dirty="0">
                <a:solidFill>
                  <a:schemeClr val="tx1">
                    <a:lumMod val="65000"/>
                    <a:lumOff val="35000"/>
                  </a:schemeClr>
                </a:solidFill>
              </a:rPr>
              <a:t>NIST SP 800-37 R2 - CSRC   </a:t>
            </a:r>
          </a:p>
          <a:p>
            <a:pPr marL="0" indent="0">
              <a:buNone/>
            </a:pPr>
            <a:r>
              <a:rPr lang="en-US" sz="1400" dirty="0">
                <a:solidFill>
                  <a:schemeClr val="tx1">
                    <a:lumMod val="65000"/>
                    <a:lumOff val="35000"/>
                  </a:schemeClr>
                </a:solidFill>
                <a:hlinkClick r:id="rId3"/>
              </a:rPr>
              <a:t>https://nvlpubs.nist.gov/nistpubs/SpecialPublications/NIST.SP.800-37r2.pdf</a:t>
            </a:r>
            <a:r>
              <a:rPr lang="en-US" sz="1400" dirty="0">
                <a:solidFill>
                  <a:schemeClr val="tx1">
                    <a:lumMod val="65000"/>
                    <a:lumOff val="35000"/>
                  </a:schemeClr>
                </a:solidFill>
              </a:rPr>
              <a:t>  			   COBIT - ISACA</a:t>
            </a:r>
          </a:p>
          <a:p>
            <a:pPr marL="0" indent="0">
              <a:buNone/>
            </a:pPr>
            <a:r>
              <a:rPr lang="en-US" sz="1400" dirty="0"/>
              <a:t>					      </a:t>
            </a:r>
          </a:p>
          <a:p>
            <a:pPr marL="0" indent="0">
              <a:buNone/>
            </a:pPr>
            <a:r>
              <a:rPr lang="en-US" sz="1400" dirty="0">
                <a:solidFill>
                  <a:schemeClr val="tx1">
                    <a:lumMod val="65000"/>
                    <a:lumOff val="35000"/>
                  </a:schemeClr>
                </a:solidFill>
              </a:rPr>
              <a:t>				COSO – The IIA</a:t>
            </a:r>
          </a:p>
          <a:p>
            <a:pPr marL="0" indent="0">
              <a:buNone/>
            </a:pPr>
            <a:r>
              <a:rPr lang="en-US" sz="1400" dirty="0">
                <a:solidFill>
                  <a:schemeClr val="tx1">
                    <a:lumMod val="65000"/>
                    <a:lumOff val="35000"/>
                  </a:schemeClr>
                </a:solidFill>
                <a:hlinkClick r:id="rId4"/>
              </a:rPr>
              <a:t>https://www.techtarget.com/searchcio/definition/COSO-Framework</a:t>
            </a:r>
            <a:r>
              <a:rPr lang="en-US" sz="1400" dirty="0">
                <a:solidFill>
                  <a:schemeClr val="tx1">
                    <a:lumMod val="65000"/>
                    <a:lumOff val="35000"/>
                  </a:schemeClr>
                </a:solidFill>
              </a:rPr>
              <a:t> </a:t>
            </a:r>
          </a:p>
        </p:txBody>
      </p:sp>
      <p:pic>
        <p:nvPicPr>
          <p:cNvPr id="4" name="Picture 3"/>
          <p:cNvPicPr>
            <a:picLocks noChangeAspect="1"/>
          </p:cNvPicPr>
          <p:nvPr/>
        </p:nvPicPr>
        <p:blipFill rotWithShape="1">
          <a:blip r:embed="rId5"/>
          <a:srcRect l="34357" t="50297" r="35357" b="11725"/>
          <a:stretch/>
        </p:blipFill>
        <p:spPr>
          <a:xfrm>
            <a:off x="514901" y="2485757"/>
            <a:ext cx="2769326" cy="1881052"/>
          </a:xfrm>
          <a:prstGeom prst="rect">
            <a:avLst/>
          </a:prstGeom>
        </p:spPr>
      </p:pic>
      <p:pic>
        <p:nvPicPr>
          <p:cNvPr id="4098" name="Picture 2" descr="Image result for coso framewor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82052" y="3429000"/>
            <a:ext cx="1703337" cy="171641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squarmilner.com/wp-content/uploads/2019/10/900px-%C3%97-550px-Copy-of-coso-17-principles.png"/>
          <p:cNvPicPr>
            <a:picLocks noChangeAspect="1" noChangeArrowheads="1"/>
          </p:cNvPicPr>
          <p:nvPr/>
        </p:nvPicPr>
        <p:blipFill rotWithShape="1">
          <a:blip r:embed="rId7">
            <a:extLst>
              <a:ext uri="{28A0092B-C50C-407E-A947-70E740481C1C}">
                <a14:useLocalDpi xmlns:a14="http://schemas.microsoft.com/office/drawing/2010/main" val="0"/>
              </a:ext>
            </a:extLst>
          </a:blip>
          <a:srcRect t="23657" b="59232"/>
          <a:stretch/>
        </p:blipFill>
        <p:spPr bwMode="auto">
          <a:xfrm>
            <a:off x="2215269" y="5308001"/>
            <a:ext cx="4919158" cy="51085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cobit framework"/>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74431" y="2411056"/>
            <a:ext cx="2419176" cy="23298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88B7604-2E2F-BC1B-B38D-9562A5DB60BB}"/>
              </a:ext>
            </a:extLst>
          </p:cNvPr>
          <p:cNvSpPr txBox="1"/>
          <p:nvPr/>
        </p:nvSpPr>
        <p:spPr>
          <a:xfrm>
            <a:off x="4747807" y="4987958"/>
            <a:ext cx="4572000" cy="369332"/>
          </a:xfrm>
          <a:prstGeom prst="rect">
            <a:avLst/>
          </a:prstGeom>
          <a:noFill/>
        </p:spPr>
        <p:txBody>
          <a:bodyPr wrap="square">
            <a:spAutoFit/>
          </a:bodyPr>
          <a:lstStyle/>
          <a:p>
            <a:r>
              <a:rPr lang="en-US" dirty="0">
                <a:hlinkClick r:id="rId9"/>
              </a:rPr>
              <a:t>https://www.isaca.org/resources/cobit</a:t>
            </a:r>
            <a:r>
              <a:rPr lang="en-US" dirty="0"/>
              <a:t> </a:t>
            </a:r>
          </a:p>
        </p:txBody>
      </p:sp>
    </p:spTree>
    <p:extLst>
      <p:ext uri="{BB962C8B-B14F-4D97-AF65-F5344CB8AC3E}">
        <p14:creationId xmlns:p14="http://schemas.microsoft.com/office/powerpoint/2010/main" val="188372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A87AEF2-2032-4819-9F49-B34EC75667F4}" type="slidenum">
              <a:rPr lang="es-ES" sz="1400"/>
              <a:pPr algn="r"/>
              <a:t>40</a:t>
            </a:fld>
            <a:endParaRPr lang="es-ES" sz="1400"/>
          </a:p>
        </p:txBody>
      </p:sp>
      <p:sp>
        <p:nvSpPr>
          <p:cNvPr id="99331" name="Rectangle 2"/>
          <p:cNvSpPr>
            <a:spLocks noGrp="1" noChangeArrowheads="1"/>
          </p:cNvSpPr>
          <p:nvPr>
            <p:ph type="title" idx="4294967295"/>
          </p:nvPr>
        </p:nvSpPr>
        <p:spPr>
          <a:xfrm>
            <a:off x="1043608" y="1052736"/>
            <a:ext cx="7054850" cy="450850"/>
          </a:xfrm>
        </p:spPr>
        <p:txBody>
          <a:bodyPr>
            <a:normAutofit fontScale="90000"/>
          </a:bodyPr>
          <a:lstStyle/>
          <a:p>
            <a:pPr eaLnBrk="1" hangingPunct="1"/>
            <a:r>
              <a:rPr lang="en-US" dirty="0"/>
              <a:t>Reduce Risk</a:t>
            </a:r>
          </a:p>
        </p:txBody>
      </p:sp>
      <p:sp>
        <p:nvSpPr>
          <p:cNvPr id="99332" name="Rectangle 3"/>
          <p:cNvSpPr>
            <a:spLocks noGrp="1" noChangeArrowheads="1"/>
          </p:cNvSpPr>
          <p:nvPr>
            <p:ph type="body" idx="4294967295"/>
          </p:nvPr>
        </p:nvSpPr>
        <p:spPr>
          <a:xfrm>
            <a:off x="683568" y="1774738"/>
            <a:ext cx="7599218" cy="4191000"/>
          </a:xfrm>
        </p:spPr>
        <p:txBody>
          <a:bodyPr/>
          <a:lstStyle/>
          <a:p>
            <a:pPr eaLnBrk="1" hangingPunct="1"/>
            <a:r>
              <a:rPr lang="en-US" dirty="0"/>
              <a:t>Evaluate alternatives, effectiveness, costs of countermeasures</a:t>
            </a:r>
          </a:p>
          <a:p>
            <a:pPr eaLnBrk="1" hangingPunct="1"/>
            <a:r>
              <a:rPr lang="en-US" dirty="0"/>
              <a:t>Indicate where to most effectively use your limited resources</a:t>
            </a:r>
          </a:p>
          <a:p>
            <a:pPr eaLnBrk="1" hangingPunct="1"/>
            <a:r>
              <a:rPr lang="en-US" dirty="0"/>
              <a:t>ROI Calculation</a:t>
            </a:r>
          </a:p>
          <a:p>
            <a:pPr eaLnBrk="1" hangingPunct="1"/>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72570BB1-3C0A-47C7-99D9-A76F73B5FE32}" type="slidenum">
              <a:rPr lang="es-ES" sz="1400"/>
              <a:pPr algn="r"/>
              <a:t>41</a:t>
            </a:fld>
            <a:endParaRPr lang="es-ES" sz="1400"/>
          </a:p>
        </p:txBody>
      </p:sp>
      <p:sp>
        <p:nvSpPr>
          <p:cNvPr id="104451" name="Rectangle 2"/>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sz="4400"/>
          </a:p>
        </p:txBody>
      </p:sp>
      <p:sp>
        <p:nvSpPr>
          <p:cNvPr id="104452" name="Rectangle 3"/>
          <p:cNvSpPr>
            <a:spLocks noGrp="1" noChangeArrowheads="1"/>
          </p:cNvSpPr>
          <p:nvPr>
            <p:ph type="title" idx="4294967295"/>
          </p:nvPr>
        </p:nvSpPr>
        <p:spPr>
          <a:xfrm>
            <a:off x="1058862" y="76200"/>
            <a:ext cx="7026275" cy="1143000"/>
          </a:xfrm>
        </p:spPr>
        <p:txBody>
          <a:bodyPr/>
          <a:lstStyle/>
          <a:p>
            <a:pPr eaLnBrk="1" hangingPunct="1"/>
            <a:r>
              <a:rPr lang="en-US" sz="2800" dirty="0"/>
              <a:t>Risk Analysis Report Format</a:t>
            </a:r>
          </a:p>
        </p:txBody>
      </p:sp>
      <p:sp>
        <p:nvSpPr>
          <p:cNvPr id="104453" name="Rectangle 4"/>
          <p:cNvSpPr>
            <a:spLocks noGrp="1" noChangeArrowheads="1"/>
          </p:cNvSpPr>
          <p:nvPr>
            <p:ph type="body" idx="4294967295"/>
          </p:nvPr>
        </p:nvSpPr>
        <p:spPr>
          <a:xfrm>
            <a:off x="914400" y="1219200"/>
            <a:ext cx="8229600" cy="4876800"/>
          </a:xfrm>
        </p:spPr>
        <p:txBody>
          <a:bodyPr>
            <a:normAutofit lnSpcReduction="10000"/>
          </a:bodyPr>
          <a:lstStyle/>
          <a:p>
            <a:pPr eaLnBrk="1" hangingPunct="1">
              <a:buFont typeface="Wingdings" pitchFamily="2" charset="2"/>
              <a:buNone/>
            </a:pPr>
            <a:r>
              <a:rPr lang="en-US" sz="1400" dirty="0"/>
              <a:t>	</a:t>
            </a:r>
            <a:r>
              <a:rPr lang="en-US" sz="1800" dirty="0"/>
              <a:t>I.   Introduction</a:t>
            </a:r>
            <a:br>
              <a:rPr lang="en-US" sz="1800" dirty="0"/>
            </a:br>
            <a:r>
              <a:rPr lang="en-US" sz="1800" dirty="0"/>
              <a:t>      A. Reason for risk analysis study and its scope</a:t>
            </a:r>
            <a:br>
              <a:rPr lang="en-US" sz="1800" dirty="0"/>
            </a:br>
            <a:r>
              <a:rPr lang="en-US" sz="1800" dirty="0"/>
              <a:t>      B. Description of physical facility</a:t>
            </a:r>
            <a:br>
              <a:rPr lang="en-US" sz="1800" dirty="0"/>
            </a:br>
            <a:r>
              <a:rPr lang="en-US" sz="1800" dirty="0"/>
              <a:t>      C. Major security measures in use or being installed</a:t>
            </a:r>
            <a:br>
              <a:rPr lang="en-US" sz="1800" dirty="0"/>
            </a:br>
            <a:r>
              <a:rPr lang="en-US" sz="1800" dirty="0"/>
              <a:t> II.  Background</a:t>
            </a:r>
            <a:br>
              <a:rPr lang="en-US" sz="1800" dirty="0"/>
            </a:br>
            <a:r>
              <a:rPr lang="en-US" sz="1800" dirty="0"/>
              <a:t> III. Requirements and Constraints</a:t>
            </a:r>
            <a:br>
              <a:rPr lang="en-US" sz="1800" dirty="0"/>
            </a:br>
            <a:r>
              <a:rPr lang="en-US" sz="1800" dirty="0"/>
              <a:t>      A. Historical factors (previous risk analyses and</a:t>
            </a:r>
            <a:br>
              <a:rPr lang="en-US" sz="1800" dirty="0"/>
            </a:br>
            <a:r>
              <a:rPr lang="en-US" sz="1800" dirty="0"/>
              <a:t>         results, serious security breaches, etc.)</a:t>
            </a:r>
            <a:br>
              <a:rPr lang="en-US" sz="1800" dirty="0"/>
            </a:br>
            <a:r>
              <a:rPr lang="en-US" sz="1800" dirty="0"/>
              <a:t>      B. Time and manpower considerations; other constraints</a:t>
            </a:r>
            <a:br>
              <a:rPr lang="en-US" sz="1800" dirty="0"/>
            </a:br>
            <a:r>
              <a:rPr lang="en-US" sz="1800" dirty="0"/>
              <a:t> IV.  Risk Analysis</a:t>
            </a:r>
            <a:br>
              <a:rPr lang="en-US" sz="1800" dirty="0"/>
            </a:br>
            <a:r>
              <a:rPr lang="en-US" sz="1800" dirty="0"/>
              <a:t>      A. Published guidelines used</a:t>
            </a:r>
            <a:br>
              <a:rPr lang="en-US" sz="1800" dirty="0"/>
            </a:br>
            <a:r>
              <a:rPr lang="en-US" sz="1800" dirty="0"/>
              <a:t>      B. Major threats considered and why</a:t>
            </a:r>
            <a:br>
              <a:rPr lang="en-US" sz="1800" dirty="0"/>
            </a:br>
            <a:r>
              <a:rPr lang="en-US" sz="1800" dirty="0"/>
              <a:t>      C. Worksheets and summary</a:t>
            </a:r>
            <a:br>
              <a:rPr lang="en-US" sz="1800" dirty="0"/>
            </a:br>
            <a:r>
              <a:rPr lang="en-US" sz="1800" dirty="0"/>
              <a:t>      D. Countermeasures (with costs)</a:t>
            </a:r>
            <a:br>
              <a:rPr lang="en-US" sz="1800" dirty="0"/>
            </a:br>
            <a:r>
              <a:rPr lang="en-US" sz="1800" dirty="0"/>
              <a:t>      E. Cost/benefit analysis of each countermeasure/threat combination</a:t>
            </a:r>
            <a:br>
              <a:rPr lang="en-US" sz="1800" dirty="0"/>
            </a:br>
            <a:r>
              <a:rPr lang="en-US" sz="1800" dirty="0"/>
              <a:t> V.   Recommendations (prioritized)</a:t>
            </a:r>
            <a:br>
              <a:rPr lang="en-US" sz="1800" dirty="0"/>
            </a:br>
            <a:r>
              <a:rPr lang="en-US" sz="1800" dirty="0"/>
              <a:t> VI.  Summary</a:t>
            </a:r>
          </a:p>
        </p:txBody>
      </p:sp>
      <p:sp>
        <p:nvSpPr>
          <p:cNvPr id="104454" name="Rectangle 5"/>
          <p:cNvSpPr>
            <a:spLocks noChangeArrowheads="1"/>
          </p:cNvSpPr>
          <p:nvPr/>
        </p:nvSpPr>
        <p:spPr bwMode="auto">
          <a:xfrm>
            <a:off x="5756275" y="6019800"/>
            <a:ext cx="3387725" cy="508000"/>
          </a:xfrm>
          <a:prstGeom prst="rect">
            <a:avLst/>
          </a:prstGeom>
          <a:noFill/>
          <a:ln w="12700">
            <a:noFill/>
            <a:miter lim="800000"/>
            <a:headEnd/>
            <a:tailEnd/>
          </a:ln>
        </p:spPr>
        <p:txBody>
          <a:bodyPr wrap="none" lIns="90488" tIns="44450" rIns="90488" bIns="44450"/>
          <a:lstStyle/>
          <a:p>
            <a:pPr eaLnBrk="0" hangingPunct="0"/>
            <a:r>
              <a:rPr lang="en-US" sz="1300" b="1"/>
              <a:t>adapted from U. S. Dept. of Agriculture</a:t>
            </a:r>
            <a:br>
              <a:rPr lang="en-US" sz="1300" b="1"/>
            </a:br>
            <a:br>
              <a:rPr lang="en-US" sz="1300" b="1"/>
            </a:br>
            <a:endParaRPr lang="en-US" sz="400"/>
          </a:p>
        </p:txBody>
      </p:sp>
    </p:spTree>
  </p:cSld>
  <p:clrMapOvr>
    <a:masterClrMapping/>
  </p:clrMapOvr>
  <p:transition spd="med">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5E6613D-0205-4A70-945C-3D5CE0AB9FA8}" type="slidenum">
              <a:rPr lang="es-ES" sz="1400"/>
              <a:pPr algn="r"/>
              <a:t>42</a:t>
            </a:fld>
            <a:endParaRPr lang="es-ES" sz="1400"/>
          </a:p>
        </p:txBody>
      </p:sp>
      <p:sp>
        <p:nvSpPr>
          <p:cNvPr id="106499" name="Rectangle 2"/>
          <p:cNvSpPr>
            <a:spLocks noGrp="1" noChangeArrowheads="1"/>
          </p:cNvSpPr>
          <p:nvPr>
            <p:ph type="title" idx="4294967295"/>
          </p:nvPr>
        </p:nvSpPr>
        <p:spPr>
          <a:xfrm>
            <a:off x="827584" y="986613"/>
            <a:ext cx="7416824" cy="450850"/>
          </a:xfrm>
        </p:spPr>
        <p:txBody>
          <a:bodyPr>
            <a:normAutofit fontScale="90000"/>
          </a:bodyPr>
          <a:lstStyle/>
          <a:p>
            <a:pPr eaLnBrk="1" hangingPunct="1"/>
            <a:r>
              <a:rPr lang="en-US" sz="2800" dirty="0"/>
              <a:t>Financial Institution - Risk Assessment</a:t>
            </a:r>
          </a:p>
        </p:txBody>
      </p:sp>
      <p:sp>
        <p:nvSpPr>
          <p:cNvPr id="106500" name="Rectangle 3"/>
          <p:cNvSpPr>
            <a:spLocks noGrp="1" noChangeArrowheads="1"/>
          </p:cNvSpPr>
          <p:nvPr>
            <p:ph type="body" idx="4294967295"/>
          </p:nvPr>
        </p:nvSpPr>
        <p:spPr>
          <a:xfrm>
            <a:off x="714348" y="1643050"/>
            <a:ext cx="6858000" cy="4191000"/>
          </a:xfrm>
        </p:spPr>
        <p:txBody>
          <a:bodyPr>
            <a:normAutofit/>
          </a:bodyPr>
          <a:lstStyle/>
          <a:p>
            <a:pPr eaLnBrk="1" hangingPunct="1"/>
            <a:r>
              <a:rPr lang="en-US" dirty="0"/>
              <a:t>Threat</a:t>
            </a:r>
          </a:p>
          <a:p>
            <a:pPr eaLnBrk="1" hangingPunct="1"/>
            <a:r>
              <a:rPr lang="en-US" dirty="0"/>
              <a:t>Likelihood</a:t>
            </a:r>
          </a:p>
          <a:p>
            <a:pPr eaLnBrk="1" hangingPunct="1"/>
            <a:r>
              <a:rPr lang="en-US" dirty="0"/>
              <a:t>Impact</a:t>
            </a:r>
          </a:p>
          <a:p>
            <a:pPr eaLnBrk="1" hangingPunct="1"/>
            <a:r>
              <a:rPr lang="en-US" dirty="0"/>
              <a:t>Controls</a:t>
            </a:r>
          </a:p>
          <a:p>
            <a:pPr eaLnBrk="1" hangingPunct="1"/>
            <a:r>
              <a:rPr lang="en-US" dirty="0"/>
              <a:t>Testing of Controls – frequency, who</a:t>
            </a:r>
          </a:p>
          <a:p>
            <a:pPr eaLnBrk="1" hangingPunct="1"/>
            <a:r>
              <a:rPr lang="en-US" dirty="0"/>
              <a:t>Effectiveness of Controls – results of testing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7FB06F1-9844-4A33-B5B3-A98612D4C59F}" type="slidenum">
              <a:rPr lang="es-ES" sz="1400"/>
              <a:pPr algn="r"/>
              <a:t>43</a:t>
            </a:fld>
            <a:endParaRPr lang="es-ES" sz="1400"/>
          </a:p>
        </p:txBody>
      </p:sp>
      <p:sp>
        <p:nvSpPr>
          <p:cNvPr id="108547" name="Rectangle 2"/>
          <p:cNvSpPr>
            <a:spLocks noChangeArrowheads="1"/>
          </p:cNvSpPr>
          <p:nvPr/>
        </p:nvSpPr>
        <p:spPr bwMode="auto">
          <a:xfrm>
            <a:off x="762000" y="228600"/>
            <a:ext cx="7620000" cy="762000"/>
          </a:xfrm>
          <a:prstGeom prst="rect">
            <a:avLst/>
          </a:prstGeom>
          <a:noFill/>
          <a:ln w="9525">
            <a:noFill/>
            <a:miter lim="800000"/>
            <a:headEnd/>
            <a:tailEnd/>
          </a:ln>
        </p:spPr>
        <p:txBody>
          <a:bodyPr/>
          <a:lstStyle/>
          <a:p>
            <a:pPr algn="ctr"/>
            <a:r>
              <a:rPr lang="en-US" sz="4400"/>
              <a:t>Security Risk Assessment </a:t>
            </a:r>
          </a:p>
        </p:txBody>
      </p:sp>
      <p:grpSp>
        <p:nvGrpSpPr>
          <p:cNvPr id="108548" name="Group 3"/>
          <p:cNvGrpSpPr>
            <a:grpSpLocks/>
          </p:cNvGrpSpPr>
          <p:nvPr/>
        </p:nvGrpSpPr>
        <p:grpSpPr bwMode="auto">
          <a:xfrm>
            <a:off x="830263" y="968375"/>
            <a:ext cx="7496175" cy="749300"/>
            <a:chOff x="-2" y="-2"/>
            <a:chExt cx="4739" cy="472"/>
          </a:xfrm>
        </p:grpSpPr>
        <p:grpSp>
          <p:nvGrpSpPr>
            <p:cNvPr id="108549" name="Group 4"/>
            <p:cNvGrpSpPr>
              <a:grpSpLocks/>
            </p:cNvGrpSpPr>
            <p:nvPr/>
          </p:nvGrpSpPr>
          <p:grpSpPr bwMode="auto">
            <a:xfrm>
              <a:off x="0" y="0"/>
              <a:ext cx="4735" cy="468"/>
              <a:chOff x="0" y="0"/>
              <a:chExt cx="4735" cy="468"/>
            </a:xfrm>
          </p:grpSpPr>
          <p:grpSp>
            <p:nvGrpSpPr>
              <p:cNvPr id="108550" name="Group 5"/>
              <p:cNvGrpSpPr>
                <a:grpSpLocks/>
              </p:cNvGrpSpPr>
              <p:nvPr/>
            </p:nvGrpSpPr>
            <p:grpSpPr bwMode="auto">
              <a:xfrm>
                <a:off x="0" y="0"/>
                <a:ext cx="3068" cy="468"/>
                <a:chOff x="0" y="0"/>
                <a:chExt cx="3068" cy="468"/>
              </a:xfrm>
            </p:grpSpPr>
            <p:sp>
              <p:nvSpPr>
                <p:cNvPr id="108551" name="Rectangle 6"/>
                <p:cNvSpPr>
                  <a:spLocks noChangeArrowheads="1"/>
                </p:cNvSpPr>
                <p:nvPr/>
              </p:nvSpPr>
              <p:spPr bwMode="auto">
                <a:xfrm>
                  <a:off x="6" y="6"/>
                  <a:ext cx="3056" cy="456"/>
                </a:xfrm>
                <a:prstGeom prst="rect">
                  <a:avLst/>
                </a:prstGeom>
                <a:noFill/>
                <a:ln w="9525">
                  <a:noFill/>
                  <a:miter lim="800000"/>
                  <a:headEnd/>
                  <a:tailEnd/>
                </a:ln>
              </p:spPr>
              <p:txBody>
                <a:bodyPr lIns="0" rIns="0" anchor="ctr"/>
                <a:lstStyle/>
                <a:p>
                  <a:pPr algn="ctr"/>
                  <a:r>
                    <a:rPr lang="en-US" sz="1400" b="1">
                      <a:cs typeface="Arial" charset="0"/>
                    </a:rPr>
                    <a:t>Security Element</a:t>
                  </a:r>
                  <a:endParaRPr lang="en-US" sz="1400" b="1">
                    <a:cs typeface="Times New Roman" pitchFamily="18" charset="0"/>
                  </a:endParaRPr>
                </a:p>
                <a:p>
                  <a:pPr algn="ctr" eaLnBrk="0" hangingPunct="0"/>
                  <a:endParaRPr lang="en-US" sz="1400">
                    <a:cs typeface="Times New Roman" pitchFamily="18" charset="0"/>
                  </a:endParaRPr>
                </a:p>
              </p:txBody>
            </p:sp>
            <p:sp>
              <p:nvSpPr>
                <p:cNvPr id="108552" name="Rectangle 7"/>
                <p:cNvSpPr>
                  <a:spLocks noChangeArrowheads="1"/>
                </p:cNvSpPr>
                <p:nvPr/>
              </p:nvSpPr>
              <p:spPr bwMode="auto">
                <a:xfrm>
                  <a:off x="0" y="0"/>
                  <a:ext cx="3068" cy="468"/>
                </a:xfrm>
                <a:prstGeom prst="rect">
                  <a:avLst/>
                </a:prstGeom>
                <a:noFill/>
                <a:ln w="7">
                  <a:solidFill>
                    <a:srgbClr val="A0A0A0"/>
                  </a:solidFill>
                  <a:miter lim="800000"/>
                  <a:headEnd/>
                  <a:tailEnd/>
                </a:ln>
              </p:spPr>
              <p:txBody>
                <a:bodyPr/>
                <a:lstStyle/>
                <a:p>
                  <a:endParaRPr lang="en-US" sz="4400"/>
                </a:p>
              </p:txBody>
            </p:sp>
          </p:grpSp>
          <p:grpSp>
            <p:nvGrpSpPr>
              <p:cNvPr id="108553" name="Group 8"/>
              <p:cNvGrpSpPr>
                <a:grpSpLocks/>
              </p:cNvGrpSpPr>
              <p:nvPr/>
            </p:nvGrpSpPr>
            <p:grpSpPr bwMode="auto">
              <a:xfrm>
                <a:off x="3068" y="0"/>
                <a:ext cx="337" cy="468"/>
                <a:chOff x="3068" y="0"/>
                <a:chExt cx="337" cy="468"/>
              </a:xfrm>
            </p:grpSpPr>
            <p:sp>
              <p:nvSpPr>
                <p:cNvPr id="108554" name="Rectangle 9"/>
                <p:cNvSpPr>
                  <a:spLocks noChangeArrowheads="1"/>
                </p:cNvSpPr>
                <p:nvPr/>
              </p:nvSpPr>
              <p:spPr bwMode="auto">
                <a:xfrm>
                  <a:off x="3074" y="6"/>
                  <a:ext cx="325" cy="456"/>
                </a:xfrm>
                <a:prstGeom prst="rect">
                  <a:avLst/>
                </a:prstGeom>
                <a:noFill/>
                <a:ln w="9525">
                  <a:noFill/>
                  <a:miter lim="800000"/>
                  <a:headEnd/>
                  <a:tailEnd/>
                </a:ln>
              </p:spPr>
              <p:txBody>
                <a:bodyPr lIns="0" rIns="0" anchor="ctr"/>
                <a:lstStyle/>
                <a:p>
                  <a:pPr algn="ctr"/>
                  <a:r>
                    <a:rPr lang="en-US" sz="1400" b="1">
                      <a:solidFill>
                        <a:srgbClr val="00CC00"/>
                      </a:solidFill>
                      <a:cs typeface="Arial" charset="0"/>
                    </a:rPr>
                    <a:t>OK</a:t>
                  </a:r>
                  <a:endParaRPr lang="en-US" sz="1400" b="1">
                    <a:cs typeface="Times New Roman" pitchFamily="18" charset="0"/>
                  </a:endParaRPr>
                </a:p>
                <a:p>
                  <a:pPr algn="ctr" eaLnBrk="0" hangingPunct="0"/>
                  <a:endParaRPr lang="en-US" sz="1400">
                    <a:cs typeface="Times New Roman" pitchFamily="18" charset="0"/>
                  </a:endParaRPr>
                </a:p>
              </p:txBody>
            </p:sp>
            <p:sp>
              <p:nvSpPr>
                <p:cNvPr id="108555" name="Rectangle 10"/>
                <p:cNvSpPr>
                  <a:spLocks noChangeArrowheads="1"/>
                </p:cNvSpPr>
                <p:nvPr/>
              </p:nvSpPr>
              <p:spPr bwMode="auto">
                <a:xfrm>
                  <a:off x="3068" y="0"/>
                  <a:ext cx="337" cy="468"/>
                </a:xfrm>
                <a:prstGeom prst="rect">
                  <a:avLst/>
                </a:prstGeom>
                <a:noFill/>
                <a:ln w="7">
                  <a:solidFill>
                    <a:srgbClr val="A0A0A0"/>
                  </a:solidFill>
                  <a:miter lim="800000"/>
                  <a:headEnd/>
                  <a:tailEnd/>
                </a:ln>
              </p:spPr>
              <p:txBody>
                <a:bodyPr/>
                <a:lstStyle/>
                <a:p>
                  <a:endParaRPr lang="en-US" sz="4400"/>
                </a:p>
              </p:txBody>
            </p:sp>
          </p:grpSp>
          <p:grpSp>
            <p:nvGrpSpPr>
              <p:cNvPr id="108556" name="Group 11"/>
              <p:cNvGrpSpPr>
                <a:grpSpLocks/>
              </p:cNvGrpSpPr>
              <p:nvPr/>
            </p:nvGrpSpPr>
            <p:grpSpPr bwMode="auto">
              <a:xfrm>
                <a:off x="3405" y="0"/>
                <a:ext cx="571" cy="468"/>
                <a:chOff x="3405" y="0"/>
                <a:chExt cx="571" cy="468"/>
              </a:xfrm>
            </p:grpSpPr>
            <p:sp>
              <p:nvSpPr>
                <p:cNvPr id="108557" name="Rectangle 12"/>
                <p:cNvSpPr>
                  <a:spLocks noChangeArrowheads="1"/>
                </p:cNvSpPr>
                <p:nvPr/>
              </p:nvSpPr>
              <p:spPr bwMode="auto">
                <a:xfrm>
                  <a:off x="3411" y="6"/>
                  <a:ext cx="559" cy="456"/>
                </a:xfrm>
                <a:prstGeom prst="rect">
                  <a:avLst/>
                </a:prstGeom>
                <a:noFill/>
                <a:ln w="9525">
                  <a:noFill/>
                  <a:miter lim="800000"/>
                  <a:headEnd/>
                  <a:tailEnd/>
                </a:ln>
              </p:spPr>
              <p:txBody>
                <a:bodyPr lIns="0" rIns="0" anchor="ctr"/>
                <a:lstStyle/>
                <a:p>
                  <a:pPr algn="ctr"/>
                  <a:r>
                    <a:rPr lang="en-US" sz="1400" b="1">
                      <a:solidFill>
                        <a:srgbClr val="FFCC00"/>
                      </a:solidFill>
                      <a:cs typeface="Arial" charset="0"/>
                    </a:rPr>
                    <a:t>Review</a:t>
                  </a:r>
                  <a:endParaRPr lang="en-US" sz="1400" b="1">
                    <a:cs typeface="Times New Roman" pitchFamily="18" charset="0"/>
                  </a:endParaRPr>
                </a:p>
                <a:p>
                  <a:pPr algn="ctr" eaLnBrk="0" hangingPunct="0"/>
                  <a:endParaRPr lang="en-US" sz="1400">
                    <a:cs typeface="Times New Roman" pitchFamily="18" charset="0"/>
                  </a:endParaRPr>
                </a:p>
              </p:txBody>
            </p:sp>
            <p:sp>
              <p:nvSpPr>
                <p:cNvPr id="108558" name="Rectangle 13"/>
                <p:cNvSpPr>
                  <a:spLocks noChangeArrowheads="1"/>
                </p:cNvSpPr>
                <p:nvPr/>
              </p:nvSpPr>
              <p:spPr bwMode="auto">
                <a:xfrm>
                  <a:off x="3405" y="0"/>
                  <a:ext cx="571" cy="468"/>
                </a:xfrm>
                <a:prstGeom prst="rect">
                  <a:avLst/>
                </a:prstGeom>
                <a:noFill/>
                <a:ln w="7">
                  <a:solidFill>
                    <a:srgbClr val="A0A0A0"/>
                  </a:solidFill>
                  <a:miter lim="800000"/>
                  <a:headEnd/>
                  <a:tailEnd/>
                </a:ln>
              </p:spPr>
              <p:txBody>
                <a:bodyPr/>
                <a:lstStyle/>
                <a:p>
                  <a:endParaRPr lang="en-US" sz="4400"/>
                </a:p>
              </p:txBody>
            </p:sp>
          </p:grpSp>
          <p:grpSp>
            <p:nvGrpSpPr>
              <p:cNvPr id="108559" name="Group 14"/>
              <p:cNvGrpSpPr>
                <a:grpSpLocks/>
              </p:cNvGrpSpPr>
              <p:nvPr/>
            </p:nvGrpSpPr>
            <p:grpSpPr bwMode="auto">
              <a:xfrm>
                <a:off x="3976" y="0"/>
                <a:ext cx="759" cy="468"/>
                <a:chOff x="3976" y="0"/>
                <a:chExt cx="759" cy="468"/>
              </a:xfrm>
            </p:grpSpPr>
            <p:sp>
              <p:nvSpPr>
                <p:cNvPr id="108560" name="Rectangle 15"/>
                <p:cNvSpPr>
                  <a:spLocks noChangeArrowheads="1"/>
                </p:cNvSpPr>
                <p:nvPr/>
              </p:nvSpPr>
              <p:spPr bwMode="auto">
                <a:xfrm>
                  <a:off x="3982" y="6"/>
                  <a:ext cx="747" cy="456"/>
                </a:xfrm>
                <a:prstGeom prst="rect">
                  <a:avLst/>
                </a:prstGeom>
                <a:noFill/>
                <a:ln w="9525">
                  <a:noFill/>
                  <a:miter lim="800000"/>
                  <a:headEnd/>
                  <a:tailEnd/>
                </a:ln>
              </p:spPr>
              <p:txBody>
                <a:bodyPr lIns="0" rIns="0" anchor="ctr"/>
                <a:lstStyle/>
                <a:p>
                  <a:pPr algn="ctr"/>
                  <a:endParaRPr lang="en-US" sz="1400" b="1">
                    <a:solidFill>
                      <a:srgbClr val="FF3333"/>
                    </a:solidFill>
                    <a:cs typeface="Arial" charset="0"/>
                  </a:endParaRPr>
                </a:p>
                <a:p>
                  <a:pPr algn="ctr"/>
                  <a:r>
                    <a:rPr lang="en-US" sz="1400" b="1">
                      <a:solidFill>
                        <a:srgbClr val="FF3333"/>
                      </a:solidFill>
                      <a:cs typeface="Arial" charset="0"/>
                    </a:rPr>
                    <a:t>Requires Immediate Attention</a:t>
                  </a:r>
                </a:p>
                <a:p>
                  <a:pPr algn="ctr" eaLnBrk="0" hangingPunct="0"/>
                  <a:endParaRPr lang="en-US" sz="1400">
                    <a:cs typeface="Arial" charset="0"/>
                  </a:endParaRPr>
                </a:p>
              </p:txBody>
            </p:sp>
            <p:sp>
              <p:nvSpPr>
                <p:cNvPr id="108561" name="Rectangle 16"/>
                <p:cNvSpPr>
                  <a:spLocks noChangeArrowheads="1"/>
                </p:cNvSpPr>
                <p:nvPr/>
              </p:nvSpPr>
              <p:spPr bwMode="auto">
                <a:xfrm>
                  <a:off x="3976" y="0"/>
                  <a:ext cx="759" cy="468"/>
                </a:xfrm>
                <a:prstGeom prst="rect">
                  <a:avLst/>
                </a:prstGeom>
                <a:noFill/>
                <a:ln w="7">
                  <a:solidFill>
                    <a:srgbClr val="A0A0A0"/>
                  </a:solidFill>
                  <a:miter lim="800000"/>
                  <a:headEnd/>
                  <a:tailEnd/>
                </a:ln>
              </p:spPr>
              <p:txBody>
                <a:bodyPr/>
                <a:lstStyle/>
                <a:p>
                  <a:endParaRPr lang="en-US" sz="4400"/>
                </a:p>
              </p:txBody>
            </p:sp>
          </p:grpSp>
        </p:grpSp>
        <p:sp>
          <p:nvSpPr>
            <p:cNvPr id="108562" name="Rectangle 17"/>
            <p:cNvSpPr>
              <a:spLocks noChangeArrowheads="1"/>
            </p:cNvSpPr>
            <p:nvPr/>
          </p:nvSpPr>
          <p:spPr bwMode="auto">
            <a:xfrm>
              <a:off x="-2" y="-2"/>
              <a:ext cx="4739" cy="472"/>
            </a:xfrm>
            <a:prstGeom prst="rect">
              <a:avLst/>
            </a:prstGeom>
            <a:noFill/>
            <a:ln w="7937">
              <a:solidFill>
                <a:srgbClr val="A0A0A0"/>
              </a:solidFill>
              <a:miter lim="800000"/>
              <a:headEnd/>
              <a:tailEnd/>
            </a:ln>
          </p:spPr>
          <p:txBody>
            <a:bodyPr/>
            <a:lstStyle/>
            <a:p>
              <a:endParaRPr lang="en-US" sz="4400"/>
            </a:p>
          </p:txBody>
        </p:sp>
      </p:grpSp>
      <p:grpSp>
        <p:nvGrpSpPr>
          <p:cNvPr id="108563" name="Group 18"/>
          <p:cNvGrpSpPr>
            <a:grpSpLocks/>
          </p:cNvGrpSpPr>
          <p:nvPr/>
        </p:nvGrpSpPr>
        <p:grpSpPr bwMode="auto">
          <a:xfrm>
            <a:off x="817563" y="1752600"/>
            <a:ext cx="7508875" cy="3003550"/>
            <a:chOff x="-2" y="-2"/>
            <a:chExt cx="4756" cy="1892"/>
          </a:xfrm>
        </p:grpSpPr>
        <p:grpSp>
          <p:nvGrpSpPr>
            <p:cNvPr id="108564" name="Group 19"/>
            <p:cNvGrpSpPr>
              <a:grpSpLocks/>
            </p:cNvGrpSpPr>
            <p:nvPr/>
          </p:nvGrpSpPr>
          <p:grpSpPr bwMode="auto">
            <a:xfrm>
              <a:off x="0" y="0"/>
              <a:ext cx="4752" cy="1888"/>
              <a:chOff x="0" y="0"/>
              <a:chExt cx="4752" cy="1888"/>
            </a:xfrm>
          </p:grpSpPr>
          <p:grpSp>
            <p:nvGrpSpPr>
              <p:cNvPr id="108565" name="Group 20"/>
              <p:cNvGrpSpPr>
                <a:grpSpLocks/>
              </p:cNvGrpSpPr>
              <p:nvPr/>
            </p:nvGrpSpPr>
            <p:grpSpPr bwMode="auto">
              <a:xfrm>
                <a:off x="0" y="0"/>
                <a:ext cx="3084" cy="468"/>
                <a:chOff x="0" y="0"/>
                <a:chExt cx="3084" cy="468"/>
              </a:xfrm>
            </p:grpSpPr>
            <p:sp>
              <p:nvSpPr>
                <p:cNvPr id="108566" name="Rectangle 21"/>
                <p:cNvSpPr>
                  <a:spLocks noChangeArrowheads="1"/>
                </p:cNvSpPr>
                <p:nvPr/>
              </p:nvSpPr>
              <p:spPr bwMode="auto">
                <a:xfrm>
                  <a:off x="6" y="6"/>
                  <a:ext cx="3072" cy="456"/>
                </a:xfrm>
                <a:prstGeom prst="rect">
                  <a:avLst/>
                </a:prstGeom>
                <a:noFill/>
                <a:ln w="9525">
                  <a:noFill/>
                  <a:miter lim="800000"/>
                  <a:headEnd/>
                  <a:tailEnd/>
                </a:ln>
              </p:spPr>
              <p:txBody>
                <a:bodyPr lIns="0" rIns="0" anchor="ctr"/>
                <a:lstStyle/>
                <a:p>
                  <a:r>
                    <a:rPr lang="en-US" sz="1400" b="1">
                      <a:cs typeface="Arial" charset="0"/>
                    </a:rPr>
                    <a:t>Physical Security</a:t>
                  </a:r>
                  <a:endParaRPr lang="en-US" sz="1400" b="1">
                    <a:cs typeface="Times New Roman" pitchFamily="18" charset="0"/>
                  </a:endParaRPr>
                </a:p>
                <a:p>
                  <a:pPr lvl="1" eaLnBrk="0" hangingPunct="0">
                    <a:buFontTx/>
                    <a:buChar char="•"/>
                  </a:pPr>
                  <a:r>
                    <a:rPr lang="en-US" sz="1400">
                      <a:cs typeface="Arial" charset="0"/>
                    </a:rPr>
                    <a:t>Is our computing equipment properly secured? </a:t>
                  </a:r>
                </a:p>
                <a:p>
                  <a:pPr eaLnBrk="0" hangingPunct="0"/>
                  <a:endParaRPr lang="en-US" sz="1400">
                    <a:cs typeface="Arial" charset="0"/>
                  </a:endParaRPr>
                </a:p>
              </p:txBody>
            </p:sp>
            <p:sp>
              <p:nvSpPr>
                <p:cNvPr id="108567" name="Rectangle 22"/>
                <p:cNvSpPr>
                  <a:spLocks noChangeArrowheads="1"/>
                </p:cNvSpPr>
                <p:nvPr/>
              </p:nvSpPr>
              <p:spPr bwMode="auto">
                <a:xfrm>
                  <a:off x="0" y="0"/>
                  <a:ext cx="3084" cy="468"/>
                </a:xfrm>
                <a:prstGeom prst="rect">
                  <a:avLst/>
                </a:prstGeom>
                <a:noFill/>
                <a:ln w="7">
                  <a:solidFill>
                    <a:srgbClr val="A0A0A0"/>
                  </a:solidFill>
                  <a:miter lim="800000"/>
                  <a:headEnd/>
                  <a:tailEnd/>
                </a:ln>
              </p:spPr>
              <p:txBody>
                <a:bodyPr/>
                <a:lstStyle/>
                <a:p>
                  <a:endParaRPr lang="en-US" sz="4400"/>
                </a:p>
              </p:txBody>
            </p:sp>
          </p:grpSp>
          <p:grpSp>
            <p:nvGrpSpPr>
              <p:cNvPr id="108568" name="Group 23"/>
              <p:cNvGrpSpPr>
                <a:grpSpLocks/>
              </p:cNvGrpSpPr>
              <p:nvPr/>
            </p:nvGrpSpPr>
            <p:grpSpPr bwMode="auto">
              <a:xfrm>
                <a:off x="3084" y="0"/>
                <a:ext cx="337" cy="468"/>
                <a:chOff x="3084" y="0"/>
                <a:chExt cx="337" cy="468"/>
              </a:xfrm>
            </p:grpSpPr>
            <p:sp>
              <p:nvSpPr>
                <p:cNvPr id="108569" name="Rectangle 24"/>
                <p:cNvSpPr>
                  <a:spLocks noChangeArrowheads="1"/>
                </p:cNvSpPr>
                <p:nvPr/>
              </p:nvSpPr>
              <p:spPr bwMode="auto">
                <a:xfrm>
                  <a:off x="3090" y="6"/>
                  <a:ext cx="325"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8570" name="Rectangle 25"/>
                <p:cNvSpPr>
                  <a:spLocks noChangeArrowheads="1"/>
                </p:cNvSpPr>
                <p:nvPr/>
              </p:nvSpPr>
              <p:spPr bwMode="auto">
                <a:xfrm>
                  <a:off x="3084" y="0"/>
                  <a:ext cx="337" cy="468"/>
                </a:xfrm>
                <a:prstGeom prst="rect">
                  <a:avLst/>
                </a:prstGeom>
                <a:noFill/>
                <a:ln w="7">
                  <a:solidFill>
                    <a:srgbClr val="A0A0A0"/>
                  </a:solidFill>
                  <a:miter lim="800000"/>
                  <a:headEnd/>
                  <a:tailEnd/>
                </a:ln>
              </p:spPr>
              <p:txBody>
                <a:bodyPr/>
                <a:lstStyle/>
                <a:p>
                  <a:endParaRPr lang="en-US" sz="4400"/>
                </a:p>
              </p:txBody>
            </p:sp>
          </p:grpSp>
          <p:grpSp>
            <p:nvGrpSpPr>
              <p:cNvPr id="108571" name="Group 26"/>
              <p:cNvGrpSpPr>
                <a:grpSpLocks/>
              </p:cNvGrpSpPr>
              <p:nvPr/>
            </p:nvGrpSpPr>
            <p:grpSpPr bwMode="auto">
              <a:xfrm>
                <a:off x="3421" y="0"/>
                <a:ext cx="571" cy="468"/>
                <a:chOff x="3421" y="0"/>
                <a:chExt cx="571" cy="468"/>
              </a:xfrm>
            </p:grpSpPr>
            <p:sp>
              <p:nvSpPr>
                <p:cNvPr id="108572" name="Rectangle 27"/>
                <p:cNvSpPr>
                  <a:spLocks noChangeArrowheads="1"/>
                </p:cNvSpPr>
                <p:nvPr/>
              </p:nvSpPr>
              <p:spPr bwMode="auto">
                <a:xfrm>
                  <a:off x="3427" y="6"/>
                  <a:ext cx="559"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8573" name="Rectangle 28"/>
                <p:cNvSpPr>
                  <a:spLocks noChangeArrowheads="1"/>
                </p:cNvSpPr>
                <p:nvPr/>
              </p:nvSpPr>
              <p:spPr bwMode="auto">
                <a:xfrm>
                  <a:off x="3421" y="0"/>
                  <a:ext cx="571" cy="468"/>
                </a:xfrm>
                <a:prstGeom prst="rect">
                  <a:avLst/>
                </a:prstGeom>
                <a:noFill/>
                <a:ln w="7">
                  <a:solidFill>
                    <a:srgbClr val="A0A0A0"/>
                  </a:solidFill>
                  <a:miter lim="800000"/>
                  <a:headEnd/>
                  <a:tailEnd/>
                </a:ln>
              </p:spPr>
              <p:txBody>
                <a:bodyPr/>
                <a:lstStyle/>
                <a:p>
                  <a:endParaRPr lang="en-US" sz="4400"/>
                </a:p>
              </p:txBody>
            </p:sp>
          </p:grpSp>
          <p:grpSp>
            <p:nvGrpSpPr>
              <p:cNvPr id="108574" name="Group 29"/>
              <p:cNvGrpSpPr>
                <a:grpSpLocks/>
              </p:cNvGrpSpPr>
              <p:nvPr/>
            </p:nvGrpSpPr>
            <p:grpSpPr bwMode="auto">
              <a:xfrm>
                <a:off x="3992" y="0"/>
                <a:ext cx="760" cy="468"/>
                <a:chOff x="3992" y="0"/>
                <a:chExt cx="760" cy="468"/>
              </a:xfrm>
            </p:grpSpPr>
            <p:sp>
              <p:nvSpPr>
                <p:cNvPr id="108575" name="Rectangle 30"/>
                <p:cNvSpPr>
                  <a:spLocks noChangeArrowheads="1"/>
                </p:cNvSpPr>
                <p:nvPr/>
              </p:nvSpPr>
              <p:spPr bwMode="auto">
                <a:xfrm>
                  <a:off x="3998" y="6"/>
                  <a:ext cx="748"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8576" name="Rectangle 31"/>
                <p:cNvSpPr>
                  <a:spLocks noChangeArrowheads="1"/>
                </p:cNvSpPr>
                <p:nvPr/>
              </p:nvSpPr>
              <p:spPr bwMode="auto">
                <a:xfrm>
                  <a:off x="3992" y="0"/>
                  <a:ext cx="760" cy="468"/>
                </a:xfrm>
                <a:prstGeom prst="rect">
                  <a:avLst/>
                </a:prstGeom>
                <a:noFill/>
                <a:ln w="7">
                  <a:solidFill>
                    <a:srgbClr val="A0A0A0"/>
                  </a:solidFill>
                  <a:miter lim="800000"/>
                  <a:headEnd/>
                  <a:tailEnd/>
                </a:ln>
              </p:spPr>
              <p:txBody>
                <a:bodyPr/>
                <a:lstStyle/>
                <a:p>
                  <a:endParaRPr lang="en-US" sz="4400"/>
                </a:p>
              </p:txBody>
            </p:sp>
          </p:grpSp>
          <p:grpSp>
            <p:nvGrpSpPr>
              <p:cNvPr id="108577" name="Group 32"/>
              <p:cNvGrpSpPr>
                <a:grpSpLocks/>
              </p:cNvGrpSpPr>
              <p:nvPr/>
            </p:nvGrpSpPr>
            <p:grpSpPr bwMode="auto">
              <a:xfrm>
                <a:off x="0" y="480"/>
                <a:ext cx="3084" cy="928"/>
                <a:chOff x="0" y="480"/>
                <a:chExt cx="3084" cy="928"/>
              </a:xfrm>
            </p:grpSpPr>
            <p:sp>
              <p:nvSpPr>
                <p:cNvPr id="108578" name="Rectangle 33"/>
                <p:cNvSpPr>
                  <a:spLocks noChangeArrowheads="1"/>
                </p:cNvSpPr>
                <p:nvPr/>
              </p:nvSpPr>
              <p:spPr bwMode="auto">
                <a:xfrm>
                  <a:off x="6" y="486"/>
                  <a:ext cx="3072" cy="916"/>
                </a:xfrm>
                <a:prstGeom prst="rect">
                  <a:avLst/>
                </a:prstGeom>
                <a:noFill/>
                <a:ln w="9525">
                  <a:noFill/>
                  <a:miter lim="800000"/>
                  <a:headEnd/>
                  <a:tailEnd/>
                </a:ln>
              </p:spPr>
              <p:txBody>
                <a:bodyPr lIns="0" rIns="0" anchor="ctr"/>
                <a:lstStyle/>
                <a:p>
                  <a:r>
                    <a:rPr lang="en-US" sz="1400" b="1">
                      <a:cs typeface="Arial" charset="0"/>
                    </a:rPr>
                    <a:t>Account &amp; Password Management</a:t>
                  </a:r>
                  <a:endParaRPr lang="en-US" sz="1400" b="1">
                    <a:cs typeface="Times New Roman" pitchFamily="18" charset="0"/>
                  </a:endParaRPr>
                </a:p>
                <a:p>
                  <a:pPr lvl="1" eaLnBrk="0" hangingPunct="0">
                    <a:buFontTx/>
                    <a:buChar char="•"/>
                  </a:pPr>
                  <a:r>
                    <a:rPr lang="en-US" sz="1400">
                      <a:cs typeface="Arial" charset="0"/>
                    </a:rPr>
                    <a:t>Do we ensure only authorized personnel have access to our computers? </a:t>
                  </a:r>
                </a:p>
                <a:p>
                  <a:pPr lvl="1" eaLnBrk="0" hangingPunct="0">
                    <a:buFontTx/>
                    <a:buChar char="•"/>
                  </a:pPr>
                  <a:r>
                    <a:rPr lang="en-US" sz="1400">
                      <a:cs typeface="Arial" charset="0"/>
                    </a:rPr>
                    <a:t>Do we require and enforce appropriate passwords? </a:t>
                  </a:r>
                </a:p>
                <a:p>
                  <a:pPr eaLnBrk="0" hangingPunct="0"/>
                  <a:endParaRPr lang="en-US" sz="1400">
                    <a:cs typeface="Arial" charset="0"/>
                  </a:endParaRPr>
                </a:p>
              </p:txBody>
            </p:sp>
            <p:sp>
              <p:nvSpPr>
                <p:cNvPr id="108579" name="Rectangle 34"/>
                <p:cNvSpPr>
                  <a:spLocks noChangeArrowheads="1"/>
                </p:cNvSpPr>
                <p:nvPr/>
              </p:nvSpPr>
              <p:spPr bwMode="auto">
                <a:xfrm>
                  <a:off x="0" y="480"/>
                  <a:ext cx="3084" cy="928"/>
                </a:xfrm>
                <a:prstGeom prst="rect">
                  <a:avLst/>
                </a:prstGeom>
                <a:noFill/>
                <a:ln w="7">
                  <a:solidFill>
                    <a:srgbClr val="A0A0A0"/>
                  </a:solidFill>
                  <a:miter lim="800000"/>
                  <a:headEnd/>
                  <a:tailEnd/>
                </a:ln>
              </p:spPr>
              <p:txBody>
                <a:bodyPr/>
                <a:lstStyle/>
                <a:p>
                  <a:endParaRPr lang="en-US" sz="4400"/>
                </a:p>
              </p:txBody>
            </p:sp>
          </p:grpSp>
          <p:grpSp>
            <p:nvGrpSpPr>
              <p:cNvPr id="108580" name="Group 35"/>
              <p:cNvGrpSpPr>
                <a:grpSpLocks/>
              </p:cNvGrpSpPr>
              <p:nvPr/>
            </p:nvGrpSpPr>
            <p:grpSpPr bwMode="auto">
              <a:xfrm>
                <a:off x="3084" y="480"/>
                <a:ext cx="337" cy="928"/>
                <a:chOff x="3084" y="480"/>
                <a:chExt cx="337" cy="928"/>
              </a:xfrm>
            </p:grpSpPr>
            <p:sp>
              <p:nvSpPr>
                <p:cNvPr id="108581" name="Rectangle 36"/>
                <p:cNvSpPr>
                  <a:spLocks noChangeArrowheads="1"/>
                </p:cNvSpPr>
                <p:nvPr/>
              </p:nvSpPr>
              <p:spPr bwMode="auto">
                <a:xfrm>
                  <a:off x="3090" y="486"/>
                  <a:ext cx="325" cy="91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8582" name="Rectangle 37"/>
                <p:cNvSpPr>
                  <a:spLocks noChangeArrowheads="1"/>
                </p:cNvSpPr>
                <p:nvPr/>
              </p:nvSpPr>
              <p:spPr bwMode="auto">
                <a:xfrm>
                  <a:off x="3084" y="480"/>
                  <a:ext cx="337" cy="928"/>
                </a:xfrm>
                <a:prstGeom prst="rect">
                  <a:avLst/>
                </a:prstGeom>
                <a:noFill/>
                <a:ln w="7">
                  <a:solidFill>
                    <a:srgbClr val="A0A0A0"/>
                  </a:solidFill>
                  <a:miter lim="800000"/>
                  <a:headEnd/>
                  <a:tailEnd/>
                </a:ln>
              </p:spPr>
              <p:txBody>
                <a:bodyPr/>
                <a:lstStyle/>
                <a:p>
                  <a:endParaRPr lang="en-US" sz="4400"/>
                </a:p>
              </p:txBody>
            </p:sp>
          </p:grpSp>
          <p:grpSp>
            <p:nvGrpSpPr>
              <p:cNvPr id="108583" name="Group 38"/>
              <p:cNvGrpSpPr>
                <a:grpSpLocks/>
              </p:cNvGrpSpPr>
              <p:nvPr/>
            </p:nvGrpSpPr>
            <p:grpSpPr bwMode="auto">
              <a:xfrm>
                <a:off x="3421" y="480"/>
                <a:ext cx="571" cy="928"/>
                <a:chOff x="3421" y="480"/>
                <a:chExt cx="571" cy="928"/>
              </a:xfrm>
            </p:grpSpPr>
            <p:sp>
              <p:nvSpPr>
                <p:cNvPr id="108584" name="Rectangle 39"/>
                <p:cNvSpPr>
                  <a:spLocks noChangeArrowheads="1"/>
                </p:cNvSpPr>
                <p:nvPr/>
              </p:nvSpPr>
              <p:spPr bwMode="auto">
                <a:xfrm>
                  <a:off x="3427" y="486"/>
                  <a:ext cx="559" cy="91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8585" name="Rectangle 40"/>
                <p:cNvSpPr>
                  <a:spLocks noChangeArrowheads="1"/>
                </p:cNvSpPr>
                <p:nvPr/>
              </p:nvSpPr>
              <p:spPr bwMode="auto">
                <a:xfrm>
                  <a:off x="3421" y="480"/>
                  <a:ext cx="571" cy="928"/>
                </a:xfrm>
                <a:prstGeom prst="rect">
                  <a:avLst/>
                </a:prstGeom>
                <a:noFill/>
                <a:ln w="7">
                  <a:solidFill>
                    <a:srgbClr val="A0A0A0"/>
                  </a:solidFill>
                  <a:miter lim="800000"/>
                  <a:headEnd/>
                  <a:tailEnd/>
                </a:ln>
              </p:spPr>
              <p:txBody>
                <a:bodyPr/>
                <a:lstStyle/>
                <a:p>
                  <a:endParaRPr lang="en-US" sz="4400"/>
                </a:p>
              </p:txBody>
            </p:sp>
          </p:grpSp>
          <p:grpSp>
            <p:nvGrpSpPr>
              <p:cNvPr id="108586" name="Group 41"/>
              <p:cNvGrpSpPr>
                <a:grpSpLocks/>
              </p:cNvGrpSpPr>
              <p:nvPr/>
            </p:nvGrpSpPr>
            <p:grpSpPr bwMode="auto">
              <a:xfrm>
                <a:off x="3992" y="480"/>
                <a:ext cx="760" cy="928"/>
                <a:chOff x="3992" y="480"/>
                <a:chExt cx="760" cy="928"/>
              </a:xfrm>
            </p:grpSpPr>
            <p:sp>
              <p:nvSpPr>
                <p:cNvPr id="108587" name="Rectangle 42"/>
                <p:cNvSpPr>
                  <a:spLocks noChangeArrowheads="1"/>
                </p:cNvSpPr>
                <p:nvPr/>
              </p:nvSpPr>
              <p:spPr bwMode="auto">
                <a:xfrm>
                  <a:off x="3998" y="486"/>
                  <a:ext cx="748" cy="91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8588" name="Rectangle 43"/>
                <p:cNvSpPr>
                  <a:spLocks noChangeArrowheads="1"/>
                </p:cNvSpPr>
                <p:nvPr/>
              </p:nvSpPr>
              <p:spPr bwMode="auto">
                <a:xfrm>
                  <a:off x="3992" y="480"/>
                  <a:ext cx="760" cy="928"/>
                </a:xfrm>
                <a:prstGeom prst="rect">
                  <a:avLst/>
                </a:prstGeom>
                <a:noFill/>
                <a:ln w="7">
                  <a:solidFill>
                    <a:srgbClr val="A0A0A0"/>
                  </a:solidFill>
                  <a:miter lim="800000"/>
                  <a:headEnd/>
                  <a:tailEnd/>
                </a:ln>
              </p:spPr>
              <p:txBody>
                <a:bodyPr/>
                <a:lstStyle/>
                <a:p>
                  <a:endParaRPr lang="en-US" sz="4400"/>
                </a:p>
              </p:txBody>
            </p:sp>
          </p:grpSp>
          <p:grpSp>
            <p:nvGrpSpPr>
              <p:cNvPr id="108589" name="Group 44"/>
              <p:cNvGrpSpPr>
                <a:grpSpLocks/>
              </p:cNvGrpSpPr>
              <p:nvPr/>
            </p:nvGrpSpPr>
            <p:grpSpPr bwMode="auto">
              <a:xfrm>
                <a:off x="0" y="1420"/>
                <a:ext cx="3084" cy="468"/>
                <a:chOff x="0" y="1420"/>
                <a:chExt cx="3084" cy="468"/>
              </a:xfrm>
            </p:grpSpPr>
            <p:sp>
              <p:nvSpPr>
                <p:cNvPr id="108590" name="Rectangle 45"/>
                <p:cNvSpPr>
                  <a:spLocks noChangeArrowheads="1"/>
                </p:cNvSpPr>
                <p:nvPr/>
              </p:nvSpPr>
              <p:spPr bwMode="auto">
                <a:xfrm>
                  <a:off x="6" y="1426"/>
                  <a:ext cx="3072" cy="456"/>
                </a:xfrm>
                <a:prstGeom prst="rect">
                  <a:avLst/>
                </a:prstGeom>
                <a:noFill/>
                <a:ln w="9525">
                  <a:noFill/>
                  <a:miter lim="800000"/>
                  <a:headEnd/>
                  <a:tailEnd/>
                </a:ln>
              </p:spPr>
              <p:txBody>
                <a:bodyPr lIns="0" rIns="0" anchor="ctr"/>
                <a:lstStyle/>
                <a:p>
                  <a:r>
                    <a:rPr lang="en-US" sz="1400" b="1">
                      <a:cs typeface="Arial" charset="0"/>
                    </a:rPr>
                    <a:t>Virus Protection</a:t>
                  </a:r>
                  <a:endParaRPr lang="en-US" sz="1400" b="1">
                    <a:cs typeface="Times New Roman" pitchFamily="18" charset="0"/>
                  </a:endParaRPr>
                </a:p>
                <a:p>
                  <a:pPr lvl="1" eaLnBrk="0" hangingPunct="0">
                    <a:buFontTx/>
                    <a:buChar char="•"/>
                  </a:pPr>
                  <a:r>
                    <a:rPr lang="en-US" sz="1400">
                      <a:cs typeface="Arial" charset="0"/>
                    </a:rPr>
                    <a:t>Do we use, and regularly update, anti-virus software? </a:t>
                  </a:r>
                </a:p>
                <a:p>
                  <a:pPr eaLnBrk="0" hangingPunct="0"/>
                  <a:endParaRPr lang="en-US" sz="1400">
                    <a:cs typeface="Arial" charset="0"/>
                  </a:endParaRPr>
                </a:p>
              </p:txBody>
            </p:sp>
            <p:sp>
              <p:nvSpPr>
                <p:cNvPr id="108591" name="Rectangle 46"/>
                <p:cNvSpPr>
                  <a:spLocks noChangeArrowheads="1"/>
                </p:cNvSpPr>
                <p:nvPr/>
              </p:nvSpPr>
              <p:spPr bwMode="auto">
                <a:xfrm>
                  <a:off x="0" y="1420"/>
                  <a:ext cx="3084" cy="468"/>
                </a:xfrm>
                <a:prstGeom prst="rect">
                  <a:avLst/>
                </a:prstGeom>
                <a:noFill/>
                <a:ln w="7">
                  <a:solidFill>
                    <a:srgbClr val="A0A0A0"/>
                  </a:solidFill>
                  <a:miter lim="800000"/>
                  <a:headEnd/>
                  <a:tailEnd/>
                </a:ln>
              </p:spPr>
              <p:txBody>
                <a:bodyPr/>
                <a:lstStyle/>
                <a:p>
                  <a:endParaRPr lang="en-US" sz="4400"/>
                </a:p>
              </p:txBody>
            </p:sp>
          </p:grpSp>
          <p:grpSp>
            <p:nvGrpSpPr>
              <p:cNvPr id="108592" name="Group 47"/>
              <p:cNvGrpSpPr>
                <a:grpSpLocks/>
              </p:cNvGrpSpPr>
              <p:nvPr/>
            </p:nvGrpSpPr>
            <p:grpSpPr bwMode="auto">
              <a:xfrm>
                <a:off x="3084" y="1420"/>
                <a:ext cx="337" cy="468"/>
                <a:chOff x="3084" y="1420"/>
                <a:chExt cx="337" cy="468"/>
              </a:xfrm>
            </p:grpSpPr>
            <p:sp>
              <p:nvSpPr>
                <p:cNvPr id="108593" name="Rectangle 48"/>
                <p:cNvSpPr>
                  <a:spLocks noChangeArrowheads="1"/>
                </p:cNvSpPr>
                <p:nvPr/>
              </p:nvSpPr>
              <p:spPr bwMode="auto">
                <a:xfrm>
                  <a:off x="3090" y="1426"/>
                  <a:ext cx="325"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8594" name="Rectangle 49"/>
                <p:cNvSpPr>
                  <a:spLocks noChangeArrowheads="1"/>
                </p:cNvSpPr>
                <p:nvPr/>
              </p:nvSpPr>
              <p:spPr bwMode="auto">
                <a:xfrm>
                  <a:off x="3084" y="1420"/>
                  <a:ext cx="337" cy="468"/>
                </a:xfrm>
                <a:prstGeom prst="rect">
                  <a:avLst/>
                </a:prstGeom>
                <a:noFill/>
                <a:ln w="7">
                  <a:solidFill>
                    <a:srgbClr val="A0A0A0"/>
                  </a:solidFill>
                  <a:miter lim="800000"/>
                  <a:headEnd/>
                  <a:tailEnd/>
                </a:ln>
              </p:spPr>
              <p:txBody>
                <a:bodyPr/>
                <a:lstStyle/>
                <a:p>
                  <a:endParaRPr lang="en-US" sz="4400"/>
                </a:p>
              </p:txBody>
            </p:sp>
          </p:grpSp>
          <p:grpSp>
            <p:nvGrpSpPr>
              <p:cNvPr id="108595" name="Group 50"/>
              <p:cNvGrpSpPr>
                <a:grpSpLocks/>
              </p:cNvGrpSpPr>
              <p:nvPr/>
            </p:nvGrpSpPr>
            <p:grpSpPr bwMode="auto">
              <a:xfrm>
                <a:off x="3421" y="1420"/>
                <a:ext cx="571" cy="468"/>
                <a:chOff x="3421" y="1420"/>
                <a:chExt cx="571" cy="468"/>
              </a:xfrm>
            </p:grpSpPr>
            <p:sp>
              <p:nvSpPr>
                <p:cNvPr id="108596" name="Rectangle 51"/>
                <p:cNvSpPr>
                  <a:spLocks noChangeArrowheads="1"/>
                </p:cNvSpPr>
                <p:nvPr/>
              </p:nvSpPr>
              <p:spPr bwMode="auto">
                <a:xfrm>
                  <a:off x="3427" y="1426"/>
                  <a:ext cx="559"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8597" name="Rectangle 52"/>
                <p:cNvSpPr>
                  <a:spLocks noChangeArrowheads="1"/>
                </p:cNvSpPr>
                <p:nvPr/>
              </p:nvSpPr>
              <p:spPr bwMode="auto">
                <a:xfrm>
                  <a:off x="3421" y="1420"/>
                  <a:ext cx="571" cy="468"/>
                </a:xfrm>
                <a:prstGeom prst="rect">
                  <a:avLst/>
                </a:prstGeom>
                <a:noFill/>
                <a:ln w="7">
                  <a:solidFill>
                    <a:srgbClr val="A0A0A0"/>
                  </a:solidFill>
                  <a:miter lim="800000"/>
                  <a:headEnd/>
                  <a:tailEnd/>
                </a:ln>
              </p:spPr>
              <p:txBody>
                <a:bodyPr/>
                <a:lstStyle/>
                <a:p>
                  <a:endParaRPr lang="en-US" sz="4400"/>
                </a:p>
              </p:txBody>
            </p:sp>
          </p:grpSp>
          <p:grpSp>
            <p:nvGrpSpPr>
              <p:cNvPr id="108598" name="Group 53"/>
              <p:cNvGrpSpPr>
                <a:grpSpLocks/>
              </p:cNvGrpSpPr>
              <p:nvPr/>
            </p:nvGrpSpPr>
            <p:grpSpPr bwMode="auto">
              <a:xfrm>
                <a:off x="3992" y="1420"/>
                <a:ext cx="760" cy="468"/>
                <a:chOff x="3992" y="1420"/>
                <a:chExt cx="760" cy="468"/>
              </a:xfrm>
            </p:grpSpPr>
            <p:sp>
              <p:nvSpPr>
                <p:cNvPr id="108599" name="Rectangle 54"/>
                <p:cNvSpPr>
                  <a:spLocks noChangeArrowheads="1"/>
                </p:cNvSpPr>
                <p:nvPr/>
              </p:nvSpPr>
              <p:spPr bwMode="auto">
                <a:xfrm>
                  <a:off x="3998" y="1426"/>
                  <a:ext cx="748"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8600" name="Rectangle 55"/>
                <p:cNvSpPr>
                  <a:spLocks noChangeArrowheads="1"/>
                </p:cNvSpPr>
                <p:nvPr/>
              </p:nvSpPr>
              <p:spPr bwMode="auto">
                <a:xfrm>
                  <a:off x="3992" y="1420"/>
                  <a:ext cx="760" cy="468"/>
                </a:xfrm>
                <a:prstGeom prst="rect">
                  <a:avLst/>
                </a:prstGeom>
                <a:noFill/>
                <a:ln w="7">
                  <a:solidFill>
                    <a:srgbClr val="A0A0A0"/>
                  </a:solidFill>
                  <a:miter lim="800000"/>
                  <a:headEnd/>
                  <a:tailEnd/>
                </a:ln>
              </p:spPr>
              <p:txBody>
                <a:bodyPr/>
                <a:lstStyle/>
                <a:p>
                  <a:endParaRPr lang="en-US" sz="4400"/>
                </a:p>
              </p:txBody>
            </p:sp>
          </p:grpSp>
        </p:grpSp>
        <p:sp>
          <p:nvSpPr>
            <p:cNvPr id="108601" name="Rectangle 56"/>
            <p:cNvSpPr>
              <a:spLocks noChangeArrowheads="1"/>
            </p:cNvSpPr>
            <p:nvPr/>
          </p:nvSpPr>
          <p:spPr bwMode="auto">
            <a:xfrm>
              <a:off x="-2" y="-2"/>
              <a:ext cx="4756" cy="1892"/>
            </a:xfrm>
            <a:prstGeom prst="rect">
              <a:avLst/>
            </a:prstGeom>
            <a:noFill/>
            <a:ln w="7937">
              <a:solidFill>
                <a:srgbClr val="A0A0A0"/>
              </a:solidFill>
              <a:miter lim="800000"/>
              <a:headEnd/>
              <a:tailEnd/>
            </a:ln>
          </p:spPr>
          <p:txBody>
            <a:bodyPr/>
            <a:lstStyle/>
            <a:p>
              <a:endParaRPr lang="en-US" sz="4400"/>
            </a:p>
          </p:txBody>
        </p:sp>
      </p:grpSp>
      <p:sp>
        <p:nvSpPr>
          <p:cNvPr id="108602" name="Rectangle 57"/>
          <p:cNvSpPr>
            <a:spLocks noChangeArrowheads="1"/>
          </p:cNvSpPr>
          <p:nvPr/>
        </p:nvSpPr>
        <p:spPr bwMode="auto">
          <a:xfrm>
            <a:off x="1600200" y="4800600"/>
            <a:ext cx="6858000" cy="1187450"/>
          </a:xfrm>
          <a:prstGeom prst="rect">
            <a:avLst/>
          </a:prstGeom>
          <a:noFill/>
          <a:ln w="9525">
            <a:noFill/>
            <a:miter lim="800000"/>
            <a:headEnd/>
            <a:tailEnd/>
          </a:ln>
        </p:spPr>
        <p:txBody>
          <a:bodyPr>
            <a:spAutoFit/>
          </a:bodyPr>
          <a:lstStyle/>
          <a:p>
            <a:r>
              <a:rPr lang="en-US" sz="1200" b="1">
                <a:solidFill>
                  <a:srgbClr val="33CC33"/>
                </a:solidFill>
                <a:cs typeface="Arial" charset="0"/>
              </a:rPr>
              <a:t>OK</a:t>
            </a:r>
            <a:r>
              <a:rPr lang="en-US" sz="1200">
                <a:solidFill>
                  <a:srgbClr val="33CC33"/>
                </a:solidFill>
                <a:cs typeface="Arial" charset="0"/>
              </a:rPr>
              <a:t> </a:t>
            </a:r>
            <a:r>
              <a:rPr lang="en-US" sz="1200">
                <a:cs typeface="Arial" charset="0"/>
              </a:rPr>
              <a:t>- the element has been addressed by department action or policy. All the detailed questions can be answered affirmatively. </a:t>
            </a:r>
          </a:p>
          <a:p>
            <a:pPr eaLnBrk="0" hangingPunct="0"/>
            <a:r>
              <a:rPr lang="en-US" sz="1200" b="1">
                <a:solidFill>
                  <a:srgbClr val="FF9900"/>
                </a:solidFill>
                <a:cs typeface="Arial" charset="0"/>
              </a:rPr>
              <a:t>Review</a:t>
            </a:r>
            <a:r>
              <a:rPr lang="en-US" sz="1200">
                <a:solidFill>
                  <a:srgbClr val="FF9900"/>
                </a:solidFill>
                <a:cs typeface="Arial" charset="0"/>
              </a:rPr>
              <a:t> - </a:t>
            </a:r>
            <a:r>
              <a:rPr lang="en-US" sz="1200">
                <a:cs typeface="Arial" charset="0"/>
              </a:rPr>
              <a:t>The basic issue has been addressed, but further review is warranted. Not all the detailed questions can be answered in the affirmative. </a:t>
            </a:r>
          </a:p>
          <a:p>
            <a:pPr eaLnBrk="0" hangingPunct="0"/>
            <a:r>
              <a:rPr lang="en-US" sz="1200" b="1">
                <a:solidFill>
                  <a:srgbClr val="CC0000"/>
                </a:solidFill>
                <a:cs typeface="Arial" charset="0"/>
              </a:rPr>
              <a:t>Requires Immediate Attention</a:t>
            </a:r>
            <a:r>
              <a:rPr lang="en-US" sz="1200">
                <a:solidFill>
                  <a:srgbClr val="CC0000"/>
                </a:solidFill>
                <a:cs typeface="Arial" charset="0"/>
              </a:rPr>
              <a:t> - </a:t>
            </a:r>
            <a:r>
              <a:rPr lang="en-US" sz="1200">
                <a:cs typeface="Arial" charset="0"/>
              </a:rPr>
              <a:t>The element has not been addressed or recently reviewed. Few, if any, of the detailed questions can be answered in the affirmative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15CDF84-AE7D-492D-9024-2C74D3299899}" type="slidenum">
              <a:rPr lang="es-ES" sz="1400"/>
              <a:pPr algn="r"/>
              <a:t>44</a:t>
            </a:fld>
            <a:endParaRPr lang="es-ES" sz="1400"/>
          </a:p>
        </p:txBody>
      </p:sp>
      <p:grpSp>
        <p:nvGrpSpPr>
          <p:cNvPr id="109571" name="Group 2"/>
          <p:cNvGrpSpPr>
            <a:grpSpLocks/>
          </p:cNvGrpSpPr>
          <p:nvPr/>
        </p:nvGrpSpPr>
        <p:grpSpPr bwMode="auto">
          <a:xfrm>
            <a:off x="788988" y="1943100"/>
            <a:ext cx="7564437" cy="2819400"/>
            <a:chOff x="-2" y="-2"/>
            <a:chExt cx="4756" cy="1432"/>
          </a:xfrm>
        </p:grpSpPr>
        <p:grpSp>
          <p:nvGrpSpPr>
            <p:cNvPr id="109572" name="Group 3"/>
            <p:cNvGrpSpPr>
              <a:grpSpLocks/>
            </p:cNvGrpSpPr>
            <p:nvPr/>
          </p:nvGrpSpPr>
          <p:grpSpPr bwMode="auto">
            <a:xfrm>
              <a:off x="0" y="0"/>
              <a:ext cx="4752" cy="1428"/>
              <a:chOff x="0" y="0"/>
              <a:chExt cx="4752" cy="1428"/>
            </a:xfrm>
          </p:grpSpPr>
          <p:grpSp>
            <p:nvGrpSpPr>
              <p:cNvPr id="109573" name="Group 4"/>
              <p:cNvGrpSpPr>
                <a:grpSpLocks/>
              </p:cNvGrpSpPr>
              <p:nvPr/>
            </p:nvGrpSpPr>
            <p:grpSpPr bwMode="auto">
              <a:xfrm>
                <a:off x="0" y="0"/>
                <a:ext cx="3084" cy="468"/>
                <a:chOff x="0" y="0"/>
                <a:chExt cx="3084" cy="468"/>
              </a:xfrm>
            </p:grpSpPr>
            <p:sp>
              <p:nvSpPr>
                <p:cNvPr id="109574" name="Rectangle 5"/>
                <p:cNvSpPr>
                  <a:spLocks noChangeArrowheads="1"/>
                </p:cNvSpPr>
                <p:nvPr/>
              </p:nvSpPr>
              <p:spPr bwMode="auto">
                <a:xfrm>
                  <a:off x="6" y="6"/>
                  <a:ext cx="3072" cy="456"/>
                </a:xfrm>
                <a:prstGeom prst="rect">
                  <a:avLst/>
                </a:prstGeom>
                <a:noFill/>
                <a:ln w="9525">
                  <a:noFill/>
                  <a:miter lim="800000"/>
                  <a:headEnd/>
                  <a:tailEnd/>
                </a:ln>
              </p:spPr>
              <p:txBody>
                <a:bodyPr lIns="0" rIns="0" anchor="ctr"/>
                <a:lstStyle/>
                <a:p>
                  <a:r>
                    <a:rPr lang="en-US" sz="1400" b="1">
                      <a:cs typeface="Arial" charset="0"/>
                    </a:rPr>
                    <a:t>Data Backup and Restoration</a:t>
                  </a:r>
                  <a:endParaRPr lang="en-US" sz="1400" b="1">
                    <a:cs typeface="Times New Roman" pitchFamily="18" charset="0"/>
                  </a:endParaRPr>
                </a:p>
                <a:p>
                  <a:pPr lvl="1" eaLnBrk="0" hangingPunct="0">
                    <a:buFontTx/>
                    <a:buChar char="•"/>
                  </a:pPr>
                  <a:r>
                    <a:rPr lang="en-US" sz="1400">
                      <a:cs typeface="Arial" charset="0"/>
                    </a:rPr>
                    <a:t>Do we periodically backup individual and department data? </a:t>
                  </a:r>
                </a:p>
                <a:p>
                  <a:pPr eaLnBrk="0" hangingPunct="0"/>
                  <a:endParaRPr lang="en-US" sz="1400">
                    <a:cs typeface="Arial" charset="0"/>
                  </a:endParaRPr>
                </a:p>
              </p:txBody>
            </p:sp>
            <p:sp>
              <p:nvSpPr>
                <p:cNvPr id="109575" name="Rectangle 6"/>
                <p:cNvSpPr>
                  <a:spLocks noChangeArrowheads="1"/>
                </p:cNvSpPr>
                <p:nvPr/>
              </p:nvSpPr>
              <p:spPr bwMode="auto">
                <a:xfrm>
                  <a:off x="0" y="0"/>
                  <a:ext cx="3084" cy="468"/>
                </a:xfrm>
                <a:prstGeom prst="rect">
                  <a:avLst/>
                </a:prstGeom>
                <a:noFill/>
                <a:ln w="7">
                  <a:solidFill>
                    <a:srgbClr val="A0A0A0"/>
                  </a:solidFill>
                  <a:miter lim="800000"/>
                  <a:headEnd/>
                  <a:tailEnd/>
                </a:ln>
              </p:spPr>
              <p:txBody>
                <a:bodyPr/>
                <a:lstStyle/>
                <a:p>
                  <a:endParaRPr lang="en-US" sz="4400"/>
                </a:p>
              </p:txBody>
            </p:sp>
          </p:grpSp>
          <p:grpSp>
            <p:nvGrpSpPr>
              <p:cNvPr id="109576" name="Group 7"/>
              <p:cNvGrpSpPr>
                <a:grpSpLocks/>
              </p:cNvGrpSpPr>
              <p:nvPr/>
            </p:nvGrpSpPr>
            <p:grpSpPr bwMode="auto">
              <a:xfrm>
                <a:off x="3084" y="0"/>
                <a:ext cx="337" cy="468"/>
                <a:chOff x="3084" y="0"/>
                <a:chExt cx="337" cy="468"/>
              </a:xfrm>
            </p:grpSpPr>
            <p:sp>
              <p:nvSpPr>
                <p:cNvPr id="109577" name="Rectangle 8"/>
                <p:cNvSpPr>
                  <a:spLocks noChangeArrowheads="1"/>
                </p:cNvSpPr>
                <p:nvPr/>
              </p:nvSpPr>
              <p:spPr bwMode="auto">
                <a:xfrm>
                  <a:off x="3090" y="6"/>
                  <a:ext cx="325"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9578" name="Rectangle 9"/>
                <p:cNvSpPr>
                  <a:spLocks noChangeArrowheads="1"/>
                </p:cNvSpPr>
                <p:nvPr/>
              </p:nvSpPr>
              <p:spPr bwMode="auto">
                <a:xfrm>
                  <a:off x="3084" y="0"/>
                  <a:ext cx="337" cy="468"/>
                </a:xfrm>
                <a:prstGeom prst="rect">
                  <a:avLst/>
                </a:prstGeom>
                <a:noFill/>
                <a:ln w="7">
                  <a:solidFill>
                    <a:srgbClr val="A0A0A0"/>
                  </a:solidFill>
                  <a:miter lim="800000"/>
                  <a:headEnd/>
                  <a:tailEnd/>
                </a:ln>
              </p:spPr>
              <p:txBody>
                <a:bodyPr/>
                <a:lstStyle/>
                <a:p>
                  <a:endParaRPr lang="en-US" sz="4400"/>
                </a:p>
              </p:txBody>
            </p:sp>
          </p:grpSp>
          <p:grpSp>
            <p:nvGrpSpPr>
              <p:cNvPr id="109579" name="Group 10"/>
              <p:cNvGrpSpPr>
                <a:grpSpLocks/>
              </p:cNvGrpSpPr>
              <p:nvPr/>
            </p:nvGrpSpPr>
            <p:grpSpPr bwMode="auto">
              <a:xfrm>
                <a:off x="3421" y="0"/>
                <a:ext cx="571" cy="468"/>
                <a:chOff x="3421" y="0"/>
                <a:chExt cx="571" cy="468"/>
              </a:xfrm>
            </p:grpSpPr>
            <p:sp>
              <p:nvSpPr>
                <p:cNvPr id="109580" name="Rectangle 11"/>
                <p:cNvSpPr>
                  <a:spLocks noChangeArrowheads="1"/>
                </p:cNvSpPr>
                <p:nvPr/>
              </p:nvSpPr>
              <p:spPr bwMode="auto">
                <a:xfrm>
                  <a:off x="3427" y="6"/>
                  <a:ext cx="559"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9581" name="Rectangle 12"/>
                <p:cNvSpPr>
                  <a:spLocks noChangeArrowheads="1"/>
                </p:cNvSpPr>
                <p:nvPr/>
              </p:nvSpPr>
              <p:spPr bwMode="auto">
                <a:xfrm>
                  <a:off x="3421" y="0"/>
                  <a:ext cx="571" cy="468"/>
                </a:xfrm>
                <a:prstGeom prst="rect">
                  <a:avLst/>
                </a:prstGeom>
                <a:noFill/>
                <a:ln w="7">
                  <a:solidFill>
                    <a:srgbClr val="A0A0A0"/>
                  </a:solidFill>
                  <a:miter lim="800000"/>
                  <a:headEnd/>
                  <a:tailEnd/>
                </a:ln>
              </p:spPr>
              <p:txBody>
                <a:bodyPr/>
                <a:lstStyle/>
                <a:p>
                  <a:endParaRPr lang="en-US" sz="4400"/>
                </a:p>
              </p:txBody>
            </p:sp>
          </p:grpSp>
          <p:grpSp>
            <p:nvGrpSpPr>
              <p:cNvPr id="109582" name="Group 13"/>
              <p:cNvGrpSpPr>
                <a:grpSpLocks/>
              </p:cNvGrpSpPr>
              <p:nvPr/>
            </p:nvGrpSpPr>
            <p:grpSpPr bwMode="auto">
              <a:xfrm>
                <a:off x="3992" y="0"/>
                <a:ext cx="760" cy="468"/>
                <a:chOff x="3992" y="0"/>
                <a:chExt cx="760" cy="468"/>
              </a:xfrm>
            </p:grpSpPr>
            <p:sp>
              <p:nvSpPr>
                <p:cNvPr id="109583" name="Rectangle 14"/>
                <p:cNvSpPr>
                  <a:spLocks noChangeArrowheads="1"/>
                </p:cNvSpPr>
                <p:nvPr/>
              </p:nvSpPr>
              <p:spPr bwMode="auto">
                <a:xfrm>
                  <a:off x="3998" y="6"/>
                  <a:ext cx="748"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9584" name="Rectangle 15"/>
                <p:cNvSpPr>
                  <a:spLocks noChangeArrowheads="1"/>
                </p:cNvSpPr>
                <p:nvPr/>
              </p:nvSpPr>
              <p:spPr bwMode="auto">
                <a:xfrm>
                  <a:off x="3992" y="0"/>
                  <a:ext cx="760" cy="468"/>
                </a:xfrm>
                <a:prstGeom prst="rect">
                  <a:avLst/>
                </a:prstGeom>
                <a:noFill/>
                <a:ln w="7">
                  <a:solidFill>
                    <a:srgbClr val="A0A0A0"/>
                  </a:solidFill>
                  <a:miter lim="800000"/>
                  <a:headEnd/>
                  <a:tailEnd/>
                </a:ln>
              </p:spPr>
              <p:txBody>
                <a:bodyPr/>
                <a:lstStyle/>
                <a:p>
                  <a:endParaRPr lang="en-US" sz="4400"/>
                </a:p>
              </p:txBody>
            </p:sp>
          </p:grpSp>
          <p:grpSp>
            <p:nvGrpSpPr>
              <p:cNvPr id="109585" name="Group 16"/>
              <p:cNvGrpSpPr>
                <a:grpSpLocks/>
              </p:cNvGrpSpPr>
              <p:nvPr/>
            </p:nvGrpSpPr>
            <p:grpSpPr bwMode="auto">
              <a:xfrm>
                <a:off x="0" y="480"/>
                <a:ext cx="3084" cy="468"/>
                <a:chOff x="0" y="480"/>
                <a:chExt cx="3084" cy="468"/>
              </a:xfrm>
            </p:grpSpPr>
            <p:sp>
              <p:nvSpPr>
                <p:cNvPr id="109586" name="Rectangle 17"/>
                <p:cNvSpPr>
                  <a:spLocks noChangeArrowheads="1"/>
                </p:cNvSpPr>
                <p:nvPr/>
              </p:nvSpPr>
              <p:spPr bwMode="auto">
                <a:xfrm>
                  <a:off x="6" y="486"/>
                  <a:ext cx="3072" cy="456"/>
                </a:xfrm>
                <a:prstGeom prst="rect">
                  <a:avLst/>
                </a:prstGeom>
                <a:noFill/>
                <a:ln w="9525">
                  <a:noFill/>
                  <a:miter lim="800000"/>
                  <a:headEnd/>
                  <a:tailEnd/>
                </a:ln>
              </p:spPr>
              <p:txBody>
                <a:bodyPr lIns="0" rIns="0" anchor="ctr"/>
                <a:lstStyle/>
                <a:p>
                  <a:r>
                    <a:rPr lang="en-US" sz="1400" b="1">
                      <a:cs typeface="Arial" charset="0"/>
                    </a:rPr>
                    <a:t>Operating Systems</a:t>
                  </a:r>
                  <a:endParaRPr lang="en-US" sz="1400" b="1">
                    <a:cs typeface="Times New Roman" pitchFamily="18" charset="0"/>
                  </a:endParaRPr>
                </a:p>
                <a:p>
                  <a:pPr lvl="1" eaLnBrk="0" hangingPunct="0">
                    <a:buFontTx/>
                    <a:buChar char="•"/>
                  </a:pPr>
                  <a:r>
                    <a:rPr lang="en-US" sz="1400">
                      <a:cs typeface="Arial" charset="0"/>
                    </a:rPr>
                    <a:t>Are the operating systems we use updated with current security "patches"? </a:t>
                  </a:r>
                </a:p>
                <a:p>
                  <a:pPr eaLnBrk="0" hangingPunct="0"/>
                  <a:endParaRPr lang="en-US" sz="1400">
                    <a:cs typeface="Arial" charset="0"/>
                  </a:endParaRPr>
                </a:p>
              </p:txBody>
            </p:sp>
            <p:sp>
              <p:nvSpPr>
                <p:cNvPr id="109587" name="Rectangle 18"/>
                <p:cNvSpPr>
                  <a:spLocks noChangeArrowheads="1"/>
                </p:cNvSpPr>
                <p:nvPr/>
              </p:nvSpPr>
              <p:spPr bwMode="auto">
                <a:xfrm>
                  <a:off x="0" y="480"/>
                  <a:ext cx="3084" cy="468"/>
                </a:xfrm>
                <a:prstGeom prst="rect">
                  <a:avLst/>
                </a:prstGeom>
                <a:noFill/>
                <a:ln w="7">
                  <a:solidFill>
                    <a:srgbClr val="A0A0A0"/>
                  </a:solidFill>
                  <a:miter lim="800000"/>
                  <a:headEnd/>
                  <a:tailEnd/>
                </a:ln>
              </p:spPr>
              <p:txBody>
                <a:bodyPr/>
                <a:lstStyle/>
                <a:p>
                  <a:endParaRPr lang="en-US" sz="4400"/>
                </a:p>
              </p:txBody>
            </p:sp>
          </p:grpSp>
          <p:grpSp>
            <p:nvGrpSpPr>
              <p:cNvPr id="109588" name="Group 19"/>
              <p:cNvGrpSpPr>
                <a:grpSpLocks/>
              </p:cNvGrpSpPr>
              <p:nvPr/>
            </p:nvGrpSpPr>
            <p:grpSpPr bwMode="auto">
              <a:xfrm>
                <a:off x="3084" y="480"/>
                <a:ext cx="337" cy="468"/>
                <a:chOff x="3084" y="480"/>
                <a:chExt cx="337" cy="468"/>
              </a:xfrm>
            </p:grpSpPr>
            <p:sp>
              <p:nvSpPr>
                <p:cNvPr id="109589" name="Rectangle 20"/>
                <p:cNvSpPr>
                  <a:spLocks noChangeArrowheads="1"/>
                </p:cNvSpPr>
                <p:nvPr/>
              </p:nvSpPr>
              <p:spPr bwMode="auto">
                <a:xfrm>
                  <a:off x="3090" y="486"/>
                  <a:ext cx="325"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9590" name="Rectangle 21"/>
                <p:cNvSpPr>
                  <a:spLocks noChangeArrowheads="1"/>
                </p:cNvSpPr>
                <p:nvPr/>
              </p:nvSpPr>
              <p:spPr bwMode="auto">
                <a:xfrm>
                  <a:off x="3084" y="480"/>
                  <a:ext cx="337" cy="468"/>
                </a:xfrm>
                <a:prstGeom prst="rect">
                  <a:avLst/>
                </a:prstGeom>
                <a:noFill/>
                <a:ln w="7">
                  <a:solidFill>
                    <a:srgbClr val="A0A0A0"/>
                  </a:solidFill>
                  <a:miter lim="800000"/>
                  <a:headEnd/>
                  <a:tailEnd/>
                </a:ln>
              </p:spPr>
              <p:txBody>
                <a:bodyPr/>
                <a:lstStyle/>
                <a:p>
                  <a:endParaRPr lang="en-US" sz="4400"/>
                </a:p>
              </p:txBody>
            </p:sp>
          </p:grpSp>
          <p:grpSp>
            <p:nvGrpSpPr>
              <p:cNvPr id="109591" name="Group 22"/>
              <p:cNvGrpSpPr>
                <a:grpSpLocks/>
              </p:cNvGrpSpPr>
              <p:nvPr/>
            </p:nvGrpSpPr>
            <p:grpSpPr bwMode="auto">
              <a:xfrm>
                <a:off x="3421" y="480"/>
                <a:ext cx="571" cy="468"/>
                <a:chOff x="3421" y="480"/>
                <a:chExt cx="571" cy="468"/>
              </a:xfrm>
            </p:grpSpPr>
            <p:sp>
              <p:nvSpPr>
                <p:cNvPr id="109592" name="Rectangle 23"/>
                <p:cNvSpPr>
                  <a:spLocks noChangeArrowheads="1"/>
                </p:cNvSpPr>
                <p:nvPr/>
              </p:nvSpPr>
              <p:spPr bwMode="auto">
                <a:xfrm>
                  <a:off x="3427" y="486"/>
                  <a:ext cx="559"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9593" name="Rectangle 24"/>
                <p:cNvSpPr>
                  <a:spLocks noChangeArrowheads="1"/>
                </p:cNvSpPr>
                <p:nvPr/>
              </p:nvSpPr>
              <p:spPr bwMode="auto">
                <a:xfrm>
                  <a:off x="3421" y="480"/>
                  <a:ext cx="571" cy="468"/>
                </a:xfrm>
                <a:prstGeom prst="rect">
                  <a:avLst/>
                </a:prstGeom>
                <a:noFill/>
                <a:ln w="7">
                  <a:solidFill>
                    <a:srgbClr val="A0A0A0"/>
                  </a:solidFill>
                  <a:miter lim="800000"/>
                  <a:headEnd/>
                  <a:tailEnd/>
                </a:ln>
              </p:spPr>
              <p:txBody>
                <a:bodyPr/>
                <a:lstStyle/>
                <a:p>
                  <a:endParaRPr lang="en-US" sz="4400"/>
                </a:p>
              </p:txBody>
            </p:sp>
          </p:grpSp>
          <p:grpSp>
            <p:nvGrpSpPr>
              <p:cNvPr id="109594" name="Group 25"/>
              <p:cNvGrpSpPr>
                <a:grpSpLocks/>
              </p:cNvGrpSpPr>
              <p:nvPr/>
            </p:nvGrpSpPr>
            <p:grpSpPr bwMode="auto">
              <a:xfrm>
                <a:off x="3992" y="480"/>
                <a:ext cx="760" cy="468"/>
                <a:chOff x="3992" y="480"/>
                <a:chExt cx="760" cy="468"/>
              </a:xfrm>
            </p:grpSpPr>
            <p:sp>
              <p:nvSpPr>
                <p:cNvPr id="109595" name="Rectangle 26"/>
                <p:cNvSpPr>
                  <a:spLocks noChangeArrowheads="1"/>
                </p:cNvSpPr>
                <p:nvPr/>
              </p:nvSpPr>
              <p:spPr bwMode="auto">
                <a:xfrm>
                  <a:off x="3998" y="486"/>
                  <a:ext cx="748"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9596" name="Rectangle 27"/>
                <p:cNvSpPr>
                  <a:spLocks noChangeArrowheads="1"/>
                </p:cNvSpPr>
                <p:nvPr/>
              </p:nvSpPr>
              <p:spPr bwMode="auto">
                <a:xfrm>
                  <a:off x="3992" y="480"/>
                  <a:ext cx="760" cy="468"/>
                </a:xfrm>
                <a:prstGeom prst="rect">
                  <a:avLst/>
                </a:prstGeom>
                <a:noFill/>
                <a:ln w="7">
                  <a:solidFill>
                    <a:srgbClr val="A0A0A0"/>
                  </a:solidFill>
                  <a:miter lim="800000"/>
                  <a:headEnd/>
                  <a:tailEnd/>
                </a:ln>
              </p:spPr>
              <p:txBody>
                <a:bodyPr/>
                <a:lstStyle/>
                <a:p>
                  <a:endParaRPr lang="en-US" sz="4400"/>
                </a:p>
              </p:txBody>
            </p:sp>
          </p:grpSp>
          <p:grpSp>
            <p:nvGrpSpPr>
              <p:cNvPr id="109597" name="Group 28"/>
              <p:cNvGrpSpPr>
                <a:grpSpLocks/>
              </p:cNvGrpSpPr>
              <p:nvPr/>
            </p:nvGrpSpPr>
            <p:grpSpPr bwMode="auto">
              <a:xfrm>
                <a:off x="0" y="960"/>
                <a:ext cx="3084" cy="468"/>
                <a:chOff x="0" y="960"/>
                <a:chExt cx="3084" cy="468"/>
              </a:xfrm>
            </p:grpSpPr>
            <p:sp>
              <p:nvSpPr>
                <p:cNvPr id="109598" name="Rectangle 29"/>
                <p:cNvSpPr>
                  <a:spLocks noChangeArrowheads="1"/>
                </p:cNvSpPr>
                <p:nvPr/>
              </p:nvSpPr>
              <p:spPr bwMode="auto">
                <a:xfrm>
                  <a:off x="6" y="966"/>
                  <a:ext cx="3072" cy="456"/>
                </a:xfrm>
                <a:prstGeom prst="rect">
                  <a:avLst/>
                </a:prstGeom>
                <a:noFill/>
                <a:ln w="9525">
                  <a:noFill/>
                  <a:miter lim="800000"/>
                  <a:headEnd/>
                  <a:tailEnd/>
                </a:ln>
              </p:spPr>
              <p:txBody>
                <a:bodyPr lIns="0" rIns="0" anchor="ctr"/>
                <a:lstStyle/>
                <a:p>
                  <a:r>
                    <a:rPr lang="en-US" sz="1400" b="1">
                      <a:cs typeface="Arial" charset="0"/>
                    </a:rPr>
                    <a:t>Application Software</a:t>
                  </a:r>
                  <a:endParaRPr lang="en-US" sz="1400" b="1">
                    <a:cs typeface="Times New Roman" pitchFamily="18" charset="0"/>
                  </a:endParaRPr>
                </a:p>
                <a:p>
                  <a:pPr lvl="1" eaLnBrk="0" hangingPunct="0">
                    <a:buFontTx/>
                    <a:buChar char="•"/>
                  </a:pPr>
                  <a:r>
                    <a:rPr lang="en-US" sz="1400">
                      <a:cs typeface="Arial" charset="0"/>
                    </a:rPr>
                    <a:t>Are our common applications configured for security? </a:t>
                  </a:r>
                </a:p>
                <a:p>
                  <a:pPr eaLnBrk="0" hangingPunct="0"/>
                  <a:endParaRPr lang="en-US" sz="1400">
                    <a:cs typeface="Arial" charset="0"/>
                  </a:endParaRPr>
                </a:p>
              </p:txBody>
            </p:sp>
            <p:sp>
              <p:nvSpPr>
                <p:cNvPr id="109599" name="Rectangle 30"/>
                <p:cNvSpPr>
                  <a:spLocks noChangeArrowheads="1"/>
                </p:cNvSpPr>
                <p:nvPr/>
              </p:nvSpPr>
              <p:spPr bwMode="auto">
                <a:xfrm>
                  <a:off x="0" y="960"/>
                  <a:ext cx="3084" cy="468"/>
                </a:xfrm>
                <a:prstGeom prst="rect">
                  <a:avLst/>
                </a:prstGeom>
                <a:noFill/>
                <a:ln w="7">
                  <a:solidFill>
                    <a:srgbClr val="A0A0A0"/>
                  </a:solidFill>
                  <a:miter lim="800000"/>
                  <a:headEnd/>
                  <a:tailEnd/>
                </a:ln>
              </p:spPr>
              <p:txBody>
                <a:bodyPr/>
                <a:lstStyle/>
                <a:p>
                  <a:endParaRPr lang="en-US" sz="4400"/>
                </a:p>
              </p:txBody>
            </p:sp>
          </p:grpSp>
          <p:grpSp>
            <p:nvGrpSpPr>
              <p:cNvPr id="109600" name="Group 31"/>
              <p:cNvGrpSpPr>
                <a:grpSpLocks/>
              </p:cNvGrpSpPr>
              <p:nvPr/>
            </p:nvGrpSpPr>
            <p:grpSpPr bwMode="auto">
              <a:xfrm>
                <a:off x="3084" y="960"/>
                <a:ext cx="337" cy="468"/>
                <a:chOff x="3084" y="960"/>
                <a:chExt cx="337" cy="468"/>
              </a:xfrm>
            </p:grpSpPr>
            <p:sp>
              <p:nvSpPr>
                <p:cNvPr id="109601" name="Rectangle 32"/>
                <p:cNvSpPr>
                  <a:spLocks noChangeArrowheads="1"/>
                </p:cNvSpPr>
                <p:nvPr/>
              </p:nvSpPr>
              <p:spPr bwMode="auto">
                <a:xfrm>
                  <a:off x="3090" y="966"/>
                  <a:ext cx="325"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9602" name="Rectangle 33"/>
                <p:cNvSpPr>
                  <a:spLocks noChangeArrowheads="1"/>
                </p:cNvSpPr>
                <p:nvPr/>
              </p:nvSpPr>
              <p:spPr bwMode="auto">
                <a:xfrm>
                  <a:off x="3084" y="960"/>
                  <a:ext cx="337" cy="468"/>
                </a:xfrm>
                <a:prstGeom prst="rect">
                  <a:avLst/>
                </a:prstGeom>
                <a:noFill/>
                <a:ln w="7">
                  <a:solidFill>
                    <a:srgbClr val="A0A0A0"/>
                  </a:solidFill>
                  <a:miter lim="800000"/>
                  <a:headEnd/>
                  <a:tailEnd/>
                </a:ln>
              </p:spPr>
              <p:txBody>
                <a:bodyPr/>
                <a:lstStyle/>
                <a:p>
                  <a:endParaRPr lang="en-US" sz="4400"/>
                </a:p>
              </p:txBody>
            </p:sp>
          </p:grpSp>
          <p:grpSp>
            <p:nvGrpSpPr>
              <p:cNvPr id="109603" name="Group 34"/>
              <p:cNvGrpSpPr>
                <a:grpSpLocks/>
              </p:cNvGrpSpPr>
              <p:nvPr/>
            </p:nvGrpSpPr>
            <p:grpSpPr bwMode="auto">
              <a:xfrm>
                <a:off x="3421" y="960"/>
                <a:ext cx="571" cy="468"/>
                <a:chOff x="3421" y="960"/>
                <a:chExt cx="571" cy="468"/>
              </a:xfrm>
            </p:grpSpPr>
            <p:sp>
              <p:nvSpPr>
                <p:cNvPr id="109604" name="Rectangle 35"/>
                <p:cNvSpPr>
                  <a:spLocks noChangeArrowheads="1"/>
                </p:cNvSpPr>
                <p:nvPr/>
              </p:nvSpPr>
              <p:spPr bwMode="auto">
                <a:xfrm>
                  <a:off x="3427" y="966"/>
                  <a:ext cx="559"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9605" name="Rectangle 36"/>
                <p:cNvSpPr>
                  <a:spLocks noChangeArrowheads="1"/>
                </p:cNvSpPr>
                <p:nvPr/>
              </p:nvSpPr>
              <p:spPr bwMode="auto">
                <a:xfrm>
                  <a:off x="3421" y="960"/>
                  <a:ext cx="571" cy="468"/>
                </a:xfrm>
                <a:prstGeom prst="rect">
                  <a:avLst/>
                </a:prstGeom>
                <a:noFill/>
                <a:ln w="7">
                  <a:solidFill>
                    <a:srgbClr val="A0A0A0"/>
                  </a:solidFill>
                  <a:miter lim="800000"/>
                  <a:headEnd/>
                  <a:tailEnd/>
                </a:ln>
              </p:spPr>
              <p:txBody>
                <a:bodyPr/>
                <a:lstStyle/>
                <a:p>
                  <a:endParaRPr lang="en-US" sz="4400"/>
                </a:p>
              </p:txBody>
            </p:sp>
          </p:grpSp>
          <p:grpSp>
            <p:nvGrpSpPr>
              <p:cNvPr id="109606" name="Group 37"/>
              <p:cNvGrpSpPr>
                <a:grpSpLocks/>
              </p:cNvGrpSpPr>
              <p:nvPr/>
            </p:nvGrpSpPr>
            <p:grpSpPr bwMode="auto">
              <a:xfrm>
                <a:off x="3992" y="960"/>
                <a:ext cx="760" cy="468"/>
                <a:chOff x="3992" y="960"/>
                <a:chExt cx="760" cy="468"/>
              </a:xfrm>
            </p:grpSpPr>
            <p:sp>
              <p:nvSpPr>
                <p:cNvPr id="109607" name="Rectangle 38"/>
                <p:cNvSpPr>
                  <a:spLocks noChangeArrowheads="1"/>
                </p:cNvSpPr>
                <p:nvPr/>
              </p:nvSpPr>
              <p:spPr bwMode="auto">
                <a:xfrm>
                  <a:off x="3998" y="966"/>
                  <a:ext cx="748"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09608" name="Rectangle 39"/>
                <p:cNvSpPr>
                  <a:spLocks noChangeArrowheads="1"/>
                </p:cNvSpPr>
                <p:nvPr/>
              </p:nvSpPr>
              <p:spPr bwMode="auto">
                <a:xfrm>
                  <a:off x="3992" y="960"/>
                  <a:ext cx="760" cy="468"/>
                </a:xfrm>
                <a:prstGeom prst="rect">
                  <a:avLst/>
                </a:prstGeom>
                <a:noFill/>
                <a:ln w="7">
                  <a:solidFill>
                    <a:srgbClr val="A0A0A0"/>
                  </a:solidFill>
                  <a:miter lim="800000"/>
                  <a:headEnd/>
                  <a:tailEnd/>
                </a:ln>
              </p:spPr>
              <p:txBody>
                <a:bodyPr/>
                <a:lstStyle/>
                <a:p>
                  <a:endParaRPr lang="en-US" sz="4400"/>
                </a:p>
              </p:txBody>
            </p:sp>
          </p:grpSp>
        </p:grpSp>
        <p:sp>
          <p:nvSpPr>
            <p:cNvPr id="109609" name="Rectangle 40"/>
            <p:cNvSpPr>
              <a:spLocks noChangeArrowheads="1"/>
            </p:cNvSpPr>
            <p:nvPr/>
          </p:nvSpPr>
          <p:spPr bwMode="auto">
            <a:xfrm>
              <a:off x="-2" y="-2"/>
              <a:ext cx="4756" cy="1432"/>
            </a:xfrm>
            <a:prstGeom prst="rect">
              <a:avLst/>
            </a:prstGeom>
            <a:noFill/>
            <a:ln w="7937">
              <a:solidFill>
                <a:srgbClr val="A0A0A0"/>
              </a:solidFill>
              <a:miter lim="800000"/>
              <a:headEnd/>
              <a:tailEnd/>
            </a:ln>
          </p:spPr>
          <p:txBody>
            <a:bodyPr/>
            <a:lstStyle/>
            <a:p>
              <a:endParaRPr lang="en-US" sz="4400"/>
            </a:p>
          </p:txBody>
        </p:sp>
      </p:grpSp>
      <p:sp>
        <p:nvSpPr>
          <p:cNvPr id="109610" name="Rectangle 41"/>
          <p:cNvSpPr>
            <a:spLocks noChangeArrowheads="1"/>
          </p:cNvSpPr>
          <p:nvPr/>
        </p:nvSpPr>
        <p:spPr bwMode="auto">
          <a:xfrm>
            <a:off x="838200" y="304800"/>
            <a:ext cx="7391400" cy="762000"/>
          </a:xfrm>
          <a:prstGeom prst="rect">
            <a:avLst/>
          </a:prstGeom>
          <a:noFill/>
          <a:ln w="9525">
            <a:noFill/>
            <a:miter lim="800000"/>
            <a:headEnd/>
            <a:tailEnd/>
          </a:ln>
        </p:spPr>
        <p:txBody>
          <a:bodyPr>
            <a:spAutoFit/>
          </a:bodyPr>
          <a:lstStyle/>
          <a:p>
            <a:pPr algn="ctr" eaLnBrk="0" hangingPunct="0"/>
            <a:r>
              <a:rPr lang="en-US" sz="4400"/>
              <a:t>Security Risk Assessment</a:t>
            </a:r>
          </a:p>
        </p:txBody>
      </p:sp>
      <p:grpSp>
        <p:nvGrpSpPr>
          <p:cNvPr id="109611" name="Group 42"/>
          <p:cNvGrpSpPr>
            <a:grpSpLocks/>
          </p:cNvGrpSpPr>
          <p:nvPr/>
        </p:nvGrpSpPr>
        <p:grpSpPr bwMode="auto">
          <a:xfrm>
            <a:off x="785813" y="1143000"/>
            <a:ext cx="7572375" cy="749300"/>
            <a:chOff x="-2" y="-2"/>
            <a:chExt cx="4739" cy="472"/>
          </a:xfrm>
        </p:grpSpPr>
        <p:grpSp>
          <p:nvGrpSpPr>
            <p:cNvPr id="109612" name="Group 43"/>
            <p:cNvGrpSpPr>
              <a:grpSpLocks/>
            </p:cNvGrpSpPr>
            <p:nvPr/>
          </p:nvGrpSpPr>
          <p:grpSpPr bwMode="auto">
            <a:xfrm>
              <a:off x="0" y="0"/>
              <a:ext cx="4735" cy="468"/>
              <a:chOff x="0" y="0"/>
              <a:chExt cx="4735" cy="468"/>
            </a:xfrm>
          </p:grpSpPr>
          <p:grpSp>
            <p:nvGrpSpPr>
              <p:cNvPr id="109613" name="Group 44"/>
              <p:cNvGrpSpPr>
                <a:grpSpLocks/>
              </p:cNvGrpSpPr>
              <p:nvPr/>
            </p:nvGrpSpPr>
            <p:grpSpPr bwMode="auto">
              <a:xfrm>
                <a:off x="0" y="0"/>
                <a:ext cx="3068" cy="468"/>
                <a:chOff x="0" y="0"/>
                <a:chExt cx="3068" cy="468"/>
              </a:xfrm>
            </p:grpSpPr>
            <p:sp>
              <p:nvSpPr>
                <p:cNvPr id="109614" name="Rectangle 45"/>
                <p:cNvSpPr>
                  <a:spLocks noChangeArrowheads="1"/>
                </p:cNvSpPr>
                <p:nvPr/>
              </p:nvSpPr>
              <p:spPr bwMode="auto">
                <a:xfrm>
                  <a:off x="6" y="6"/>
                  <a:ext cx="3056" cy="456"/>
                </a:xfrm>
                <a:prstGeom prst="rect">
                  <a:avLst/>
                </a:prstGeom>
                <a:noFill/>
                <a:ln w="9525">
                  <a:noFill/>
                  <a:miter lim="800000"/>
                  <a:headEnd/>
                  <a:tailEnd/>
                </a:ln>
              </p:spPr>
              <p:txBody>
                <a:bodyPr lIns="0" rIns="0" anchor="ctr"/>
                <a:lstStyle/>
                <a:p>
                  <a:pPr algn="ctr"/>
                  <a:r>
                    <a:rPr lang="en-US" sz="1400" b="1">
                      <a:cs typeface="Arial" charset="0"/>
                    </a:rPr>
                    <a:t>Security Element</a:t>
                  </a:r>
                  <a:endParaRPr lang="en-US" sz="1400" b="1">
                    <a:cs typeface="Times New Roman" pitchFamily="18" charset="0"/>
                  </a:endParaRPr>
                </a:p>
                <a:p>
                  <a:pPr algn="ctr" eaLnBrk="0" hangingPunct="0"/>
                  <a:endParaRPr lang="en-US" sz="1400">
                    <a:cs typeface="Times New Roman" pitchFamily="18" charset="0"/>
                  </a:endParaRPr>
                </a:p>
              </p:txBody>
            </p:sp>
            <p:sp>
              <p:nvSpPr>
                <p:cNvPr id="109615" name="Rectangle 46"/>
                <p:cNvSpPr>
                  <a:spLocks noChangeArrowheads="1"/>
                </p:cNvSpPr>
                <p:nvPr/>
              </p:nvSpPr>
              <p:spPr bwMode="auto">
                <a:xfrm>
                  <a:off x="0" y="0"/>
                  <a:ext cx="3068" cy="468"/>
                </a:xfrm>
                <a:prstGeom prst="rect">
                  <a:avLst/>
                </a:prstGeom>
                <a:noFill/>
                <a:ln w="7">
                  <a:solidFill>
                    <a:srgbClr val="A0A0A0"/>
                  </a:solidFill>
                  <a:miter lim="800000"/>
                  <a:headEnd/>
                  <a:tailEnd/>
                </a:ln>
              </p:spPr>
              <p:txBody>
                <a:bodyPr/>
                <a:lstStyle/>
                <a:p>
                  <a:endParaRPr lang="en-US" sz="4400"/>
                </a:p>
              </p:txBody>
            </p:sp>
          </p:grpSp>
          <p:grpSp>
            <p:nvGrpSpPr>
              <p:cNvPr id="109616" name="Group 47"/>
              <p:cNvGrpSpPr>
                <a:grpSpLocks/>
              </p:cNvGrpSpPr>
              <p:nvPr/>
            </p:nvGrpSpPr>
            <p:grpSpPr bwMode="auto">
              <a:xfrm>
                <a:off x="3068" y="0"/>
                <a:ext cx="337" cy="468"/>
                <a:chOff x="3068" y="0"/>
                <a:chExt cx="337" cy="468"/>
              </a:xfrm>
            </p:grpSpPr>
            <p:sp>
              <p:nvSpPr>
                <p:cNvPr id="109617" name="Rectangle 48"/>
                <p:cNvSpPr>
                  <a:spLocks noChangeArrowheads="1"/>
                </p:cNvSpPr>
                <p:nvPr/>
              </p:nvSpPr>
              <p:spPr bwMode="auto">
                <a:xfrm>
                  <a:off x="3074" y="6"/>
                  <a:ext cx="325" cy="456"/>
                </a:xfrm>
                <a:prstGeom prst="rect">
                  <a:avLst/>
                </a:prstGeom>
                <a:noFill/>
                <a:ln w="9525">
                  <a:noFill/>
                  <a:miter lim="800000"/>
                  <a:headEnd/>
                  <a:tailEnd/>
                </a:ln>
              </p:spPr>
              <p:txBody>
                <a:bodyPr lIns="0" rIns="0" anchor="ctr"/>
                <a:lstStyle/>
                <a:p>
                  <a:pPr algn="ctr"/>
                  <a:r>
                    <a:rPr lang="en-US" sz="1400" b="1">
                      <a:solidFill>
                        <a:srgbClr val="00CC00"/>
                      </a:solidFill>
                      <a:cs typeface="Arial" charset="0"/>
                    </a:rPr>
                    <a:t>OK</a:t>
                  </a:r>
                  <a:endParaRPr lang="en-US" sz="1400" b="1">
                    <a:cs typeface="Times New Roman" pitchFamily="18" charset="0"/>
                  </a:endParaRPr>
                </a:p>
                <a:p>
                  <a:pPr algn="ctr" eaLnBrk="0" hangingPunct="0"/>
                  <a:endParaRPr lang="en-US" sz="1400">
                    <a:cs typeface="Times New Roman" pitchFamily="18" charset="0"/>
                  </a:endParaRPr>
                </a:p>
              </p:txBody>
            </p:sp>
            <p:sp>
              <p:nvSpPr>
                <p:cNvPr id="109618" name="Rectangle 49"/>
                <p:cNvSpPr>
                  <a:spLocks noChangeArrowheads="1"/>
                </p:cNvSpPr>
                <p:nvPr/>
              </p:nvSpPr>
              <p:spPr bwMode="auto">
                <a:xfrm>
                  <a:off x="3068" y="0"/>
                  <a:ext cx="337" cy="468"/>
                </a:xfrm>
                <a:prstGeom prst="rect">
                  <a:avLst/>
                </a:prstGeom>
                <a:noFill/>
                <a:ln w="7">
                  <a:solidFill>
                    <a:srgbClr val="A0A0A0"/>
                  </a:solidFill>
                  <a:miter lim="800000"/>
                  <a:headEnd/>
                  <a:tailEnd/>
                </a:ln>
              </p:spPr>
              <p:txBody>
                <a:bodyPr/>
                <a:lstStyle/>
                <a:p>
                  <a:endParaRPr lang="en-US" sz="4400"/>
                </a:p>
              </p:txBody>
            </p:sp>
          </p:grpSp>
          <p:grpSp>
            <p:nvGrpSpPr>
              <p:cNvPr id="109619" name="Group 50"/>
              <p:cNvGrpSpPr>
                <a:grpSpLocks/>
              </p:cNvGrpSpPr>
              <p:nvPr/>
            </p:nvGrpSpPr>
            <p:grpSpPr bwMode="auto">
              <a:xfrm>
                <a:off x="3405" y="0"/>
                <a:ext cx="571" cy="468"/>
                <a:chOff x="3405" y="0"/>
                <a:chExt cx="571" cy="468"/>
              </a:xfrm>
            </p:grpSpPr>
            <p:sp>
              <p:nvSpPr>
                <p:cNvPr id="109620" name="Rectangle 51"/>
                <p:cNvSpPr>
                  <a:spLocks noChangeArrowheads="1"/>
                </p:cNvSpPr>
                <p:nvPr/>
              </p:nvSpPr>
              <p:spPr bwMode="auto">
                <a:xfrm>
                  <a:off x="3411" y="6"/>
                  <a:ext cx="559" cy="456"/>
                </a:xfrm>
                <a:prstGeom prst="rect">
                  <a:avLst/>
                </a:prstGeom>
                <a:noFill/>
                <a:ln w="9525">
                  <a:noFill/>
                  <a:miter lim="800000"/>
                  <a:headEnd/>
                  <a:tailEnd/>
                </a:ln>
              </p:spPr>
              <p:txBody>
                <a:bodyPr lIns="0" rIns="0" anchor="ctr"/>
                <a:lstStyle/>
                <a:p>
                  <a:pPr algn="ctr"/>
                  <a:r>
                    <a:rPr lang="en-US" sz="1400" b="1">
                      <a:solidFill>
                        <a:srgbClr val="FFCC00"/>
                      </a:solidFill>
                      <a:cs typeface="Arial" charset="0"/>
                    </a:rPr>
                    <a:t>Review</a:t>
                  </a:r>
                  <a:endParaRPr lang="en-US" sz="1400" b="1">
                    <a:cs typeface="Times New Roman" pitchFamily="18" charset="0"/>
                  </a:endParaRPr>
                </a:p>
                <a:p>
                  <a:pPr algn="ctr" eaLnBrk="0" hangingPunct="0"/>
                  <a:endParaRPr lang="en-US" sz="1400">
                    <a:cs typeface="Times New Roman" pitchFamily="18" charset="0"/>
                  </a:endParaRPr>
                </a:p>
              </p:txBody>
            </p:sp>
            <p:sp>
              <p:nvSpPr>
                <p:cNvPr id="109621" name="Rectangle 52"/>
                <p:cNvSpPr>
                  <a:spLocks noChangeArrowheads="1"/>
                </p:cNvSpPr>
                <p:nvPr/>
              </p:nvSpPr>
              <p:spPr bwMode="auto">
                <a:xfrm>
                  <a:off x="3405" y="0"/>
                  <a:ext cx="571" cy="468"/>
                </a:xfrm>
                <a:prstGeom prst="rect">
                  <a:avLst/>
                </a:prstGeom>
                <a:noFill/>
                <a:ln w="7">
                  <a:solidFill>
                    <a:srgbClr val="A0A0A0"/>
                  </a:solidFill>
                  <a:miter lim="800000"/>
                  <a:headEnd/>
                  <a:tailEnd/>
                </a:ln>
              </p:spPr>
              <p:txBody>
                <a:bodyPr/>
                <a:lstStyle/>
                <a:p>
                  <a:endParaRPr lang="en-US" sz="4400"/>
                </a:p>
              </p:txBody>
            </p:sp>
          </p:grpSp>
          <p:grpSp>
            <p:nvGrpSpPr>
              <p:cNvPr id="109622" name="Group 53"/>
              <p:cNvGrpSpPr>
                <a:grpSpLocks/>
              </p:cNvGrpSpPr>
              <p:nvPr/>
            </p:nvGrpSpPr>
            <p:grpSpPr bwMode="auto">
              <a:xfrm>
                <a:off x="3976" y="0"/>
                <a:ext cx="759" cy="468"/>
                <a:chOff x="3976" y="0"/>
                <a:chExt cx="759" cy="468"/>
              </a:xfrm>
            </p:grpSpPr>
            <p:sp>
              <p:nvSpPr>
                <p:cNvPr id="109623" name="Rectangle 54"/>
                <p:cNvSpPr>
                  <a:spLocks noChangeArrowheads="1"/>
                </p:cNvSpPr>
                <p:nvPr/>
              </p:nvSpPr>
              <p:spPr bwMode="auto">
                <a:xfrm>
                  <a:off x="3982" y="6"/>
                  <a:ext cx="747" cy="456"/>
                </a:xfrm>
                <a:prstGeom prst="rect">
                  <a:avLst/>
                </a:prstGeom>
                <a:noFill/>
                <a:ln w="9525">
                  <a:noFill/>
                  <a:miter lim="800000"/>
                  <a:headEnd/>
                  <a:tailEnd/>
                </a:ln>
              </p:spPr>
              <p:txBody>
                <a:bodyPr lIns="0" rIns="0" anchor="ctr"/>
                <a:lstStyle/>
                <a:p>
                  <a:pPr algn="ctr"/>
                  <a:endParaRPr lang="en-US" sz="1400" b="1">
                    <a:solidFill>
                      <a:srgbClr val="FF3333"/>
                    </a:solidFill>
                    <a:cs typeface="Arial" charset="0"/>
                  </a:endParaRPr>
                </a:p>
                <a:p>
                  <a:pPr algn="ctr"/>
                  <a:r>
                    <a:rPr lang="en-US" sz="1400" b="1">
                      <a:solidFill>
                        <a:srgbClr val="FF3333"/>
                      </a:solidFill>
                      <a:cs typeface="Arial" charset="0"/>
                    </a:rPr>
                    <a:t>Requires Immediate Attention</a:t>
                  </a:r>
                </a:p>
                <a:p>
                  <a:pPr algn="ctr" eaLnBrk="0" hangingPunct="0"/>
                  <a:endParaRPr lang="en-US" sz="1400">
                    <a:cs typeface="Arial" charset="0"/>
                  </a:endParaRPr>
                </a:p>
              </p:txBody>
            </p:sp>
            <p:sp>
              <p:nvSpPr>
                <p:cNvPr id="109624" name="Rectangle 55"/>
                <p:cNvSpPr>
                  <a:spLocks noChangeArrowheads="1"/>
                </p:cNvSpPr>
                <p:nvPr/>
              </p:nvSpPr>
              <p:spPr bwMode="auto">
                <a:xfrm>
                  <a:off x="3976" y="0"/>
                  <a:ext cx="759" cy="468"/>
                </a:xfrm>
                <a:prstGeom prst="rect">
                  <a:avLst/>
                </a:prstGeom>
                <a:noFill/>
                <a:ln w="7">
                  <a:solidFill>
                    <a:srgbClr val="A0A0A0"/>
                  </a:solidFill>
                  <a:miter lim="800000"/>
                  <a:headEnd/>
                  <a:tailEnd/>
                </a:ln>
              </p:spPr>
              <p:txBody>
                <a:bodyPr/>
                <a:lstStyle/>
                <a:p>
                  <a:endParaRPr lang="en-US" sz="4400"/>
                </a:p>
              </p:txBody>
            </p:sp>
          </p:grpSp>
        </p:grpSp>
        <p:sp>
          <p:nvSpPr>
            <p:cNvPr id="109625" name="Rectangle 56"/>
            <p:cNvSpPr>
              <a:spLocks noChangeArrowheads="1"/>
            </p:cNvSpPr>
            <p:nvPr/>
          </p:nvSpPr>
          <p:spPr bwMode="auto">
            <a:xfrm>
              <a:off x="-2" y="-2"/>
              <a:ext cx="4739" cy="472"/>
            </a:xfrm>
            <a:prstGeom prst="rect">
              <a:avLst/>
            </a:prstGeom>
            <a:noFill/>
            <a:ln w="7937">
              <a:solidFill>
                <a:srgbClr val="A0A0A0"/>
              </a:solidFill>
              <a:miter lim="800000"/>
              <a:headEnd/>
              <a:tailEnd/>
            </a:ln>
          </p:spPr>
          <p:txBody>
            <a:bodyPr/>
            <a:lstStyle/>
            <a:p>
              <a:endParaRPr lang="en-US" sz="4400"/>
            </a:p>
          </p:txBody>
        </p:sp>
      </p:grpSp>
      <p:sp>
        <p:nvSpPr>
          <p:cNvPr id="109626" name="Rectangle 57"/>
          <p:cNvSpPr>
            <a:spLocks noChangeArrowheads="1"/>
          </p:cNvSpPr>
          <p:nvPr/>
        </p:nvSpPr>
        <p:spPr bwMode="auto">
          <a:xfrm>
            <a:off x="1295400" y="4800600"/>
            <a:ext cx="7239000" cy="1187450"/>
          </a:xfrm>
          <a:prstGeom prst="rect">
            <a:avLst/>
          </a:prstGeom>
          <a:noFill/>
          <a:ln w="9525">
            <a:noFill/>
            <a:miter lim="800000"/>
            <a:headEnd/>
            <a:tailEnd/>
          </a:ln>
        </p:spPr>
        <p:txBody>
          <a:bodyPr>
            <a:spAutoFit/>
          </a:bodyPr>
          <a:lstStyle/>
          <a:p>
            <a:pPr lvl="1"/>
            <a:r>
              <a:rPr lang="en-US" sz="1200" b="1">
                <a:solidFill>
                  <a:srgbClr val="33CC33"/>
                </a:solidFill>
                <a:cs typeface="Arial" charset="0"/>
              </a:rPr>
              <a:t>OK</a:t>
            </a:r>
            <a:r>
              <a:rPr lang="en-US" sz="1200">
                <a:solidFill>
                  <a:srgbClr val="33CC33"/>
                </a:solidFill>
                <a:cs typeface="Arial" charset="0"/>
              </a:rPr>
              <a:t> - </a:t>
            </a:r>
            <a:r>
              <a:rPr lang="en-US" sz="1200">
                <a:cs typeface="Arial" charset="0"/>
              </a:rPr>
              <a:t>the element has been addressed by department action or policy. All the detailed questions can be answered affirmatively. </a:t>
            </a:r>
          </a:p>
          <a:p>
            <a:pPr lvl="1" eaLnBrk="0" hangingPunct="0"/>
            <a:r>
              <a:rPr lang="en-US" sz="1200" b="1">
                <a:solidFill>
                  <a:srgbClr val="FF9900"/>
                </a:solidFill>
                <a:cs typeface="Arial" charset="0"/>
              </a:rPr>
              <a:t>Review</a:t>
            </a:r>
            <a:r>
              <a:rPr lang="en-US" sz="1200">
                <a:solidFill>
                  <a:srgbClr val="FF9900"/>
                </a:solidFill>
                <a:cs typeface="Arial" charset="0"/>
              </a:rPr>
              <a:t> - </a:t>
            </a:r>
            <a:r>
              <a:rPr lang="en-US" sz="1200">
                <a:cs typeface="Arial" charset="0"/>
              </a:rPr>
              <a:t>The basic issue has been addressed, but further review is warranted. Not all the detailed questions can be answered in the affirmative. </a:t>
            </a:r>
          </a:p>
          <a:p>
            <a:pPr lvl="1" eaLnBrk="0" hangingPunct="0"/>
            <a:r>
              <a:rPr lang="en-US" sz="1200" b="1">
                <a:solidFill>
                  <a:srgbClr val="CC0000"/>
                </a:solidFill>
                <a:cs typeface="Arial" charset="0"/>
              </a:rPr>
              <a:t>Requires Immediate Attention</a:t>
            </a:r>
            <a:r>
              <a:rPr lang="en-US" sz="1200">
                <a:solidFill>
                  <a:srgbClr val="CC0000"/>
                </a:solidFill>
                <a:cs typeface="Arial" charset="0"/>
              </a:rPr>
              <a:t> - </a:t>
            </a:r>
            <a:r>
              <a:rPr lang="en-US" sz="1200">
                <a:cs typeface="Arial" charset="0"/>
              </a:rPr>
              <a:t>The element has not been addressed or recently reviewed. Few, if any, of the detailed questions can be answered in the affirmative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26BC3F3-EE8E-4938-A363-40A955AAD249}" type="slidenum">
              <a:rPr lang="es-ES" sz="1400"/>
              <a:pPr algn="r"/>
              <a:t>45</a:t>
            </a:fld>
            <a:endParaRPr lang="es-ES" sz="1400"/>
          </a:p>
        </p:txBody>
      </p:sp>
      <p:grpSp>
        <p:nvGrpSpPr>
          <p:cNvPr id="110595" name="Group 2"/>
          <p:cNvGrpSpPr>
            <a:grpSpLocks/>
          </p:cNvGrpSpPr>
          <p:nvPr/>
        </p:nvGrpSpPr>
        <p:grpSpPr bwMode="auto">
          <a:xfrm>
            <a:off x="796925" y="1905000"/>
            <a:ext cx="7550150" cy="2667000"/>
            <a:chOff x="-2" y="-2"/>
            <a:chExt cx="4756" cy="1528"/>
          </a:xfrm>
        </p:grpSpPr>
        <p:grpSp>
          <p:nvGrpSpPr>
            <p:cNvPr id="110596" name="Group 3"/>
            <p:cNvGrpSpPr>
              <a:grpSpLocks/>
            </p:cNvGrpSpPr>
            <p:nvPr/>
          </p:nvGrpSpPr>
          <p:grpSpPr bwMode="auto">
            <a:xfrm>
              <a:off x="0" y="0"/>
              <a:ext cx="4752" cy="1524"/>
              <a:chOff x="0" y="0"/>
              <a:chExt cx="4752" cy="1524"/>
            </a:xfrm>
          </p:grpSpPr>
          <p:grpSp>
            <p:nvGrpSpPr>
              <p:cNvPr id="110597" name="Group 4"/>
              <p:cNvGrpSpPr>
                <a:grpSpLocks/>
              </p:cNvGrpSpPr>
              <p:nvPr/>
            </p:nvGrpSpPr>
            <p:grpSpPr bwMode="auto">
              <a:xfrm>
                <a:off x="0" y="0"/>
                <a:ext cx="3084" cy="564"/>
                <a:chOff x="0" y="0"/>
                <a:chExt cx="3084" cy="564"/>
              </a:xfrm>
            </p:grpSpPr>
            <p:sp>
              <p:nvSpPr>
                <p:cNvPr id="110598" name="Rectangle 5"/>
                <p:cNvSpPr>
                  <a:spLocks noChangeArrowheads="1"/>
                </p:cNvSpPr>
                <p:nvPr/>
              </p:nvSpPr>
              <p:spPr bwMode="auto">
                <a:xfrm>
                  <a:off x="6" y="6"/>
                  <a:ext cx="3072" cy="552"/>
                </a:xfrm>
                <a:prstGeom prst="rect">
                  <a:avLst/>
                </a:prstGeom>
                <a:noFill/>
                <a:ln w="9525">
                  <a:noFill/>
                  <a:miter lim="800000"/>
                  <a:headEnd/>
                  <a:tailEnd/>
                </a:ln>
              </p:spPr>
              <p:txBody>
                <a:bodyPr lIns="0" rIns="0" anchor="ctr"/>
                <a:lstStyle/>
                <a:p>
                  <a:r>
                    <a:rPr lang="en-US" sz="1400" b="1">
                      <a:cs typeface="Arial" charset="0"/>
                    </a:rPr>
                    <a:t>Confidentiality of Sensitive Data</a:t>
                  </a:r>
                  <a:endParaRPr lang="en-US" sz="1400" b="1">
                    <a:cs typeface="Times New Roman" pitchFamily="18" charset="0"/>
                  </a:endParaRPr>
                </a:p>
                <a:p>
                  <a:pPr lvl="1" eaLnBrk="0" hangingPunct="0">
                    <a:buFontTx/>
                    <a:buChar char="•"/>
                  </a:pPr>
                  <a:r>
                    <a:rPr lang="en-US" sz="1400">
                      <a:cs typeface="Arial" charset="0"/>
                    </a:rPr>
                    <a:t>Are we exercising our responsibility to protect sensitive data under our control? </a:t>
                  </a:r>
                </a:p>
                <a:p>
                  <a:pPr eaLnBrk="0" hangingPunct="0"/>
                  <a:endParaRPr lang="en-US" sz="1400">
                    <a:cs typeface="Arial" charset="0"/>
                  </a:endParaRPr>
                </a:p>
              </p:txBody>
            </p:sp>
            <p:sp>
              <p:nvSpPr>
                <p:cNvPr id="110599" name="Rectangle 6"/>
                <p:cNvSpPr>
                  <a:spLocks noChangeArrowheads="1"/>
                </p:cNvSpPr>
                <p:nvPr/>
              </p:nvSpPr>
              <p:spPr bwMode="auto">
                <a:xfrm>
                  <a:off x="0" y="0"/>
                  <a:ext cx="3084" cy="564"/>
                </a:xfrm>
                <a:prstGeom prst="rect">
                  <a:avLst/>
                </a:prstGeom>
                <a:noFill/>
                <a:ln w="7">
                  <a:solidFill>
                    <a:srgbClr val="A0A0A0"/>
                  </a:solidFill>
                  <a:miter lim="800000"/>
                  <a:headEnd/>
                  <a:tailEnd/>
                </a:ln>
              </p:spPr>
              <p:txBody>
                <a:bodyPr/>
                <a:lstStyle/>
                <a:p>
                  <a:endParaRPr lang="en-US" sz="4400"/>
                </a:p>
              </p:txBody>
            </p:sp>
          </p:grpSp>
          <p:grpSp>
            <p:nvGrpSpPr>
              <p:cNvPr id="110600" name="Group 7"/>
              <p:cNvGrpSpPr>
                <a:grpSpLocks/>
              </p:cNvGrpSpPr>
              <p:nvPr/>
            </p:nvGrpSpPr>
            <p:grpSpPr bwMode="auto">
              <a:xfrm>
                <a:off x="3084" y="0"/>
                <a:ext cx="337" cy="564"/>
                <a:chOff x="3084" y="0"/>
                <a:chExt cx="337" cy="564"/>
              </a:xfrm>
            </p:grpSpPr>
            <p:sp>
              <p:nvSpPr>
                <p:cNvPr id="110601" name="Rectangle 8"/>
                <p:cNvSpPr>
                  <a:spLocks noChangeArrowheads="1"/>
                </p:cNvSpPr>
                <p:nvPr/>
              </p:nvSpPr>
              <p:spPr bwMode="auto">
                <a:xfrm>
                  <a:off x="3090" y="6"/>
                  <a:ext cx="325" cy="552"/>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10602" name="Rectangle 9"/>
                <p:cNvSpPr>
                  <a:spLocks noChangeArrowheads="1"/>
                </p:cNvSpPr>
                <p:nvPr/>
              </p:nvSpPr>
              <p:spPr bwMode="auto">
                <a:xfrm>
                  <a:off x="3084" y="0"/>
                  <a:ext cx="337" cy="564"/>
                </a:xfrm>
                <a:prstGeom prst="rect">
                  <a:avLst/>
                </a:prstGeom>
                <a:noFill/>
                <a:ln w="7">
                  <a:solidFill>
                    <a:srgbClr val="A0A0A0"/>
                  </a:solidFill>
                  <a:miter lim="800000"/>
                  <a:headEnd/>
                  <a:tailEnd/>
                </a:ln>
              </p:spPr>
              <p:txBody>
                <a:bodyPr/>
                <a:lstStyle/>
                <a:p>
                  <a:endParaRPr lang="en-US" sz="4400"/>
                </a:p>
              </p:txBody>
            </p:sp>
          </p:grpSp>
          <p:grpSp>
            <p:nvGrpSpPr>
              <p:cNvPr id="110603" name="Group 10"/>
              <p:cNvGrpSpPr>
                <a:grpSpLocks/>
              </p:cNvGrpSpPr>
              <p:nvPr/>
            </p:nvGrpSpPr>
            <p:grpSpPr bwMode="auto">
              <a:xfrm>
                <a:off x="3421" y="0"/>
                <a:ext cx="571" cy="564"/>
                <a:chOff x="3421" y="0"/>
                <a:chExt cx="571" cy="564"/>
              </a:xfrm>
            </p:grpSpPr>
            <p:sp>
              <p:nvSpPr>
                <p:cNvPr id="110604" name="Rectangle 11"/>
                <p:cNvSpPr>
                  <a:spLocks noChangeArrowheads="1"/>
                </p:cNvSpPr>
                <p:nvPr/>
              </p:nvSpPr>
              <p:spPr bwMode="auto">
                <a:xfrm>
                  <a:off x="3427" y="6"/>
                  <a:ext cx="559" cy="552"/>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10605" name="Rectangle 12"/>
                <p:cNvSpPr>
                  <a:spLocks noChangeArrowheads="1"/>
                </p:cNvSpPr>
                <p:nvPr/>
              </p:nvSpPr>
              <p:spPr bwMode="auto">
                <a:xfrm>
                  <a:off x="3421" y="0"/>
                  <a:ext cx="571" cy="564"/>
                </a:xfrm>
                <a:prstGeom prst="rect">
                  <a:avLst/>
                </a:prstGeom>
                <a:noFill/>
                <a:ln w="7">
                  <a:solidFill>
                    <a:srgbClr val="A0A0A0"/>
                  </a:solidFill>
                  <a:miter lim="800000"/>
                  <a:headEnd/>
                  <a:tailEnd/>
                </a:ln>
              </p:spPr>
              <p:txBody>
                <a:bodyPr/>
                <a:lstStyle/>
                <a:p>
                  <a:endParaRPr lang="en-US" sz="4400"/>
                </a:p>
              </p:txBody>
            </p:sp>
          </p:grpSp>
          <p:grpSp>
            <p:nvGrpSpPr>
              <p:cNvPr id="110606" name="Group 13"/>
              <p:cNvGrpSpPr>
                <a:grpSpLocks/>
              </p:cNvGrpSpPr>
              <p:nvPr/>
            </p:nvGrpSpPr>
            <p:grpSpPr bwMode="auto">
              <a:xfrm>
                <a:off x="3992" y="0"/>
                <a:ext cx="760" cy="564"/>
                <a:chOff x="3992" y="0"/>
                <a:chExt cx="760" cy="564"/>
              </a:xfrm>
            </p:grpSpPr>
            <p:sp>
              <p:nvSpPr>
                <p:cNvPr id="110607" name="Rectangle 14"/>
                <p:cNvSpPr>
                  <a:spLocks noChangeArrowheads="1"/>
                </p:cNvSpPr>
                <p:nvPr/>
              </p:nvSpPr>
              <p:spPr bwMode="auto">
                <a:xfrm>
                  <a:off x="3998" y="6"/>
                  <a:ext cx="748" cy="552"/>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10608" name="Rectangle 15"/>
                <p:cNvSpPr>
                  <a:spLocks noChangeArrowheads="1"/>
                </p:cNvSpPr>
                <p:nvPr/>
              </p:nvSpPr>
              <p:spPr bwMode="auto">
                <a:xfrm>
                  <a:off x="3992" y="0"/>
                  <a:ext cx="760" cy="564"/>
                </a:xfrm>
                <a:prstGeom prst="rect">
                  <a:avLst/>
                </a:prstGeom>
                <a:noFill/>
                <a:ln w="7">
                  <a:solidFill>
                    <a:srgbClr val="A0A0A0"/>
                  </a:solidFill>
                  <a:miter lim="800000"/>
                  <a:headEnd/>
                  <a:tailEnd/>
                </a:ln>
              </p:spPr>
              <p:txBody>
                <a:bodyPr/>
                <a:lstStyle/>
                <a:p>
                  <a:endParaRPr lang="en-US" sz="4400"/>
                </a:p>
              </p:txBody>
            </p:sp>
          </p:grpSp>
          <p:grpSp>
            <p:nvGrpSpPr>
              <p:cNvPr id="110609" name="Group 16"/>
              <p:cNvGrpSpPr>
                <a:grpSpLocks/>
              </p:cNvGrpSpPr>
              <p:nvPr/>
            </p:nvGrpSpPr>
            <p:grpSpPr bwMode="auto">
              <a:xfrm>
                <a:off x="0" y="576"/>
                <a:ext cx="3084" cy="468"/>
                <a:chOff x="0" y="576"/>
                <a:chExt cx="3084" cy="468"/>
              </a:xfrm>
            </p:grpSpPr>
            <p:sp>
              <p:nvSpPr>
                <p:cNvPr id="110610" name="Rectangle 17"/>
                <p:cNvSpPr>
                  <a:spLocks noChangeArrowheads="1"/>
                </p:cNvSpPr>
                <p:nvPr/>
              </p:nvSpPr>
              <p:spPr bwMode="auto">
                <a:xfrm>
                  <a:off x="6" y="582"/>
                  <a:ext cx="3072" cy="456"/>
                </a:xfrm>
                <a:prstGeom prst="rect">
                  <a:avLst/>
                </a:prstGeom>
                <a:noFill/>
                <a:ln w="9525">
                  <a:noFill/>
                  <a:miter lim="800000"/>
                  <a:headEnd/>
                  <a:tailEnd/>
                </a:ln>
              </p:spPr>
              <p:txBody>
                <a:bodyPr lIns="0" rIns="0" anchor="ctr"/>
                <a:lstStyle/>
                <a:p>
                  <a:r>
                    <a:rPr lang="en-US" sz="1400" b="1">
                      <a:cs typeface="Arial" charset="0"/>
                    </a:rPr>
                    <a:t>Disaster Recovery</a:t>
                  </a:r>
                  <a:endParaRPr lang="en-US" sz="1400" b="1">
                    <a:cs typeface="Times New Roman" pitchFamily="18" charset="0"/>
                  </a:endParaRPr>
                </a:p>
                <a:p>
                  <a:pPr lvl="1" eaLnBrk="0" hangingPunct="0">
                    <a:buFontTx/>
                    <a:buChar char="•"/>
                  </a:pPr>
                  <a:r>
                    <a:rPr lang="en-US" sz="1400">
                      <a:cs typeface="Arial" charset="0"/>
                    </a:rPr>
                    <a:t>Do we have a current disaster recovery plan? </a:t>
                  </a:r>
                </a:p>
                <a:p>
                  <a:pPr eaLnBrk="0" hangingPunct="0"/>
                  <a:endParaRPr lang="en-US" sz="1400">
                    <a:cs typeface="Arial" charset="0"/>
                  </a:endParaRPr>
                </a:p>
              </p:txBody>
            </p:sp>
            <p:sp>
              <p:nvSpPr>
                <p:cNvPr id="110611" name="Rectangle 18"/>
                <p:cNvSpPr>
                  <a:spLocks noChangeArrowheads="1"/>
                </p:cNvSpPr>
                <p:nvPr/>
              </p:nvSpPr>
              <p:spPr bwMode="auto">
                <a:xfrm>
                  <a:off x="0" y="576"/>
                  <a:ext cx="3084" cy="468"/>
                </a:xfrm>
                <a:prstGeom prst="rect">
                  <a:avLst/>
                </a:prstGeom>
                <a:noFill/>
                <a:ln w="7">
                  <a:solidFill>
                    <a:srgbClr val="A0A0A0"/>
                  </a:solidFill>
                  <a:miter lim="800000"/>
                  <a:headEnd/>
                  <a:tailEnd/>
                </a:ln>
              </p:spPr>
              <p:txBody>
                <a:bodyPr/>
                <a:lstStyle/>
                <a:p>
                  <a:endParaRPr lang="en-US" sz="4400"/>
                </a:p>
              </p:txBody>
            </p:sp>
          </p:grpSp>
          <p:grpSp>
            <p:nvGrpSpPr>
              <p:cNvPr id="110612" name="Group 19"/>
              <p:cNvGrpSpPr>
                <a:grpSpLocks/>
              </p:cNvGrpSpPr>
              <p:nvPr/>
            </p:nvGrpSpPr>
            <p:grpSpPr bwMode="auto">
              <a:xfrm>
                <a:off x="3084" y="576"/>
                <a:ext cx="337" cy="468"/>
                <a:chOff x="3084" y="576"/>
                <a:chExt cx="337" cy="468"/>
              </a:xfrm>
            </p:grpSpPr>
            <p:sp>
              <p:nvSpPr>
                <p:cNvPr id="110613" name="Rectangle 20"/>
                <p:cNvSpPr>
                  <a:spLocks noChangeArrowheads="1"/>
                </p:cNvSpPr>
                <p:nvPr/>
              </p:nvSpPr>
              <p:spPr bwMode="auto">
                <a:xfrm>
                  <a:off x="3090" y="582"/>
                  <a:ext cx="325"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10614" name="Rectangle 21"/>
                <p:cNvSpPr>
                  <a:spLocks noChangeArrowheads="1"/>
                </p:cNvSpPr>
                <p:nvPr/>
              </p:nvSpPr>
              <p:spPr bwMode="auto">
                <a:xfrm>
                  <a:off x="3084" y="576"/>
                  <a:ext cx="337" cy="468"/>
                </a:xfrm>
                <a:prstGeom prst="rect">
                  <a:avLst/>
                </a:prstGeom>
                <a:noFill/>
                <a:ln w="7">
                  <a:solidFill>
                    <a:srgbClr val="A0A0A0"/>
                  </a:solidFill>
                  <a:miter lim="800000"/>
                  <a:headEnd/>
                  <a:tailEnd/>
                </a:ln>
              </p:spPr>
              <p:txBody>
                <a:bodyPr/>
                <a:lstStyle/>
                <a:p>
                  <a:endParaRPr lang="en-US" sz="4400"/>
                </a:p>
              </p:txBody>
            </p:sp>
          </p:grpSp>
          <p:grpSp>
            <p:nvGrpSpPr>
              <p:cNvPr id="110615" name="Group 22"/>
              <p:cNvGrpSpPr>
                <a:grpSpLocks/>
              </p:cNvGrpSpPr>
              <p:nvPr/>
            </p:nvGrpSpPr>
            <p:grpSpPr bwMode="auto">
              <a:xfrm>
                <a:off x="3421" y="576"/>
                <a:ext cx="571" cy="468"/>
                <a:chOff x="3421" y="576"/>
                <a:chExt cx="571" cy="468"/>
              </a:xfrm>
            </p:grpSpPr>
            <p:sp>
              <p:nvSpPr>
                <p:cNvPr id="110616" name="Rectangle 23"/>
                <p:cNvSpPr>
                  <a:spLocks noChangeArrowheads="1"/>
                </p:cNvSpPr>
                <p:nvPr/>
              </p:nvSpPr>
              <p:spPr bwMode="auto">
                <a:xfrm>
                  <a:off x="3427" y="582"/>
                  <a:ext cx="559"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10617" name="Rectangle 24"/>
                <p:cNvSpPr>
                  <a:spLocks noChangeArrowheads="1"/>
                </p:cNvSpPr>
                <p:nvPr/>
              </p:nvSpPr>
              <p:spPr bwMode="auto">
                <a:xfrm>
                  <a:off x="3421" y="576"/>
                  <a:ext cx="571" cy="468"/>
                </a:xfrm>
                <a:prstGeom prst="rect">
                  <a:avLst/>
                </a:prstGeom>
                <a:noFill/>
                <a:ln w="7">
                  <a:solidFill>
                    <a:srgbClr val="A0A0A0"/>
                  </a:solidFill>
                  <a:miter lim="800000"/>
                  <a:headEnd/>
                  <a:tailEnd/>
                </a:ln>
              </p:spPr>
              <p:txBody>
                <a:bodyPr/>
                <a:lstStyle/>
                <a:p>
                  <a:endParaRPr lang="en-US" sz="4400"/>
                </a:p>
              </p:txBody>
            </p:sp>
          </p:grpSp>
          <p:grpSp>
            <p:nvGrpSpPr>
              <p:cNvPr id="110618" name="Group 25"/>
              <p:cNvGrpSpPr>
                <a:grpSpLocks/>
              </p:cNvGrpSpPr>
              <p:nvPr/>
            </p:nvGrpSpPr>
            <p:grpSpPr bwMode="auto">
              <a:xfrm>
                <a:off x="3992" y="576"/>
                <a:ext cx="760" cy="468"/>
                <a:chOff x="3992" y="576"/>
                <a:chExt cx="760" cy="468"/>
              </a:xfrm>
            </p:grpSpPr>
            <p:sp>
              <p:nvSpPr>
                <p:cNvPr id="110619" name="Rectangle 26"/>
                <p:cNvSpPr>
                  <a:spLocks noChangeArrowheads="1"/>
                </p:cNvSpPr>
                <p:nvPr/>
              </p:nvSpPr>
              <p:spPr bwMode="auto">
                <a:xfrm>
                  <a:off x="3998" y="582"/>
                  <a:ext cx="748"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10620" name="Rectangle 27"/>
                <p:cNvSpPr>
                  <a:spLocks noChangeArrowheads="1"/>
                </p:cNvSpPr>
                <p:nvPr/>
              </p:nvSpPr>
              <p:spPr bwMode="auto">
                <a:xfrm>
                  <a:off x="3992" y="576"/>
                  <a:ext cx="760" cy="468"/>
                </a:xfrm>
                <a:prstGeom prst="rect">
                  <a:avLst/>
                </a:prstGeom>
                <a:noFill/>
                <a:ln w="7">
                  <a:solidFill>
                    <a:srgbClr val="A0A0A0"/>
                  </a:solidFill>
                  <a:miter lim="800000"/>
                  <a:headEnd/>
                  <a:tailEnd/>
                </a:ln>
              </p:spPr>
              <p:txBody>
                <a:bodyPr/>
                <a:lstStyle/>
                <a:p>
                  <a:endParaRPr lang="en-US" sz="4400"/>
                </a:p>
              </p:txBody>
            </p:sp>
          </p:grpSp>
          <p:grpSp>
            <p:nvGrpSpPr>
              <p:cNvPr id="110621" name="Group 28"/>
              <p:cNvGrpSpPr>
                <a:grpSpLocks/>
              </p:cNvGrpSpPr>
              <p:nvPr/>
            </p:nvGrpSpPr>
            <p:grpSpPr bwMode="auto">
              <a:xfrm>
                <a:off x="0" y="1056"/>
                <a:ext cx="3084" cy="468"/>
                <a:chOff x="0" y="1056"/>
                <a:chExt cx="3084" cy="468"/>
              </a:xfrm>
            </p:grpSpPr>
            <p:sp>
              <p:nvSpPr>
                <p:cNvPr id="110622" name="Rectangle 29"/>
                <p:cNvSpPr>
                  <a:spLocks noChangeArrowheads="1"/>
                </p:cNvSpPr>
                <p:nvPr/>
              </p:nvSpPr>
              <p:spPr bwMode="auto">
                <a:xfrm>
                  <a:off x="6" y="1062"/>
                  <a:ext cx="3072" cy="456"/>
                </a:xfrm>
                <a:prstGeom prst="rect">
                  <a:avLst/>
                </a:prstGeom>
                <a:noFill/>
                <a:ln w="9525">
                  <a:noFill/>
                  <a:miter lim="800000"/>
                  <a:headEnd/>
                  <a:tailEnd/>
                </a:ln>
              </p:spPr>
              <p:txBody>
                <a:bodyPr lIns="0" rIns="0" anchor="ctr"/>
                <a:lstStyle/>
                <a:p>
                  <a:r>
                    <a:rPr lang="en-US" sz="1400" b="1">
                      <a:cs typeface="Arial" charset="0"/>
                    </a:rPr>
                    <a:t>Security Awareness and Education</a:t>
                  </a:r>
                  <a:endParaRPr lang="en-US" sz="1400" b="1">
                    <a:cs typeface="Times New Roman" pitchFamily="18" charset="0"/>
                  </a:endParaRPr>
                </a:p>
                <a:p>
                  <a:pPr lvl="1" eaLnBrk="0" hangingPunct="0">
                    <a:buFontTx/>
                    <a:buChar char="•"/>
                  </a:pPr>
                  <a:r>
                    <a:rPr lang="en-US" sz="1400">
                      <a:cs typeface="Arial" charset="0"/>
                    </a:rPr>
                    <a:t>Are we providing information about computer security to our EMPLOYEES? </a:t>
                  </a:r>
                </a:p>
                <a:p>
                  <a:pPr eaLnBrk="0" hangingPunct="0"/>
                  <a:endParaRPr lang="en-US" sz="1400">
                    <a:cs typeface="Arial" charset="0"/>
                  </a:endParaRPr>
                </a:p>
              </p:txBody>
            </p:sp>
            <p:sp>
              <p:nvSpPr>
                <p:cNvPr id="110623" name="Rectangle 30"/>
                <p:cNvSpPr>
                  <a:spLocks noChangeArrowheads="1"/>
                </p:cNvSpPr>
                <p:nvPr/>
              </p:nvSpPr>
              <p:spPr bwMode="auto">
                <a:xfrm>
                  <a:off x="0" y="1056"/>
                  <a:ext cx="3084" cy="468"/>
                </a:xfrm>
                <a:prstGeom prst="rect">
                  <a:avLst/>
                </a:prstGeom>
                <a:noFill/>
                <a:ln w="7">
                  <a:solidFill>
                    <a:srgbClr val="A0A0A0"/>
                  </a:solidFill>
                  <a:miter lim="800000"/>
                  <a:headEnd/>
                  <a:tailEnd/>
                </a:ln>
              </p:spPr>
              <p:txBody>
                <a:bodyPr/>
                <a:lstStyle/>
                <a:p>
                  <a:endParaRPr lang="en-US" sz="4400"/>
                </a:p>
              </p:txBody>
            </p:sp>
          </p:grpSp>
          <p:grpSp>
            <p:nvGrpSpPr>
              <p:cNvPr id="110624" name="Group 31"/>
              <p:cNvGrpSpPr>
                <a:grpSpLocks/>
              </p:cNvGrpSpPr>
              <p:nvPr/>
            </p:nvGrpSpPr>
            <p:grpSpPr bwMode="auto">
              <a:xfrm>
                <a:off x="3084" y="1056"/>
                <a:ext cx="337" cy="468"/>
                <a:chOff x="3084" y="1056"/>
                <a:chExt cx="337" cy="468"/>
              </a:xfrm>
            </p:grpSpPr>
            <p:sp>
              <p:nvSpPr>
                <p:cNvPr id="110625" name="Rectangle 32"/>
                <p:cNvSpPr>
                  <a:spLocks noChangeArrowheads="1"/>
                </p:cNvSpPr>
                <p:nvPr/>
              </p:nvSpPr>
              <p:spPr bwMode="auto">
                <a:xfrm>
                  <a:off x="3090" y="1062"/>
                  <a:ext cx="325"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10626" name="Rectangle 33"/>
                <p:cNvSpPr>
                  <a:spLocks noChangeArrowheads="1"/>
                </p:cNvSpPr>
                <p:nvPr/>
              </p:nvSpPr>
              <p:spPr bwMode="auto">
                <a:xfrm>
                  <a:off x="3084" y="1056"/>
                  <a:ext cx="337" cy="468"/>
                </a:xfrm>
                <a:prstGeom prst="rect">
                  <a:avLst/>
                </a:prstGeom>
                <a:noFill/>
                <a:ln w="7">
                  <a:solidFill>
                    <a:srgbClr val="A0A0A0"/>
                  </a:solidFill>
                  <a:miter lim="800000"/>
                  <a:headEnd/>
                  <a:tailEnd/>
                </a:ln>
              </p:spPr>
              <p:txBody>
                <a:bodyPr/>
                <a:lstStyle/>
                <a:p>
                  <a:endParaRPr lang="en-US" sz="4400"/>
                </a:p>
              </p:txBody>
            </p:sp>
          </p:grpSp>
          <p:grpSp>
            <p:nvGrpSpPr>
              <p:cNvPr id="110627" name="Group 34"/>
              <p:cNvGrpSpPr>
                <a:grpSpLocks/>
              </p:cNvGrpSpPr>
              <p:nvPr/>
            </p:nvGrpSpPr>
            <p:grpSpPr bwMode="auto">
              <a:xfrm>
                <a:off x="3421" y="1056"/>
                <a:ext cx="571" cy="468"/>
                <a:chOff x="3421" y="1056"/>
                <a:chExt cx="571" cy="468"/>
              </a:xfrm>
            </p:grpSpPr>
            <p:sp>
              <p:nvSpPr>
                <p:cNvPr id="110628" name="Rectangle 35"/>
                <p:cNvSpPr>
                  <a:spLocks noChangeArrowheads="1"/>
                </p:cNvSpPr>
                <p:nvPr/>
              </p:nvSpPr>
              <p:spPr bwMode="auto">
                <a:xfrm>
                  <a:off x="3427" y="1062"/>
                  <a:ext cx="559"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10629" name="Rectangle 36"/>
                <p:cNvSpPr>
                  <a:spLocks noChangeArrowheads="1"/>
                </p:cNvSpPr>
                <p:nvPr/>
              </p:nvSpPr>
              <p:spPr bwMode="auto">
                <a:xfrm>
                  <a:off x="3421" y="1056"/>
                  <a:ext cx="571" cy="468"/>
                </a:xfrm>
                <a:prstGeom prst="rect">
                  <a:avLst/>
                </a:prstGeom>
                <a:noFill/>
                <a:ln w="7">
                  <a:solidFill>
                    <a:srgbClr val="A0A0A0"/>
                  </a:solidFill>
                  <a:miter lim="800000"/>
                  <a:headEnd/>
                  <a:tailEnd/>
                </a:ln>
              </p:spPr>
              <p:txBody>
                <a:bodyPr/>
                <a:lstStyle/>
                <a:p>
                  <a:endParaRPr lang="en-US" sz="4400"/>
                </a:p>
              </p:txBody>
            </p:sp>
          </p:grpSp>
          <p:grpSp>
            <p:nvGrpSpPr>
              <p:cNvPr id="110630" name="Group 37"/>
              <p:cNvGrpSpPr>
                <a:grpSpLocks/>
              </p:cNvGrpSpPr>
              <p:nvPr/>
            </p:nvGrpSpPr>
            <p:grpSpPr bwMode="auto">
              <a:xfrm>
                <a:off x="3992" y="1056"/>
                <a:ext cx="760" cy="468"/>
                <a:chOff x="3992" y="1056"/>
                <a:chExt cx="760" cy="468"/>
              </a:xfrm>
            </p:grpSpPr>
            <p:sp>
              <p:nvSpPr>
                <p:cNvPr id="110631" name="Rectangle 38"/>
                <p:cNvSpPr>
                  <a:spLocks noChangeArrowheads="1"/>
                </p:cNvSpPr>
                <p:nvPr/>
              </p:nvSpPr>
              <p:spPr bwMode="auto">
                <a:xfrm>
                  <a:off x="3998" y="1062"/>
                  <a:ext cx="748" cy="456"/>
                </a:xfrm>
                <a:prstGeom prst="rect">
                  <a:avLst/>
                </a:prstGeom>
                <a:noFill/>
                <a:ln w="9525">
                  <a:noFill/>
                  <a:miter lim="800000"/>
                  <a:headEnd/>
                  <a:tailEnd/>
                </a:ln>
              </p:spPr>
              <p:txBody>
                <a:bodyPr anchor="ctr"/>
                <a:lstStyle/>
                <a:p>
                  <a:r>
                    <a:rPr lang="en-US" sz="1400">
                      <a:cs typeface="Arial" charset="0"/>
                    </a:rPr>
                    <a:t> </a:t>
                  </a:r>
                  <a:endParaRPr lang="en-US" sz="1400">
                    <a:cs typeface="Times New Roman" pitchFamily="18" charset="0"/>
                  </a:endParaRPr>
                </a:p>
                <a:p>
                  <a:pPr eaLnBrk="0" hangingPunct="0"/>
                  <a:endParaRPr lang="en-US" sz="1400">
                    <a:cs typeface="Times New Roman" pitchFamily="18" charset="0"/>
                  </a:endParaRPr>
                </a:p>
              </p:txBody>
            </p:sp>
            <p:sp>
              <p:nvSpPr>
                <p:cNvPr id="110632" name="Rectangle 39"/>
                <p:cNvSpPr>
                  <a:spLocks noChangeArrowheads="1"/>
                </p:cNvSpPr>
                <p:nvPr/>
              </p:nvSpPr>
              <p:spPr bwMode="auto">
                <a:xfrm>
                  <a:off x="3992" y="1056"/>
                  <a:ext cx="760" cy="468"/>
                </a:xfrm>
                <a:prstGeom prst="rect">
                  <a:avLst/>
                </a:prstGeom>
                <a:noFill/>
                <a:ln w="7">
                  <a:solidFill>
                    <a:srgbClr val="A0A0A0"/>
                  </a:solidFill>
                  <a:miter lim="800000"/>
                  <a:headEnd/>
                  <a:tailEnd/>
                </a:ln>
              </p:spPr>
              <p:txBody>
                <a:bodyPr/>
                <a:lstStyle/>
                <a:p>
                  <a:endParaRPr lang="en-US" sz="4400"/>
                </a:p>
              </p:txBody>
            </p:sp>
          </p:grpSp>
        </p:grpSp>
        <p:sp>
          <p:nvSpPr>
            <p:cNvPr id="110633" name="Rectangle 40"/>
            <p:cNvSpPr>
              <a:spLocks noChangeArrowheads="1"/>
            </p:cNvSpPr>
            <p:nvPr/>
          </p:nvSpPr>
          <p:spPr bwMode="auto">
            <a:xfrm>
              <a:off x="-2" y="-2"/>
              <a:ext cx="4756" cy="1528"/>
            </a:xfrm>
            <a:prstGeom prst="rect">
              <a:avLst/>
            </a:prstGeom>
            <a:noFill/>
            <a:ln w="7937">
              <a:solidFill>
                <a:srgbClr val="A0A0A0"/>
              </a:solidFill>
              <a:miter lim="800000"/>
              <a:headEnd/>
              <a:tailEnd/>
            </a:ln>
          </p:spPr>
          <p:txBody>
            <a:bodyPr/>
            <a:lstStyle/>
            <a:p>
              <a:endParaRPr lang="en-US" sz="4400"/>
            </a:p>
          </p:txBody>
        </p:sp>
      </p:grpSp>
      <p:sp>
        <p:nvSpPr>
          <p:cNvPr id="110634" name="Rectangle 41"/>
          <p:cNvSpPr>
            <a:spLocks noChangeArrowheads="1"/>
          </p:cNvSpPr>
          <p:nvPr/>
        </p:nvSpPr>
        <p:spPr bwMode="auto">
          <a:xfrm>
            <a:off x="838200" y="304800"/>
            <a:ext cx="7391400" cy="762000"/>
          </a:xfrm>
          <a:prstGeom prst="rect">
            <a:avLst/>
          </a:prstGeom>
          <a:noFill/>
          <a:ln w="9525">
            <a:noFill/>
            <a:miter lim="800000"/>
            <a:headEnd/>
            <a:tailEnd/>
          </a:ln>
        </p:spPr>
        <p:txBody>
          <a:bodyPr>
            <a:spAutoFit/>
          </a:bodyPr>
          <a:lstStyle/>
          <a:p>
            <a:pPr algn="ctr" eaLnBrk="0" hangingPunct="0"/>
            <a:r>
              <a:rPr lang="en-US" sz="4400"/>
              <a:t>Security Risk Assessment</a:t>
            </a:r>
          </a:p>
        </p:txBody>
      </p:sp>
      <p:grpSp>
        <p:nvGrpSpPr>
          <p:cNvPr id="110635" name="Group 42"/>
          <p:cNvGrpSpPr>
            <a:grpSpLocks/>
          </p:cNvGrpSpPr>
          <p:nvPr/>
        </p:nvGrpSpPr>
        <p:grpSpPr bwMode="auto">
          <a:xfrm>
            <a:off x="809625" y="1143000"/>
            <a:ext cx="7572375" cy="749300"/>
            <a:chOff x="-2" y="-2"/>
            <a:chExt cx="4739" cy="472"/>
          </a:xfrm>
        </p:grpSpPr>
        <p:grpSp>
          <p:nvGrpSpPr>
            <p:cNvPr id="110636" name="Group 43"/>
            <p:cNvGrpSpPr>
              <a:grpSpLocks/>
            </p:cNvGrpSpPr>
            <p:nvPr/>
          </p:nvGrpSpPr>
          <p:grpSpPr bwMode="auto">
            <a:xfrm>
              <a:off x="0" y="0"/>
              <a:ext cx="4735" cy="468"/>
              <a:chOff x="0" y="0"/>
              <a:chExt cx="4735" cy="468"/>
            </a:xfrm>
          </p:grpSpPr>
          <p:grpSp>
            <p:nvGrpSpPr>
              <p:cNvPr id="110637" name="Group 44"/>
              <p:cNvGrpSpPr>
                <a:grpSpLocks/>
              </p:cNvGrpSpPr>
              <p:nvPr/>
            </p:nvGrpSpPr>
            <p:grpSpPr bwMode="auto">
              <a:xfrm>
                <a:off x="0" y="0"/>
                <a:ext cx="3068" cy="468"/>
                <a:chOff x="0" y="0"/>
                <a:chExt cx="3068" cy="468"/>
              </a:xfrm>
            </p:grpSpPr>
            <p:sp>
              <p:nvSpPr>
                <p:cNvPr id="110638" name="Rectangle 45"/>
                <p:cNvSpPr>
                  <a:spLocks noChangeArrowheads="1"/>
                </p:cNvSpPr>
                <p:nvPr/>
              </p:nvSpPr>
              <p:spPr bwMode="auto">
                <a:xfrm>
                  <a:off x="6" y="6"/>
                  <a:ext cx="3056" cy="456"/>
                </a:xfrm>
                <a:prstGeom prst="rect">
                  <a:avLst/>
                </a:prstGeom>
                <a:noFill/>
                <a:ln w="9525">
                  <a:noFill/>
                  <a:miter lim="800000"/>
                  <a:headEnd/>
                  <a:tailEnd/>
                </a:ln>
              </p:spPr>
              <p:txBody>
                <a:bodyPr lIns="0" rIns="0" anchor="ctr"/>
                <a:lstStyle/>
                <a:p>
                  <a:pPr algn="ctr"/>
                  <a:r>
                    <a:rPr lang="en-US" sz="1400" b="1">
                      <a:cs typeface="Arial" charset="0"/>
                    </a:rPr>
                    <a:t>Security Element</a:t>
                  </a:r>
                  <a:endParaRPr lang="en-US" sz="1400" b="1">
                    <a:cs typeface="Times New Roman" pitchFamily="18" charset="0"/>
                  </a:endParaRPr>
                </a:p>
                <a:p>
                  <a:pPr algn="ctr" eaLnBrk="0" hangingPunct="0"/>
                  <a:endParaRPr lang="en-US" sz="1400">
                    <a:cs typeface="Times New Roman" pitchFamily="18" charset="0"/>
                  </a:endParaRPr>
                </a:p>
              </p:txBody>
            </p:sp>
            <p:sp>
              <p:nvSpPr>
                <p:cNvPr id="110639" name="Rectangle 46"/>
                <p:cNvSpPr>
                  <a:spLocks noChangeArrowheads="1"/>
                </p:cNvSpPr>
                <p:nvPr/>
              </p:nvSpPr>
              <p:spPr bwMode="auto">
                <a:xfrm>
                  <a:off x="0" y="0"/>
                  <a:ext cx="3068" cy="468"/>
                </a:xfrm>
                <a:prstGeom prst="rect">
                  <a:avLst/>
                </a:prstGeom>
                <a:noFill/>
                <a:ln w="7">
                  <a:solidFill>
                    <a:srgbClr val="A0A0A0"/>
                  </a:solidFill>
                  <a:miter lim="800000"/>
                  <a:headEnd/>
                  <a:tailEnd/>
                </a:ln>
              </p:spPr>
              <p:txBody>
                <a:bodyPr/>
                <a:lstStyle/>
                <a:p>
                  <a:endParaRPr lang="en-US" sz="4400"/>
                </a:p>
              </p:txBody>
            </p:sp>
          </p:grpSp>
          <p:grpSp>
            <p:nvGrpSpPr>
              <p:cNvPr id="110640" name="Group 47"/>
              <p:cNvGrpSpPr>
                <a:grpSpLocks/>
              </p:cNvGrpSpPr>
              <p:nvPr/>
            </p:nvGrpSpPr>
            <p:grpSpPr bwMode="auto">
              <a:xfrm>
                <a:off x="3068" y="0"/>
                <a:ext cx="337" cy="468"/>
                <a:chOff x="3068" y="0"/>
                <a:chExt cx="337" cy="468"/>
              </a:xfrm>
            </p:grpSpPr>
            <p:sp>
              <p:nvSpPr>
                <p:cNvPr id="110641" name="Rectangle 48"/>
                <p:cNvSpPr>
                  <a:spLocks noChangeArrowheads="1"/>
                </p:cNvSpPr>
                <p:nvPr/>
              </p:nvSpPr>
              <p:spPr bwMode="auto">
                <a:xfrm>
                  <a:off x="3074" y="6"/>
                  <a:ext cx="325" cy="456"/>
                </a:xfrm>
                <a:prstGeom prst="rect">
                  <a:avLst/>
                </a:prstGeom>
                <a:noFill/>
                <a:ln w="9525">
                  <a:noFill/>
                  <a:miter lim="800000"/>
                  <a:headEnd/>
                  <a:tailEnd/>
                </a:ln>
              </p:spPr>
              <p:txBody>
                <a:bodyPr lIns="0" rIns="0" anchor="ctr"/>
                <a:lstStyle/>
                <a:p>
                  <a:pPr algn="ctr"/>
                  <a:r>
                    <a:rPr lang="en-US" sz="1400" b="1">
                      <a:solidFill>
                        <a:srgbClr val="00CC00"/>
                      </a:solidFill>
                      <a:cs typeface="Arial" charset="0"/>
                    </a:rPr>
                    <a:t>OK</a:t>
                  </a:r>
                  <a:endParaRPr lang="en-US" sz="1400" b="1">
                    <a:cs typeface="Times New Roman" pitchFamily="18" charset="0"/>
                  </a:endParaRPr>
                </a:p>
                <a:p>
                  <a:pPr algn="ctr" eaLnBrk="0" hangingPunct="0"/>
                  <a:endParaRPr lang="en-US" sz="1400">
                    <a:cs typeface="Times New Roman" pitchFamily="18" charset="0"/>
                  </a:endParaRPr>
                </a:p>
              </p:txBody>
            </p:sp>
            <p:sp>
              <p:nvSpPr>
                <p:cNvPr id="110642" name="Rectangle 49"/>
                <p:cNvSpPr>
                  <a:spLocks noChangeArrowheads="1"/>
                </p:cNvSpPr>
                <p:nvPr/>
              </p:nvSpPr>
              <p:spPr bwMode="auto">
                <a:xfrm>
                  <a:off x="3068" y="0"/>
                  <a:ext cx="337" cy="468"/>
                </a:xfrm>
                <a:prstGeom prst="rect">
                  <a:avLst/>
                </a:prstGeom>
                <a:noFill/>
                <a:ln w="7">
                  <a:solidFill>
                    <a:srgbClr val="A0A0A0"/>
                  </a:solidFill>
                  <a:miter lim="800000"/>
                  <a:headEnd/>
                  <a:tailEnd/>
                </a:ln>
              </p:spPr>
              <p:txBody>
                <a:bodyPr/>
                <a:lstStyle/>
                <a:p>
                  <a:endParaRPr lang="en-US" sz="4400"/>
                </a:p>
              </p:txBody>
            </p:sp>
          </p:grpSp>
          <p:grpSp>
            <p:nvGrpSpPr>
              <p:cNvPr id="110643" name="Group 50"/>
              <p:cNvGrpSpPr>
                <a:grpSpLocks/>
              </p:cNvGrpSpPr>
              <p:nvPr/>
            </p:nvGrpSpPr>
            <p:grpSpPr bwMode="auto">
              <a:xfrm>
                <a:off x="3405" y="0"/>
                <a:ext cx="571" cy="468"/>
                <a:chOff x="3405" y="0"/>
                <a:chExt cx="571" cy="468"/>
              </a:xfrm>
            </p:grpSpPr>
            <p:sp>
              <p:nvSpPr>
                <p:cNvPr id="110644" name="Rectangle 51"/>
                <p:cNvSpPr>
                  <a:spLocks noChangeArrowheads="1"/>
                </p:cNvSpPr>
                <p:nvPr/>
              </p:nvSpPr>
              <p:spPr bwMode="auto">
                <a:xfrm>
                  <a:off x="3411" y="6"/>
                  <a:ext cx="559" cy="456"/>
                </a:xfrm>
                <a:prstGeom prst="rect">
                  <a:avLst/>
                </a:prstGeom>
                <a:noFill/>
                <a:ln w="9525">
                  <a:noFill/>
                  <a:miter lim="800000"/>
                  <a:headEnd/>
                  <a:tailEnd/>
                </a:ln>
              </p:spPr>
              <p:txBody>
                <a:bodyPr lIns="0" rIns="0" anchor="ctr"/>
                <a:lstStyle/>
                <a:p>
                  <a:pPr algn="ctr"/>
                  <a:r>
                    <a:rPr lang="en-US" sz="1400" b="1">
                      <a:solidFill>
                        <a:srgbClr val="FFCC00"/>
                      </a:solidFill>
                      <a:cs typeface="Arial" charset="0"/>
                    </a:rPr>
                    <a:t>Review</a:t>
                  </a:r>
                  <a:endParaRPr lang="en-US" sz="1400" b="1">
                    <a:cs typeface="Times New Roman" pitchFamily="18" charset="0"/>
                  </a:endParaRPr>
                </a:p>
                <a:p>
                  <a:pPr algn="ctr" eaLnBrk="0" hangingPunct="0"/>
                  <a:endParaRPr lang="en-US" sz="1400">
                    <a:cs typeface="Times New Roman" pitchFamily="18" charset="0"/>
                  </a:endParaRPr>
                </a:p>
              </p:txBody>
            </p:sp>
            <p:sp>
              <p:nvSpPr>
                <p:cNvPr id="110645" name="Rectangle 52"/>
                <p:cNvSpPr>
                  <a:spLocks noChangeArrowheads="1"/>
                </p:cNvSpPr>
                <p:nvPr/>
              </p:nvSpPr>
              <p:spPr bwMode="auto">
                <a:xfrm>
                  <a:off x="3405" y="0"/>
                  <a:ext cx="571" cy="468"/>
                </a:xfrm>
                <a:prstGeom prst="rect">
                  <a:avLst/>
                </a:prstGeom>
                <a:noFill/>
                <a:ln w="7">
                  <a:solidFill>
                    <a:srgbClr val="A0A0A0"/>
                  </a:solidFill>
                  <a:miter lim="800000"/>
                  <a:headEnd/>
                  <a:tailEnd/>
                </a:ln>
              </p:spPr>
              <p:txBody>
                <a:bodyPr/>
                <a:lstStyle/>
                <a:p>
                  <a:endParaRPr lang="en-US" sz="4400"/>
                </a:p>
              </p:txBody>
            </p:sp>
          </p:grpSp>
          <p:grpSp>
            <p:nvGrpSpPr>
              <p:cNvPr id="110646" name="Group 53"/>
              <p:cNvGrpSpPr>
                <a:grpSpLocks/>
              </p:cNvGrpSpPr>
              <p:nvPr/>
            </p:nvGrpSpPr>
            <p:grpSpPr bwMode="auto">
              <a:xfrm>
                <a:off x="3976" y="0"/>
                <a:ext cx="759" cy="468"/>
                <a:chOff x="3976" y="0"/>
                <a:chExt cx="759" cy="468"/>
              </a:xfrm>
            </p:grpSpPr>
            <p:sp>
              <p:nvSpPr>
                <p:cNvPr id="110647" name="Rectangle 54"/>
                <p:cNvSpPr>
                  <a:spLocks noChangeArrowheads="1"/>
                </p:cNvSpPr>
                <p:nvPr/>
              </p:nvSpPr>
              <p:spPr bwMode="auto">
                <a:xfrm>
                  <a:off x="3982" y="6"/>
                  <a:ext cx="747" cy="456"/>
                </a:xfrm>
                <a:prstGeom prst="rect">
                  <a:avLst/>
                </a:prstGeom>
                <a:noFill/>
                <a:ln w="9525">
                  <a:noFill/>
                  <a:miter lim="800000"/>
                  <a:headEnd/>
                  <a:tailEnd/>
                </a:ln>
              </p:spPr>
              <p:txBody>
                <a:bodyPr lIns="0" rIns="0" anchor="ctr"/>
                <a:lstStyle/>
                <a:p>
                  <a:pPr algn="ctr"/>
                  <a:endParaRPr lang="en-US" sz="1400" b="1">
                    <a:solidFill>
                      <a:srgbClr val="FF3333"/>
                    </a:solidFill>
                    <a:cs typeface="Arial" charset="0"/>
                  </a:endParaRPr>
                </a:p>
                <a:p>
                  <a:pPr algn="ctr"/>
                  <a:r>
                    <a:rPr lang="en-US" sz="1400" b="1">
                      <a:solidFill>
                        <a:srgbClr val="FF3333"/>
                      </a:solidFill>
                      <a:cs typeface="Arial" charset="0"/>
                    </a:rPr>
                    <a:t>Requires Immediate Attention</a:t>
                  </a:r>
                </a:p>
                <a:p>
                  <a:pPr algn="ctr" eaLnBrk="0" hangingPunct="0"/>
                  <a:endParaRPr lang="en-US" sz="1400">
                    <a:cs typeface="Arial" charset="0"/>
                  </a:endParaRPr>
                </a:p>
              </p:txBody>
            </p:sp>
            <p:sp>
              <p:nvSpPr>
                <p:cNvPr id="110648" name="Rectangle 55"/>
                <p:cNvSpPr>
                  <a:spLocks noChangeArrowheads="1"/>
                </p:cNvSpPr>
                <p:nvPr/>
              </p:nvSpPr>
              <p:spPr bwMode="auto">
                <a:xfrm>
                  <a:off x="3976" y="0"/>
                  <a:ext cx="759" cy="468"/>
                </a:xfrm>
                <a:prstGeom prst="rect">
                  <a:avLst/>
                </a:prstGeom>
                <a:noFill/>
                <a:ln w="7">
                  <a:solidFill>
                    <a:srgbClr val="A0A0A0"/>
                  </a:solidFill>
                  <a:miter lim="800000"/>
                  <a:headEnd/>
                  <a:tailEnd/>
                </a:ln>
              </p:spPr>
              <p:txBody>
                <a:bodyPr/>
                <a:lstStyle/>
                <a:p>
                  <a:endParaRPr lang="en-US" sz="4400"/>
                </a:p>
              </p:txBody>
            </p:sp>
          </p:grpSp>
        </p:grpSp>
        <p:sp>
          <p:nvSpPr>
            <p:cNvPr id="110649" name="Rectangle 56"/>
            <p:cNvSpPr>
              <a:spLocks noChangeArrowheads="1"/>
            </p:cNvSpPr>
            <p:nvPr/>
          </p:nvSpPr>
          <p:spPr bwMode="auto">
            <a:xfrm>
              <a:off x="-2" y="-2"/>
              <a:ext cx="4739" cy="472"/>
            </a:xfrm>
            <a:prstGeom prst="rect">
              <a:avLst/>
            </a:prstGeom>
            <a:noFill/>
            <a:ln w="7937">
              <a:solidFill>
                <a:srgbClr val="A0A0A0"/>
              </a:solidFill>
              <a:miter lim="800000"/>
              <a:headEnd/>
              <a:tailEnd/>
            </a:ln>
          </p:spPr>
          <p:txBody>
            <a:bodyPr/>
            <a:lstStyle/>
            <a:p>
              <a:endParaRPr lang="en-US" sz="4400"/>
            </a:p>
          </p:txBody>
        </p:sp>
      </p:grpSp>
      <p:sp>
        <p:nvSpPr>
          <p:cNvPr id="110650" name="Rectangle 57"/>
          <p:cNvSpPr>
            <a:spLocks noChangeArrowheads="1"/>
          </p:cNvSpPr>
          <p:nvPr/>
        </p:nvSpPr>
        <p:spPr bwMode="auto">
          <a:xfrm>
            <a:off x="1600200" y="4724400"/>
            <a:ext cx="6858000" cy="1187450"/>
          </a:xfrm>
          <a:prstGeom prst="rect">
            <a:avLst/>
          </a:prstGeom>
          <a:noFill/>
          <a:ln w="9525">
            <a:noFill/>
            <a:miter lim="800000"/>
            <a:headEnd/>
            <a:tailEnd/>
          </a:ln>
        </p:spPr>
        <p:txBody>
          <a:bodyPr>
            <a:spAutoFit/>
          </a:bodyPr>
          <a:lstStyle/>
          <a:p>
            <a:r>
              <a:rPr lang="en-US" sz="1200" b="1">
                <a:solidFill>
                  <a:srgbClr val="33CC33"/>
                </a:solidFill>
                <a:cs typeface="Arial" charset="0"/>
              </a:rPr>
              <a:t>OK</a:t>
            </a:r>
            <a:r>
              <a:rPr lang="en-US" sz="1200">
                <a:solidFill>
                  <a:srgbClr val="33CC33"/>
                </a:solidFill>
                <a:cs typeface="Arial" charset="0"/>
              </a:rPr>
              <a:t> - </a:t>
            </a:r>
            <a:r>
              <a:rPr lang="en-US" sz="1200">
                <a:cs typeface="Arial" charset="0"/>
              </a:rPr>
              <a:t>the element has been addressed by department action or policy. All the detailed questions can be answered affirmatively. </a:t>
            </a:r>
          </a:p>
          <a:p>
            <a:pPr eaLnBrk="0" hangingPunct="0"/>
            <a:r>
              <a:rPr lang="en-US" sz="1200" b="1">
                <a:solidFill>
                  <a:srgbClr val="FF9900"/>
                </a:solidFill>
                <a:cs typeface="Arial" charset="0"/>
              </a:rPr>
              <a:t>Review</a:t>
            </a:r>
            <a:r>
              <a:rPr lang="en-US" sz="1200">
                <a:solidFill>
                  <a:srgbClr val="FF9900"/>
                </a:solidFill>
                <a:cs typeface="Arial" charset="0"/>
              </a:rPr>
              <a:t> - </a:t>
            </a:r>
            <a:r>
              <a:rPr lang="en-US" sz="1200">
                <a:cs typeface="Arial" charset="0"/>
              </a:rPr>
              <a:t>The basic issue has been addressed, but further review is warranted. Not all the detailed questions can be answered in the affirmative. </a:t>
            </a:r>
          </a:p>
          <a:p>
            <a:pPr eaLnBrk="0" hangingPunct="0"/>
            <a:r>
              <a:rPr lang="en-US" sz="1200" b="1">
                <a:solidFill>
                  <a:srgbClr val="CC0000"/>
                </a:solidFill>
                <a:cs typeface="Arial" charset="0"/>
              </a:rPr>
              <a:t>Requires Immediate Attention</a:t>
            </a:r>
            <a:r>
              <a:rPr lang="en-US" sz="1200">
                <a:solidFill>
                  <a:srgbClr val="CC0000"/>
                </a:solidFill>
                <a:cs typeface="Arial" charset="0"/>
              </a:rPr>
              <a:t> - </a:t>
            </a:r>
            <a:r>
              <a:rPr lang="en-US" sz="1200">
                <a:cs typeface="Arial" charset="0"/>
              </a:rPr>
              <a:t>The element has not been addressed or recently reviewed. Few, if any, of the detailed questions can be answered in the affirmative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46B3B5F-58B7-42DA-8F8B-DEB01814F3EB}" type="slidenum">
              <a:rPr lang="es-ES" sz="1400"/>
              <a:pPr algn="r"/>
              <a:t>46</a:t>
            </a:fld>
            <a:endParaRPr lang="es-ES" sz="1400"/>
          </a:p>
        </p:txBody>
      </p:sp>
      <p:sp>
        <p:nvSpPr>
          <p:cNvPr id="111619" name="Rectangle 2"/>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sz="4400"/>
          </a:p>
        </p:txBody>
      </p:sp>
      <p:sp>
        <p:nvSpPr>
          <p:cNvPr id="111620" name="Rectangle 3"/>
          <p:cNvSpPr>
            <a:spLocks noGrp="1" noChangeArrowheads="1"/>
          </p:cNvSpPr>
          <p:nvPr>
            <p:ph type="title" idx="4294967295"/>
          </p:nvPr>
        </p:nvSpPr>
        <p:spPr>
          <a:xfrm>
            <a:off x="9077325" y="476250"/>
            <a:ext cx="66675" cy="131763"/>
          </a:xfrm>
          <a:noFill/>
        </p:spPr>
        <p:txBody>
          <a:bodyPr wrap="none" lIns="90488" tIns="44450" rIns="90488" bIns="44450" anchor="t">
            <a:normAutofit fontScale="90000"/>
          </a:bodyPr>
          <a:lstStyle/>
          <a:p>
            <a:pPr eaLnBrk="1" hangingPunct="1"/>
            <a:br>
              <a:rPr lang="en-US" sz="2800" dirty="0">
                <a:solidFill>
                  <a:schemeClr val="tx1"/>
                </a:solidFill>
              </a:rPr>
            </a:br>
            <a:endParaRPr lang="en-US" sz="2800" dirty="0">
              <a:solidFill>
                <a:schemeClr val="tx1"/>
              </a:solidFill>
            </a:endParaRPr>
          </a:p>
        </p:txBody>
      </p:sp>
      <p:sp>
        <p:nvSpPr>
          <p:cNvPr id="111621" name="Rectangle 4"/>
          <p:cNvSpPr>
            <a:spLocks noChangeArrowheads="1"/>
          </p:cNvSpPr>
          <p:nvPr/>
        </p:nvSpPr>
        <p:spPr bwMode="auto">
          <a:xfrm>
            <a:off x="2857500" y="2540000"/>
            <a:ext cx="3916363" cy="2516188"/>
          </a:xfrm>
          <a:prstGeom prst="rect">
            <a:avLst/>
          </a:prstGeom>
          <a:noFill/>
          <a:ln w="12700">
            <a:solidFill>
              <a:srgbClr val="FF0000"/>
            </a:solidFill>
            <a:miter lim="800000"/>
            <a:headEnd/>
            <a:tailEnd/>
          </a:ln>
        </p:spPr>
        <p:txBody>
          <a:bodyPr wrap="none" anchor="ctr"/>
          <a:lstStyle/>
          <a:p>
            <a:endParaRPr lang="en-US" sz="4400"/>
          </a:p>
        </p:txBody>
      </p:sp>
      <p:sp>
        <p:nvSpPr>
          <p:cNvPr id="111622" name="Rectangle 5"/>
          <p:cNvSpPr>
            <a:spLocks noChangeArrowheads="1"/>
          </p:cNvSpPr>
          <p:nvPr/>
        </p:nvSpPr>
        <p:spPr bwMode="auto">
          <a:xfrm>
            <a:off x="1547813" y="2555875"/>
            <a:ext cx="1296987" cy="2454275"/>
          </a:xfrm>
          <a:prstGeom prst="rect">
            <a:avLst/>
          </a:prstGeom>
          <a:noFill/>
          <a:ln w="12700">
            <a:solidFill>
              <a:srgbClr val="FF0000"/>
            </a:solidFill>
            <a:miter lim="800000"/>
            <a:headEnd/>
            <a:tailEnd/>
          </a:ln>
        </p:spPr>
        <p:txBody>
          <a:bodyPr wrap="none" anchor="ctr"/>
          <a:lstStyle/>
          <a:p>
            <a:endParaRPr lang="en-US" sz="4400"/>
          </a:p>
        </p:txBody>
      </p:sp>
      <p:sp>
        <p:nvSpPr>
          <p:cNvPr id="111623" name="Rectangle 6"/>
          <p:cNvSpPr>
            <a:spLocks noChangeArrowheads="1"/>
          </p:cNvSpPr>
          <p:nvPr/>
        </p:nvSpPr>
        <p:spPr bwMode="auto">
          <a:xfrm>
            <a:off x="2841625" y="1835150"/>
            <a:ext cx="3932238" cy="692150"/>
          </a:xfrm>
          <a:prstGeom prst="rect">
            <a:avLst/>
          </a:prstGeom>
          <a:noFill/>
          <a:ln w="12700">
            <a:solidFill>
              <a:srgbClr val="FF0000"/>
            </a:solidFill>
            <a:miter lim="800000"/>
            <a:headEnd/>
            <a:tailEnd/>
          </a:ln>
        </p:spPr>
        <p:txBody>
          <a:bodyPr wrap="none" anchor="ctr"/>
          <a:lstStyle/>
          <a:p>
            <a:endParaRPr lang="en-US" sz="4400"/>
          </a:p>
        </p:txBody>
      </p:sp>
      <p:sp>
        <p:nvSpPr>
          <p:cNvPr id="111624" name="Line 7"/>
          <p:cNvSpPr>
            <a:spLocks noChangeShapeType="1"/>
          </p:cNvSpPr>
          <p:nvPr/>
        </p:nvSpPr>
        <p:spPr bwMode="auto">
          <a:xfrm>
            <a:off x="2844800" y="2208213"/>
            <a:ext cx="3913188" cy="0"/>
          </a:xfrm>
          <a:prstGeom prst="line">
            <a:avLst/>
          </a:prstGeom>
          <a:noFill/>
          <a:ln w="12700">
            <a:solidFill>
              <a:srgbClr val="FF0000"/>
            </a:solidFill>
            <a:round/>
            <a:headEnd/>
            <a:tailEnd/>
          </a:ln>
        </p:spPr>
        <p:txBody>
          <a:bodyPr/>
          <a:lstStyle/>
          <a:p>
            <a:endParaRPr lang="en-US"/>
          </a:p>
        </p:txBody>
      </p:sp>
      <p:sp>
        <p:nvSpPr>
          <p:cNvPr id="111625" name="Line 8"/>
          <p:cNvSpPr>
            <a:spLocks noChangeShapeType="1"/>
          </p:cNvSpPr>
          <p:nvPr/>
        </p:nvSpPr>
        <p:spPr bwMode="auto">
          <a:xfrm>
            <a:off x="2181225" y="2559050"/>
            <a:ext cx="0" cy="2435225"/>
          </a:xfrm>
          <a:prstGeom prst="line">
            <a:avLst/>
          </a:prstGeom>
          <a:noFill/>
          <a:ln w="12700">
            <a:solidFill>
              <a:srgbClr val="FF0000"/>
            </a:solidFill>
            <a:round/>
            <a:headEnd/>
            <a:tailEnd/>
          </a:ln>
        </p:spPr>
        <p:txBody>
          <a:bodyPr/>
          <a:lstStyle/>
          <a:p>
            <a:endParaRPr lang="en-US"/>
          </a:p>
        </p:txBody>
      </p:sp>
      <p:sp>
        <p:nvSpPr>
          <p:cNvPr id="111626" name="Line 9"/>
          <p:cNvSpPr>
            <a:spLocks noChangeShapeType="1"/>
          </p:cNvSpPr>
          <p:nvPr/>
        </p:nvSpPr>
        <p:spPr bwMode="auto">
          <a:xfrm>
            <a:off x="2190750" y="3705225"/>
            <a:ext cx="4583113" cy="0"/>
          </a:xfrm>
          <a:prstGeom prst="line">
            <a:avLst/>
          </a:prstGeom>
          <a:noFill/>
          <a:ln w="12700">
            <a:solidFill>
              <a:srgbClr val="FF0000"/>
            </a:solidFill>
            <a:round/>
            <a:headEnd/>
            <a:tailEnd/>
          </a:ln>
        </p:spPr>
        <p:txBody>
          <a:bodyPr/>
          <a:lstStyle/>
          <a:p>
            <a:endParaRPr lang="en-US"/>
          </a:p>
        </p:txBody>
      </p:sp>
      <p:sp>
        <p:nvSpPr>
          <p:cNvPr id="111627" name="Line 10"/>
          <p:cNvSpPr>
            <a:spLocks noChangeShapeType="1"/>
          </p:cNvSpPr>
          <p:nvPr/>
        </p:nvSpPr>
        <p:spPr bwMode="auto">
          <a:xfrm>
            <a:off x="4800600" y="2219325"/>
            <a:ext cx="0" cy="2803525"/>
          </a:xfrm>
          <a:prstGeom prst="line">
            <a:avLst/>
          </a:prstGeom>
          <a:noFill/>
          <a:ln w="12700">
            <a:solidFill>
              <a:srgbClr val="FF0000"/>
            </a:solidFill>
            <a:round/>
            <a:headEnd/>
            <a:tailEnd/>
          </a:ln>
        </p:spPr>
        <p:txBody>
          <a:bodyPr/>
          <a:lstStyle/>
          <a:p>
            <a:endParaRPr lang="en-US"/>
          </a:p>
        </p:txBody>
      </p:sp>
      <p:sp>
        <p:nvSpPr>
          <p:cNvPr id="111628" name="Rectangle 11"/>
          <p:cNvSpPr>
            <a:spLocks noChangeArrowheads="1"/>
          </p:cNvSpPr>
          <p:nvPr/>
        </p:nvSpPr>
        <p:spPr bwMode="auto">
          <a:xfrm>
            <a:off x="3846513" y="1841500"/>
            <a:ext cx="1706562" cy="322263"/>
          </a:xfrm>
          <a:prstGeom prst="rect">
            <a:avLst/>
          </a:prstGeom>
          <a:noFill/>
          <a:ln w="12700">
            <a:noFill/>
            <a:miter lim="800000"/>
            <a:headEnd/>
            <a:tailEnd/>
          </a:ln>
        </p:spPr>
        <p:txBody>
          <a:bodyPr wrap="none" lIns="90488" tIns="44450" rIns="90488" bIns="44450" anchor="ctr">
            <a:spAutoFit/>
          </a:bodyPr>
          <a:lstStyle/>
          <a:p>
            <a:pPr eaLnBrk="0" hangingPunct="0">
              <a:lnSpc>
                <a:spcPct val="85000"/>
              </a:lnSpc>
              <a:spcBef>
                <a:spcPct val="30000"/>
              </a:spcBef>
            </a:pPr>
            <a:r>
              <a:rPr lang="en-US" dirty="0"/>
              <a:t>Consequences</a:t>
            </a:r>
          </a:p>
        </p:txBody>
      </p:sp>
      <p:sp>
        <p:nvSpPr>
          <p:cNvPr id="111629" name="Rectangle 12"/>
          <p:cNvSpPr>
            <a:spLocks noChangeArrowheads="1"/>
          </p:cNvSpPr>
          <p:nvPr/>
        </p:nvSpPr>
        <p:spPr bwMode="auto">
          <a:xfrm>
            <a:off x="3440113" y="2254250"/>
            <a:ext cx="600075" cy="322263"/>
          </a:xfrm>
          <a:prstGeom prst="rect">
            <a:avLst/>
          </a:prstGeom>
          <a:noFill/>
          <a:ln w="12700">
            <a:noFill/>
            <a:miter lim="800000"/>
            <a:headEnd/>
            <a:tailEnd/>
          </a:ln>
        </p:spPr>
        <p:txBody>
          <a:bodyPr wrap="none" lIns="90488" tIns="44450" rIns="90488" bIns="44450" anchor="ctr">
            <a:spAutoFit/>
          </a:bodyPr>
          <a:lstStyle/>
          <a:p>
            <a:pPr eaLnBrk="0" hangingPunct="0">
              <a:lnSpc>
                <a:spcPct val="85000"/>
              </a:lnSpc>
              <a:spcBef>
                <a:spcPct val="30000"/>
              </a:spcBef>
            </a:pPr>
            <a:r>
              <a:rPr lang="en-US"/>
              <a:t>Low</a:t>
            </a:r>
          </a:p>
        </p:txBody>
      </p:sp>
      <p:sp>
        <p:nvSpPr>
          <p:cNvPr id="111630" name="Rectangle 13"/>
          <p:cNvSpPr>
            <a:spLocks noChangeArrowheads="1"/>
          </p:cNvSpPr>
          <p:nvPr/>
        </p:nvSpPr>
        <p:spPr bwMode="auto">
          <a:xfrm>
            <a:off x="5653088" y="2216150"/>
            <a:ext cx="727075" cy="361950"/>
          </a:xfrm>
          <a:prstGeom prst="rect">
            <a:avLst/>
          </a:prstGeom>
          <a:noFill/>
          <a:ln w="12700">
            <a:noFill/>
            <a:miter lim="800000"/>
            <a:headEnd/>
            <a:tailEnd/>
          </a:ln>
        </p:spPr>
        <p:txBody>
          <a:bodyPr wrap="none" lIns="90488" tIns="44450" rIns="90488" bIns="44450" anchor="ctr">
            <a:spAutoFit/>
          </a:bodyPr>
          <a:lstStyle/>
          <a:p>
            <a:pPr eaLnBrk="0" hangingPunct="0">
              <a:lnSpc>
                <a:spcPct val="85000"/>
              </a:lnSpc>
              <a:spcBef>
                <a:spcPct val="30000"/>
              </a:spcBef>
            </a:pPr>
            <a:r>
              <a:rPr lang="en-US" sz="2100"/>
              <a:t>High</a:t>
            </a:r>
          </a:p>
        </p:txBody>
      </p:sp>
      <p:sp>
        <p:nvSpPr>
          <p:cNvPr id="111631" name="Rectangle 14"/>
          <p:cNvSpPr>
            <a:spLocks noChangeArrowheads="1"/>
          </p:cNvSpPr>
          <p:nvPr/>
        </p:nvSpPr>
        <p:spPr bwMode="auto">
          <a:xfrm rot="-5400000">
            <a:off x="2105025" y="2854326"/>
            <a:ext cx="693737" cy="373062"/>
          </a:xfrm>
          <a:prstGeom prst="rect">
            <a:avLst/>
          </a:prstGeom>
          <a:noFill/>
          <a:ln w="12700">
            <a:noFill/>
            <a:miter lim="800000"/>
            <a:headEnd/>
            <a:tailEnd/>
          </a:ln>
        </p:spPr>
        <p:txBody>
          <a:bodyPr wrap="none" lIns="90488" tIns="44450" rIns="90488" bIns="44450" anchor="ctr">
            <a:spAutoFit/>
          </a:bodyPr>
          <a:lstStyle/>
          <a:p>
            <a:pPr eaLnBrk="0" hangingPunct="0">
              <a:lnSpc>
                <a:spcPct val="85000"/>
              </a:lnSpc>
              <a:spcBef>
                <a:spcPct val="30000"/>
              </a:spcBef>
            </a:pPr>
            <a:r>
              <a:rPr lang="en-US" sz="2200"/>
              <a:t>Low</a:t>
            </a:r>
          </a:p>
        </p:txBody>
      </p:sp>
      <p:sp>
        <p:nvSpPr>
          <p:cNvPr id="111632" name="Rectangle 15"/>
          <p:cNvSpPr>
            <a:spLocks noChangeArrowheads="1"/>
          </p:cNvSpPr>
          <p:nvPr/>
        </p:nvSpPr>
        <p:spPr bwMode="auto">
          <a:xfrm rot="-5400000">
            <a:off x="2074069" y="4026694"/>
            <a:ext cx="755650" cy="373062"/>
          </a:xfrm>
          <a:prstGeom prst="rect">
            <a:avLst/>
          </a:prstGeom>
          <a:noFill/>
          <a:ln w="12700">
            <a:noFill/>
            <a:miter lim="800000"/>
            <a:headEnd/>
            <a:tailEnd/>
          </a:ln>
        </p:spPr>
        <p:txBody>
          <a:bodyPr wrap="none" lIns="90488" tIns="44450" rIns="90488" bIns="44450" anchor="ctr">
            <a:spAutoFit/>
          </a:bodyPr>
          <a:lstStyle/>
          <a:p>
            <a:pPr eaLnBrk="0" hangingPunct="0">
              <a:lnSpc>
                <a:spcPct val="85000"/>
              </a:lnSpc>
              <a:spcBef>
                <a:spcPct val="30000"/>
              </a:spcBef>
            </a:pPr>
            <a:r>
              <a:rPr lang="en-US" sz="2200"/>
              <a:t>High</a:t>
            </a:r>
          </a:p>
        </p:txBody>
      </p:sp>
      <p:sp>
        <p:nvSpPr>
          <p:cNvPr id="111633" name="Rectangle 16"/>
          <p:cNvSpPr>
            <a:spLocks noChangeArrowheads="1"/>
          </p:cNvSpPr>
          <p:nvPr/>
        </p:nvSpPr>
        <p:spPr bwMode="auto">
          <a:xfrm rot="-5400000">
            <a:off x="624681" y="3620295"/>
            <a:ext cx="2295525" cy="373062"/>
          </a:xfrm>
          <a:prstGeom prst="rect">
            <a:avLst/>
          </a:prstGeom>
          <a:noFill/>
          <a:ln w="12700">
            <a:noFill/>
            <a:miter lim="800000"/>
            <a:headEnd/>
            <a:tailEnd/>
          </a:ln>
        </p:spPr>
        <p:txBody>
          <a:bodyPr wrap="none" lIns="90488" tIns="44450" rIns="90488" bIns="44450" anchor="ctr">
            <a:spAutoFit/>
          </a:bodyPr>
          <a:lstStyle/>
          <a:p>
            <a:pPr eaLnBrk="0" hangingPunct="0">
              <a:lnSpc>
                <a:spcPct val="85000"/>
              </a:lnSpc>
              <a:spcBef>
                <a:spcPct val="30000"/>
              </a:spcBef>
            </a:pPr>
            <a:r>
              <a:rPr lang="en-US" sz="2200"/>
              <a:t>Occurrence Rate</a:t>
            </a:r>
          </a:p>
        </p:txBody>
      </p:sp>
      <p:sp>
        <p:nvSpPr>
          <p:cNvPr id="111634" name="Rectangle 17"/>
          <p:cNvSpPr>
            <a:spLocks noChangeArrowheads="1"/>
          </p:cNvSpPr>
          <p:nvPr/>
        </p:nvSpPr>
        <p:spPr bwMode="auto">
          <a:xfrm>
            <a:off x="3252788" y="2590800"/>
            <a:ext cx="823912" cy="657225"/>
          </a:xfrm>
          <a:prstGeom prst="rect">
            <a:avLst/>
          </a:prstGeom>
          <a:noFill/>
          <a:ln w="12700">
            <a:noFill/>
            <a:miter lim="800000"/>
            <a:headEnd/>
            <a:tailEnd/>
          </a:ln>
        </p:spPr>
        <p:txBody>
          <a:bodyPr wrap="none" lIns="90488" tIns="44450" rIns="90488" bIns="44450" anchor="ctr">
            <a:spAutoFit/>
          </a:bodyPr>
          <a:lstStyle/>
          <a:p>
            <a:pPr eaLnBrk="0" hangingPunct="0">
              <a:lnSpc>
                <a:spcPct val="85000"/>
              </a:lnSpc>
              <a:spcBef>
                <a:spcPct val="30000"/>
              </a:spcBef>
            </a:pPr>
            <a:r>
              <a:rPr lang="en-US" sz="2200" dirty="0"/>
              <a:t>Don't</a:t>
            </a:r>
            <a:br>
              <a:rPr lang="en-US" sz="2200" dirty="0"/>
            </a:br>
            <a:r>
              <a:rPr lang="en-US" sz="2200" dirty="0"/>
              <a:t>care</a:t>
            </a:r>
          </a:p>
        </p:txBody>
      </p:sp>
      <p:sp>
        <p:nvSpPr>
          <p:cNvPr id="111635" name="Rectangle 18"/>
          <p:cNvSpPr>
            <a:spLocks noChangeArrowheads="1"/>
          </p:cNvSpPr>
          <p:nvPr/>
        </p:nvSpPr>
        <p:spPr bwMode="auto">
          <a:xfrm>
            <a:off x="5092700" y="3730625"/>
            <a:ext cx="1119188" cy="657225"/>
          </a:xfrm>
          <a:prstGeom prst="rect">
            <a:avLst/>
          </a:prstGeom>
          <a:noFill/>
          <a:ln w="12700">
            <a:noFill/>
            <a:miter lim="800000"/>
            <a:headEnd/>
            <a:tailEnd/>
          </a:ln>
        </p:spPr>
        <p:txBody>
          <a:bodyPr wrap="none" lIns="90488" tIns="44450" rIns="90488" bIns="44450" anchor="ctr">
            <a:spAutoFit/>
          </a:bodyPr>
          <a:lstStyle/>
          <a:p>
            <a:pPr eaLnBrk="0" hangingPunct="0">
              <a:lnSpc>
                <a:spcPct val="85000"/>
              </a:lnSpc>
              <a:spcBef>
                <a:spcPct val="30000"/>
              </a:spcBef>
            </a:pPr>
            <a:r>
              <a:rPr lang="en-US" sz="2200" dirty="0"/>
              <a:t>Doesn't</a:t>
            </a:r>
            <a:br>
              <a:rPr lang="en-US" sz="2200" dirty="0"/>
            </a:br>
            <a:r>
              <a:rPr lang="en-US" sz="2200" dirty="0"/>
              <a:t>happen</a:t>
            </a:r>
          </a:p>
        </p:txBody>
      </p:sp>
      <p:sp>
        <p:nvSpPr>
          <p:cNvPr id="111636" name="Rectangle 19"/>
          <p:cNvSpPr>
            <a:spLocks noChangeArrowheads="1"/>
          </p:cNvSpPr>
          <p:nvPr/>
        </p:nvSpPr>
        <p:spPr bwMode="auto">
          <a:xfrm>
            <a:off x="5607050" y="2576513"/>
            <a:ext cx="912813" cy="257175"/>
          </a:xfrm>
          <a:prstGeom prst="rect">
            <a:avLst/>
          </a:prstGeom>
          <a:noFill/>
          <a:ln w="12700">
            <a:noFill/>
            <a:miter lim="800000"/>
            <a:headEnd/>
            <a:tailEnd/>
          </a:ln>
        </p:spPr>
        <p:txBody>
          <a:bodyPr wrap="none" lIns="90488" tIns="44450" rIns="90488" bIns="44450" anchor="ctr">
            <a:spAutoFit/>
          </a:bodyPr>
          <a:lstStyle/>
          <a:p>
            <a:pPr eaLnBrk="0" hangingPunct="0">
              <a:lnSpc>
                <a:spcPct val="85000"/>
              </a:lnSpc>
              <a:spcBef>
                <a:spcPct val="30000"/>
              </a:spcBef>
            </a:pPr>
            <a:r>
              <a:rPr lang="en-US" sz="1300"/>
              <a:t>"low-high"</a:t>
            </a:r>
          </a:p>
        </p:txBody>
      </p:sp>
      <p:sp>
        <p:nvSpPr>
          <p:cNvPr id="111637" name="Rectangle 20"/>
          <p:cNvSpPr>
            <a:spLocks noChangeArrowheads="1"/>
          </p:cNvSpPr>
          <p:nvPr/>
        </p:nvSpPr>
        <p:spPr bwMode="auto">
          <a:xfrm>
            <a:off x="5341938" y="2843213"/>
            <a:ext cx="871537" cy="257175"/>
          </a:xfrm>
          <a:prstGeom prst="rect">
            <a:avLst/>
          </a:prstGeom>
          <a:noFill/>
          <a:ln w="12700">
            <a:noFill/>
            <a:miter lim="800000"/>
            <a:headEnd/>
            <a:tailEnd/>
          </a:ln>
        </p:spPr>
        <p:txBody>
          <a:bodyPr wrap="none" lIns="90488" tIns="44450" rIns="90488" bIns="44450" anchor="ctr">
            <a:spAutoFit/>
          </a:bodyPr>
          <a:lstStyle/>
          <a:p>
            <a:pPr eaLnBrk="0" hangingPunct="0">
              <a:lnSpc>
                <a:spcPct val="85000"/>
              </a:lnSpc>
              <a:spcBef>
                <a:spcPct val="30000"/>
              </a:spcBef>
            </a:pPr>
            <a:r>
              <a:rPr lang="en-US" sz="1300"/>
              <a:t>major fire</a:t>
            </a:r>
          </a:p>
        </p:txBody>
      </p:sp>
      <p:sp>
        <p:nvSpPr>
          <p:cNvPr id="111638" name="Rectangle 21"/>
          <p:cNvSpPr>
            <a:spLocks noChangeArrowheads="1"/>
          </p:cNvSpPr>
          <p:nvPr/>
        </p:nvSpPr>
        <p:spPr bwMode="auto">
          <a:xfrm>
            <a:off x="5014913" y="3060700"/>
            <a:ext cx="758825" cy="257175"/>
          </a:xfrm>
          <a:prstGeom prst="rect">
            <a:avLst/>
          </a:prstGeom>
          <a:noFill/>
          <a:ln w="12700">
            <a:noFill/>
            <a:miter lim="800000"/>
            <a:headEnd/>
            <a:tailEnd/>
          </a:ln>
        </p:spPr>
        <p:txBody>
          <a:bodyPr wrap="none" lIns="90488" tIns="44450" rIns="90488" bIns="44450" anchor="ctr">
            <a:spAutoFit/>
          </a:bodyPr>
          <a:lstStyle/>
          <a:p>
            <a:pPr eaLnBrk="0" hangingPunct="0">
              <a:lnSpc>
                <a:spcPct val="85000"/>
              </a:lnSpc>
              <a:spcBef>
                <a:spcPct val="30000"/>
              </a:spcBef>
            </a:pPr>
            <a:r>
              <a:rPr lang="en-US" sz="1300"/>
              <a:t>flooding</a:t>
            </a:r>
          </a:p>
        </p:txBody>
      </p:sp>
      <p:sp>
        <p:nvSpPr>
          <p:cNvPr id="111639" name="Rectangle 22"/>
          <p:cNvSpPr>
            <a:spLocks noChangeArrowheads="1"/>
          </p:cNvSpPr>
          <p:nvPr/>
        </p:nvSpPr>
        <p:spPr bwMode="auto">
          <a:xfrm>
            <a:off x="4189413" y="3357563"/>
            <a:ext cx="952500" cy="257175"/>
          </a:xfrm>
          <a:prstGeom prst="rect">
            <a:avLst/>
          </a:prstGeom>
          <a:noFill/>
          <a:ln w="12700">
            <a:noFill/>
            <a:miter lim="800000"/>
            <a:headEnd/>
            <a:tailEnd/>
          </a:ln>
        </p:spPr>
        <p:txBody>
          <a:bodyPr wrap="none" lIns="90488" tIns="44450" rIns="90488" bIns="44450" anchor="ctr">
            <a:spAutoFit/>
          </a:bodyPr>
          <a:lstStyle/>
          <a:p>
            <a:pPr eaLnBrk="0" hangingPunct="0">
              <a:lnSpc>
                <a:spcPct val="85000"/>
              </a:lnSpc>
              <a:spcBef>
                <a:spcPct val="30000"/>
              </a:spcBef>
            </a:pPr>
            <a:r>
              <a:rPr lang="en-US" sz="1300" dirty="0"/>
              <a:t>cash fraud</a:t>
            </a:r>
          </a:p>
        </p:txBody>
      </p:sp>
      <p:sp>
        <p:nvSpPr>
          <p:cNvPr id="111640" name="Rectangle 23"/>
          <p:cNvSpPr>
            <a:spLocks noChangeArrowheads="1"/>
          </p:cNvSpPr>
          <p:nvPr/>
        </p:nvSpPr>
        <p:spPr bwMode="auto">
          <a:xfrm>
            <a:off x="3378200" y="3794125"/>
            <a:ext cx="1128713" cy="257175"/>
          </a:xfrm>
          <a:prstGeom prst="rect">
            <a:avLst/>
          </a:prstGeom>
          <a:noFill/>
          <a:ln w="12700">
            <a:noFill/>
            <a:miter lim="800000"/>
            <a:headEnd/>
            <a:tailEnd/>
          </a:ln>
        </p:spPr>
        <p:txBody>
          <a:bodyPr wrap="none" lIns="90488" tIns="44450" rIns="90488" bIns="44450" anchor="ctr">
            <a:spAutoFit/>
          </a:bodyPr>
          <a:lstStyle/>
          <a:p>
            <a:pPr eaLnBrk="0" hangingPunct="0">
              <a:lnSpc>
                <a:spcPct val="85000"/>
              </a:lnSpc>
              <a:spcBef>
                <a:spcPct val="30000"/>
              </a:spcBef>
            </a:pPr>
            <a:r>
              <a:rPr lang="en-US" sz="1300"/>
              <a:t>power failure</a:t>
            </a:r>
          </a:p>
        </p:txBody>
      </p:sp>
      <p:sp>
        <p:nvSpPr>
          <p:cNvPr id="111641" name="Rectangle 24"/>
          <p:cNvSpPr>
            <a:spLocks noChangeArrowheads="1"/>
          </p:cNvSpPr>
          <p:nvPr/>
        </p:nvSpPr>
        <p:spPr bwMode="auto">
          <a:xfrm>
            <a:off x="3268663" y="4200525"/>
            <a:ext cx="1128712" cy="257175"/>
          </a:xfrm>
          <a:prstGeom prst="rect">
            <a:avLst/>
          </a:prstGeom>
          <a:noFill/>
          <a:ln w="12700">
            <a:noFill/>
            <a:miter lim="800000"/>
            <a:headEnd/>
            <a:tailEnd/>
          </a:ln>
        </p:spPr>
        <p:txBody>
          <a:bodyPr wrap="none" lIns="90488" tIns="44450" rIns="90488" bIns="44450" anchor="ctr">
            <a:spAutoFit/>
          </a:bodyPr>
          <a:lstStyle/>
          <a:p>
            <a:pPr eaLnBrk="0" hangingPunct="0">
              <a:lnSpc>
                <a:spcPct val="85000"/>
              </a:lnSpc>
              <a:spcBef>
                <a:spcPct val="30000"/>
              </a:spcBef>
            </a:pPr>
            <a:r>
              <a:rPr lang="en-US" sz="1300"/>
              <a:t>software bug</a:t>
            </a:r>
          </a:p>
        </p:txBody>
      </p:sp>
      <p:sp>
        <p:nvSpPr>
          <p:cNvPr id="111642" name="Rectangle 25"/>
          <p:cNvSpPr>
            <a:spLocks noChangeArrowheads="1"/>
          </p:cNvSpPr>
          <p:nvPr/>
        </p:nvSpPr>
        <p:spPr bwMode="auto">
          <a:xfrm>
            <a:off x="2941638" y="4449763"/>
            <a:ext cx="835025" cy="257175"/>
          </a:xfrm>
          <a:prstGeom prst="rect">
            <a:avLst/>
          </a:prstGeom>
          <a:noFill/>
          <a:ln w="12700">
            <a:noFill/>
            <a:miter lim="800000"/>
            <a:headEnd/>
            <a:tailEnd/>
          </a:ln>
        </p:spPr>
        <p:txBody>
          <a:bodyPr wrap="none" lIns="90488" tIns="44450" rIns="90488" bIns="44450" anchor="ctr">
            <a:spAutoFit/>
          </a:bodyPr>
          <a:lstStyle/>
          <a:p>
            <a:pPr eaLnBrk="0" hangingPunct="0">
              <a:lnSpc>
                <a:spcPct val="85000"/>
              </a:lnSpc>
              <a:spcBef>
                <a:spcPct val="30000"/>
              </a:spcBef>
            </a:pPr>
            <a:r>
              <a:rPr lang="en-US" sz="1300"/>
              <a:t>key error</a:t>
            </a:r>
          </a:p>
        </p:txBody>
      </p:sp>
      <p:sp>
        <p:nvSpPr>
          <p:cNvPr id="111643" name="Rectangle 26"/>
          <p:cNvSpPr>
            <a:spLocks noChangeArrowheads="1"/>
          </p:cNvSpPr>
          <p:nvPr/>
        </p:nvSpPr>
        <p:spPr bwMode="auto">
          <a:xfrm>
            <a:off x="2863850" y="4762500"/>
            <a:ext cx="900113" cy="257175"/>
          </a:xfrm>
          <a:prstGeom prst="rect">
            <a:avLst/>
          </a:prstGeom>
          <a:noFill/>
          <a:ln w="12700">
            <a:noFill/>
            <a:miter lim="800000"/>
            <a:headEnd/>
            <a:tailEnd/>
          </a:ln>
        </p:spPr>
        <p:txBody>
          <a:bodyPr wrap="none" lIns="90488" tIns="44450" rIns="90488" bIns="44450" anchor="ctr">
            <a:spAutoFit/>
          </a:bodyPr>
          <a:lstStyle/>
          <a:p>
            <a:pPr eaLnBrk="0" hangingPunct="0">
              <a:lnSpc>
                <a:spcPct val="85000"/>
              </a:lnSpc>
              <a:spcBef>
                <a:spcPct val="30000"/>
              </a:spcBef>
            </a:pPr>
            <a:r>
              <a:rPr lang="en-US" sz="1300"/>
              <a:t>:high-low"</a:t>
            </a:r>
          </a:p>
        </p:txBody>
      </p:sp>
      <p:sp>
        <p:nvSpPr>
          <p:cNvPr id="111644" name="Rectangle 27"/>
          <p:cNvSpPr>
            <a:spLocks noChangeArrowheads="1"/>
          </p:cNvSpPr>
          <p:nvPr/>
        </p:nvSpPr>
        <p:spPr bwMode="auto">
          <a:xfrm>
            <a:off x="1503363" y="5205413"/>
            <a:ext cx="6421437" cy="377539"/>
          </a:xfrm>
          <a:prstGeom prst="rect">
            <a:avLst/>
          </a:prstGeom>
          <a:noFill/>
          <a:ln w="12700">
            <a:noFill/>
            <a:miter lim="800000"/>
            <a:headEnd/>
            <a:tailEnd/>
          </a:ln>
        </p:spPr>
        <p:txBody>
          <a:bodyPr lIns="90488" tIns="44450" rIns="90488" bIns="44450">
            <a:spAutoFit/>
          </a:bodyPr>
          <a:lstStyle/>
          <a:p>
            <a:pPr eaLnBrk="0" hangingPunct="0">
              <a:lnSpc>
                <a:spcPct val="85000"/>
              </a:lnSpc>
              <a:spcBef>
                <a:spcPct val="30000"/>
              </a:spcBef>
            </a:pPr>
            <a:endParaRPr lang="en-US" sz="2200" dirty="0"/>
          </a:p>
        </p:txBody>
      </p:sp>
      <p:sp>
        <p:nvSpPr>
          <p:cNvPr id="29" name="Rectangle 28"/>
          <p:cNvSpPr/>
          <p:nvPr/>
        </p:nvSpPr>
        <p:spPr>
          <a:xfrm>
            <a:off x="1241239" y="771037"/>
            <a:ext cx="3438528" cy="523220"/>
          </a:xfrm>
          <a:prstGeom prst="rect">
            <a:avLst/>
          </a:prstGeom>
        </p:spPr>
        <p:txBody>
          <a:bodyPr wrap="square">
            <a:spAutoFit/>
          </a:bodyPr>
          <a:lstStyle/>
          <a:p>
            <a:r>
              <a:rPr lang="en-US" sz="2800" kern="0" dirty="0">
                <a:solidFill>
                  <a:srgbClr val="000000"/>
                </a:solidFill>
                <a:latin typeface="Arial"/>
              </a:rPr>
              <a:t>Risk Assessment</a:t>
            </a:r>
            <a:endParaRPr lang="en-US" dirty="0"/>
          </a:p>
        </p:txBody>
      </p:sp>
      <p:sp>
        <p:nvSpPr>
          <p:cNvPr id="30" name="Rectangle 29"/>
          <p:cNvSpPr/>
          <p:nvPr/>
        </p:nvSpPr>
        <p:spPr>
          <a:xfrm>
            <a:off x="4570016" y="778731"/>
            <a:ext cx="4452968" cy="523220"/>
          </a:xfrm>
          <a:prstGeom prst="rect">
            <a:avLst/>
          </a:prstGeom>
        </p:spPr>
        <p:txBody>
          <a:bodyPr wrap="square">
            <a:spAutoFit/>
          </a:bodyPr>
          <a:lstStyle/>
          <a:p>
            <a:r>
              <a:rPr lang="en-US" sz="2800" kern="0" dirty="0">
                <a:solidFill>
                  <a:srgbClr val="000000"/>
                </a:solidFill>
                <a:latin typeface="Arial"/>
              </a:rPr>
              <a:t>Jacobson's Window</a:t>
            </a:r>
            <a:endParaRPr lang="en-US" dirty="0"/>
          </a:p>
        </p:txBody>
      </p:sp>
    </p:spTree>
  </p:cSld>
  <p:clrMapOvr>
    <a:masterClrMapping/>
  </p:clrMapOvr>
  <p:transition spd="med">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1EAA54D1-25AB-45B6-85AC-F797972EC449}" type="slidenum">
              <a:rPr lang="es-ES" sz="1400"/>
              <a:pPr algn="r"/>
              <a:t>47</a:t>
            </a:fld>
            <a:endParaRPr lang="es-ES" sz="1400"/>
          </a:p>
        </p:txBody>
      </p:sp>
      <p:sp>
        <p:nvSpPr>
          <p:cNvPr id="113667" name="Rectangle 2"/>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sz="4400"/>
          </a:p>
        </p:txBody>
      </p:sp>
      <p:sp>
        <p:nvSpPr>
          <p:cNvPr id="113668" name="Rectangle 3"/>
          <p:cNvSpPr>
            <a:spLocks noGrp="1" noChangeArrowheads="1"/>
          </p:cNvSpPr>
          <p:nvPr>
            <p:ph type="title" idx="4294967295"/>
          </p:nvPr>
        </p:nvSpPr>
        <p:spPr>
          <a:xfrm>
            <a:off x="1142976" y="857232"/>
            <a:ext cx="7769230" cy="450850"/>
          </a:xfrm>
        </p:spPr>
        <p:txBody>
          <a:bodyPr>
            <a:normAutofit fontScale="90000"/>
          </a:bodyPr>
          <a:lstStyle/>
          <a:p>
            <a:pPr eaLnBrk="1" hangingPunct="1"/>
            <a:r>
              <a:rPr lang="en-US" sz="2800" dirty="0"/>
              <a:t>Mitigating High Single Occurrence Losses</a:t>
            </a:r>
          </a:p>
        </p:txBody>
      </p:sp>
      <p:sp>
        <p:nvSpPr>
          <p:cNvPr id="113669" name="Rectangle 4"/>
          <p:cNvSpPr>
            <a:spLocks noGrp="1" noChangeArrowheads="1"/>
          </p:cNvSpPr>
          <p:nvPr>
            <p:ph type="body" idx="4294967295"/>
          </p:nvPr>
        </p:nvSpPr>
        <p:spPr>
          <a:xfrm>
            <a:off x="857224" y="1714488"/>
            <a:ext cx="6858000" cy="4191000"/>
          </a:xfrm>
        </p:spPr>
        <p:txBody>
          <a:bodyPr/>
          <a:lstStyle/>
          <a:p>
            <a:pPr eaLnBrk="1" hangingPunct="1"/>
            <a:r>
              <a:rPr lang="en-US" dirty="0"/>
              <a:t>Share the risk (insurance)</a:t>
            </a:r>
          </a:p>
          <a:p>
            <a:pPr eaLnBrk="1" hangingPunct="1"/>
            <a:r>
              <a:rPr lang="en-US" dirty="0"/>
              <a:t>Disburse the risk (spread it around)</a:t>
            </a:r>
          </a:p>
          <a:p>
            <a:pPr eaLnBrk="1" hangingPunct="1"/>
            <a:r>
              <a:rPr lang="en-US" dirty="0"/>
              <a:t>Reduce the vulnerability</a:t>
            </a:r>
            <a:br>
              <a:rPr lang="en-US" dirty="0"/>
            </a:br>
            <a:r>
              <a:rPr lang="en-US" dirty="0"/>
              <a:t>(e.g., implement an enhanced business resumption plan)</a:t>
            </a:r>
          </a:p>
        </p:txBody>
      </p:sp>
    </p:spTree>
  </p:cSld>
  <p:clrMapOvr>
    <a:masterClrMapping/>
  </p:clrMapOvr>
  <p:transition spd="med">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02788D1-1279-4C22-B5FD-DD3F024372ED}" type="slidenum">
              <a:rPr lang="es-ES" sz="1400"/>
              <a:pPr algn="r"/>
              <a:t>48</a:t>
            </a:fld>
            <a:endParaRPr lang="es-ES" sz="1400"/>
          </a:p>
        </p:txBody>
      </p:sp>
      <p:sp>
        <p:nvSpPr>
          <p:cNvPr id="115715" name="Rectangle 2"/>
          <p:cNvSpPr>
            <a:spLocks noGrp="1" noChangeArrowheads="1"/>
          </p:cNvSpPr>
          <p:nvPr>
            <p:ph type="title" idx="4294967295"/>
          </p:nvPr>
        </p:nvSpPr>
        <p:spPr>
          <a:xfrm>
            <a:off x="1289022" y="841356"/>
            <a:ext cx="7054850" cy="450850"/>
          </a:xfrm>
        </p:spPr>
        <p:txBody>
          <a:bodyPr>
            <a:normAutofit fontScale="90000"/>
          </a:bodyPr>
          <a:lstStyle/>
          <a:p>
            <a:pPr eaLnBrk="1" hangingPunct="1"/>
            <a:r>
              <a:rPr lang="en-US" dirty="0">
                <a:solidFill>
                  <a:schemeClr val="tx1"/>
                </a:solidFill>
              </a:rPr>
              <a:t>Recommendations</a:t>
            </a:r>
          </a:p>
        </p:txBody>
      </p:sp>
      <p:sp>
        <p:nvSpPr>
          <p:cNvPr id="115716" name="Rectangle 3"/>
          <p:cNvSpPr>
            <a:spLocks noGrp="1" noChangeArrowheads="1"/>
          </p:cNvSpPr>
          <p:nvPr>
            <p:ph type="body" idx="4294967295"/>
          </p:nvPr>
        </p:nvSpPr>
        <p:spPr>
          <a:xfrm>
            <a:off x="571472" y="1571612"/>
            <a:ext cx="7772400" cy="4114800"/>
          </a:xfrm>
        </p:spPr>
        <p:txBody>
          <a:bodyPr>
            <a:normAutofit/>
          </a:bodyPr>
          <a:lstStyle/>
          <a:p>
            <a:pPr eaLnBrk="1" hangingPunct="1"/>
            <a:r>
              <a:rPr lang="en-US" sz="2800" dirty="0"/>
              <a:t>From the Risk Analysis, consider:</a:t>
            </a:r>
          </a:p>
          <a:p>
            <a:pPr lvl="1" eaLnBrk="1" hangingPunct="1"/>
            <a:r>
              <a:rPr lang="en-US" sz="2800" dirty="0"/>
              <a:t>greatest risk</a:t>
            </a:r>
          </a:p>
          <a:p>
            <a:pPr lvl="1" eaLnBrk="1" hangingPunct="1"/>
            <a:r>
              <a:rPr lang="en-US" sz="2800" dirty="0"/>
              <a:t>largest potential loss</a:t>
            </a:r>
          </a:p>
          <a:p>
            <a:pPr lvl="1" eaLnBrk="1" hangingPunct="1"/>
            <a:r>
              <a:rPr lang="en-US" sz="2800" dirty="0"/>
              <a:t>loss of greatest frequency</a:t>
            </a:r>
          </a:p>
          <a:p>
            <a:pPr eaLnBrk="1" hangingPunct="1"/>
            <a:r>
              <a:rPr lang="en-US" sz="2800" dirty="0"/>
              <a:t>Identify controls</a:t>
            </a:r>
          </a:p>
          <a:p>
            <a:pPr eaLnBrk="1" hangingPunct="1"/>
            <a:r>
              <a:rPr lang="en-US" sz="2800" dirty="0"/>
              <a:t>Comment on status of existing controls</a:t>
            </a:r>
          </a:p>
          <a:p>
            <a:pPr lvl="1" eaLnBrk="1" hangingPunct="1"/>
            <a:r>
              <a:rPr lang="en-US" sz="2800" dirty="0"/>
              <a:t>which to maintain</a:t>
            </a:r>
          </a:p>
          <a:p>
            <a:pPr lvl="1" eaLnBrk="1" hangingPunct="1"/>
            <a:r>
              <a:rPr lang="en-US" sz="2800" dirty="0"/>
              <a:t>which to enhance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5FC2036-57CF-41C3-A389-C237E8B680AF}" type="slidenum">
              <a:rPr lang="es-ES" sz="1400"/>
              <a:pPr algn="r"/>
              <a:t>49</a:t>
            </a:fld>
            <a:endParaRPr lang="es-ES" sz="1400"/>
          </a:p>
        </p:txBody>
      </p:sp>
      <p:sp>
        <p:nvSpPr>
          <p:cNvPr id="116739" name="Rectangle 2"/>
          <p:cNvSpPr>
            <a:spLocks noGrp="1" noChangeArrowheads="1"/>
          </p:cNvSpPr>
          <p:nvPr>
            <p:ph type="title" idx="4294967295"/>
          </p:nvPr>
        </p:nvSpPr>
        <p:spPr>
          <a:xfrm>
            <a:off x="1115616" y="908720"/>
            <a:ext cx="7054850" cy="450850"/>
          </a:xfrm>
        </p:spPr>
        <p:txBody>
          <a:bodyPr>
            <a:normAutofit fontScale="90000"/>
          </a:bodyPr>
          <a:lstStyle/>
          <a:p>
            <a:pPr eaLnBrk="1" hangingPunct="1"/>
            <a:r>
              <a:rPr lang="en-US" dirty="0">
                <a:solidFill>
                  <a:schemeClr val="tx1"/>
                </a:solidFill>
              </a:rPr>
              <a:t>Benefits of Risk Analysis</a:t>
            </a:r>
          </a:p>
        </p:txBody>
      </p:sp>
      <p:sp>
        <p:nvSpPr>
          <p:cNvPr id="116740" name="Rectangle 3"/>
          <p:cNvSpPr>
            <a:spLocks noGrp="1" noChangeArrowheads="1"/>
          </p:cNvSpPr>
          <p:nvPr>
            <p:ph type="body" idx="4294967295"/>
          </p:nvPr>
        </p:nvSpPr>
        <p:spPr>
          <a:xfrm>
            <a:off x="714348" y="1643050"/>
            <a:ext cx="7170020" cy="4191000"/>
          </a:xfrm>
        </p:spPr>
        <p:txBody>
          <a:bodyPr>
            <a:normAutofit/>
          </a:bodyPr>
          <a:lstStyle/>
          <a:p>
            <a:pPr eaLnBrk="1" hangingPunct="1"/>
            <a:r>
              <a:rPr lang="en-US" sz="2800" dirty="0"/>
              <a:t>Improved awareness by users and management</a:t>
            </a:r>
          </a:p>
          <a:p>
            <a:pPr eaLnBrk="1" hangingPunct="1"/>
            <a:r>
              <a:rPr lang="en-US" sz="2800" dirty="0"/>
              <a:t>Documentation of assets and their vulnerabilities and possible controls</a:t>
            </a:r>
          </a:p>
          <a:p>
            <a:pPr eaLnBrk="1" hangingPunct="1"/>
            <a:r>
              <a:rPr lang="en-US" sz="2800" dirty="0"/>
              <a:t>Provides an accountable basis for decision making</a:t>
            </a:r>
          </a:p>
          <a:p>
            <a:pPr eaLnBrk="1" hangingPunct="1"/>
            <a:r>
              <a:rPr lang="en-US" sz="2800" dirty="0"/>
              <a:t>Provides accountable justification for expenditure on countermeasures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386" y="1220724"/>
            <a:ext cx="7951880" cy="703326"/>
          </a:xfrm>
        </p:spPr>
        <p:txBody>
          <a:bodyPr>
            <a:normAutofit fontScale="90000"/>
          </a:bodyPr>
          <a:lstStyle/>
          <a:p>
            <a:r>
              <a:rPr lang="en-US" dirty="0"/>
              <a:t>Examples of Security Control Frameworks</a:t>
            </a:r>
          </a:p>
        </p:txBody>
      </p:sp>
      <p:sp>
        <p:nvSpPr>
          <p:cNvPr id="3" name="Content Placeholder 2"/>
          <p:cNvSpPr>
            <a:spLocks noGrp="1"/>
          </p:cNvSpPr>
          <p:nvPr>
            <p:ph idx="1"/>
          </p:nvPr>
        </p:nvSpPr>
        <p:spPr>
          <a:xfrm>
            <a:off x="802386" y="1974850"/>
            <a:ext cx="7617714" cy="3657600"/>
          </a:xfrm>
        </p:spPr>
        <p:txBody>
          <a:bodyPr/>
          <a:lstStyle/>
          <a:p>
            <a:pPr marL="0" indent="0">
              <a:buNone/>
            </a:pPr>
            <a:r>
              <a:rPr lang="en-US" sz="2000" dirty="0">
                <a:solidFill>
                  <a:schemeClr val="tx1">
                    <a:lumMod val="65000"/>
                    <a:lumOff val="35000"/>
                  </a:schemeClr>
                </a:solidFill>
              </a:rPr>
              <a:t>NIST  SP 800-53 R5 </a:t>
            </a:r>
          </a:p>
          <a:p>
            <a:pPr marL="0" indent="0">
              <a:buNone/>
            </a:pPr>
            <a:r>
              <a:rPr lang="en-US" sz="1400" b="1" i="0" dirty="0">
                <a:solidFill>
                  <a:srgbClr val="333333"/>
                </a:solidFill>
                <a:effectLst/>
                <a:latin typeface="Source Sans Pro" panose="020B0503030403020204" pitchFamily="34" charset="0"/>
              </a:rPr>
              <a:t>Security and Privacy Controls for Information Systems and Organizations</a:t>
            </a:r>
          </a:p>
          <a:p>
            <a:pPr marL="0" indent="0">
              <a:buNone/>
            </a:pPr>
            <a:endParaRPr lang="en-US" sz="2000" dirty="0">
              <a:solidFill>
                <a:schemeClr val="tx1">
                  <a:lumMod val="65000"/>
                  <a:lumOff val="35000"/>
                </a:schemeClr>
              </a:solidFill>
            </a:endParaRPr>
          </a:p>
          <a:p>
            <a:endParaRPr lang="en-US" dirty="0"/>
          </a:p>
        </p:txBody>
      </p:sp>
      <p:pic>
        <p:nvPicPr>
          <p:cNvPr id="1028" name="Picture 4" descr="Image result for nist sp 800-53 security control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3625"/>
          <a:stretch/>
        </p:blipFill>
        <p:spPr bwMode="auto">
          <a:xfrm>
            <a:off x="989081" y="2708920"/>
            <a:ext cx="2038349" cy="31529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is security contro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125" y="2617049"/>
            <a:ext cx="5363366" cy="3244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29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699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430" y="818582"/>
            <a:ext cx="7823791" cy="703326"/>
          </a:xfrm>
        </p:spPr>
        <p:txBody>
          <a:bodyPr>
            <a:normAutofit fontScale="90000"/>
          </a:bodyPr>
          <a:lstStyle/>
          <a:p>
            <a:r>
              <a:rPr lang="en-US" dirty="0"/>
              <a:t>Specific Compliance Frameworks</a:t>
            </a:r>
          </a:p>
        </p:txBody>
      </p:sp>
      <p:pic>
        <p:nvPicPr>
          <p:cNvPr id="4098" name="Picture 2" descr="Image result for pci d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967" y="2086855"/>
            <a:ext cx="1546748" cy="15467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hipaa"/>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880720" y="3796408"/>
            <a:ext cx="2950369"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glba complian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6268" y="1758395"/>
            <a:ext cx="2259275" cy="19795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1914" y="3737900"/>
            <a:ext cx="1631489" cy="16314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967" y="3958213"/>
            <a:ext cx="1629080" cy="1596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8"/>
          <a:stretch>
            <a:fillRect/>
          </a:stretch>
        </p:blipFill>
        <p:spPr>
          <a:xfrm>
            <a:off x="6585097" y="2035876"/>
            <a:ext cx="2068124" cy="1597727"/>
          </a:xfrm>
          <a:prstGeom prst="rect">
            <a:avLst/>
          </a:prstGeom>
        </p:spPr>
      </p:pic>
    </p:spTree>
    <p:extLst>
      <p:ext uri="{BB962C8B-B14F-4D97-AF65-F5344CB8AC3E}">
        <p14:creationId xmlns:p14="http://schemas.microsoft.com/office/powerpoint/2010/main" val="160964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768" y="620688"/>
            <a:ext cx="8183880" cy="1051560"/>
          </a:xfrm>
        </p:spPr>
        <p:txBody>
          <a:bodyPr>
            <a:normAutofit/>
          </a:bodyPr>
          <a:lstStyle/>
          <a:p>
            <a:r>
              <a:rPr lang="en-US" dirty="0"/>
              <a:t>PCI/DSS Requirements</a:t>
            </a:r>
            <a:br>
              <a:rPr lang="en-US" dirty="0"/>
            </a:br>
            <a:r>
              <a:rPr lang="en-US" sz="1600" dirty="0">
                <a:solidFill>
                  <a:schemeClr val="tx1"/>
                </a:solidFill>
                <a:hlinkClick r:id="rId2">
                  <a:extLst>
                    <a:ext uri="{A12FA001-AC4F-418D-AE19-62706E023703}">
                      <ahyp:hlinkClr xmlns:ahyp="http://schemas.microsoft.com/office/drawing/2018/hyperlinkcolor" val="tx"/>
                    </a:ext>
                  </a:extLst>
                </a:hlinkClick>
              </a:rPr>
              <a:t>https://www.pcisecuritystandards.org/</a:t>
            </a:r>
            <a:r>
              <a:rPr lang="en-US" sz="1600" dirty="0">
                <a:solidFill>
                  <a:schemeClr val="tx1"/>
                </a:solidFill>
              </a:rPr>
              <a:t> </a:t>
            </a:r>
          </a:p>
        </p:txBody>
      </p:sp>
      <p:pic>
        <p:nvPicPr>
          <p:cNvPr id="5" name="Content Placeholder 4">
            <a:extLst>
              <a:ext uri="{FF2B5EF4-FFF2-40B4-BE49-F238E27FC236}">
                <a16:creationId xmlns:a16="http://schemas.microsoft.com/office/drawing/2014/main" id="{8FF4197B-A3C2-E612-2F0E-9FD102F96018}"/>
              </a:ext>
            </a:extLst>
          </p:cNvPr>
          <p:cNvPicPr>
            <a:picLocks noGrp="1" noChangeAspect="1"/>
          </p:cNvPicPr>
          <p:nvPr>
            <p:ph idx="1"/>
          </p:nvPr>
        </p:nvPicPr>
        <p:blipFill>
          <a:blip r:embed="rId3"/>
          <a:stretch>
            <a:fillRect/>
          </a:stretch>
        </p:blipFill>
        <p:spPr>
          <a:xfrm>
            <a:off x="973052" y="1672248"/>
            <a:ext cx="6990934" cy="4277032"/>
          </a:xfrm>
        </p:spPr>
      </p:pic>
    </p:spTree>
    <p:extLst>
      <p:ext uri="{BB962C8B-B14F-4D97-AF65-F5344CB8AC3E}">
        <p14:creationId xmlns:p14="http://schemas.microsoft.com/office/powerpoint/2010/main" val="39314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22872"/>
            <a:ext cx="8183880" cy="1051560"/>
          </a:xfrm>
        </p:spPr>
        <p:txBody>
          <a:bodyPr/>
          <a:lstStyle/>
          <a:p>
            <a:r>
              <a:rPr lang="en-US" dirty="0"/>
              <a:t>Sarbanes-Oxley act</a:t>
            </a:r>
          </a:p>
        </p:txBody>
      </p:sp>
      <p:sp>
        <p:nvSpPr>
          <p:cNvPr id="3" name="Content Placeholder 2"/>
          <p:cNvSpPr>
            <a:spLocks noGrp="1"/>
          </p:cNvSpPr>
          <p:nvPr>
            <p:ph idx="1"/>
          </p:nvPr>
        </p:nvSpPr>
        <p:spPr>
          <a:xfrm>
            <a:off x="438944" y="2276872"/>
            <a:ext cx="8183880" cy="4187952"/>
          </a:xfrm>
        </p:spPr>
        <p:txBody>
          <a:bodyPr/>
          <a:lstStyle/>
          <a:p>
            <a:r>
              <a:rPr lang="en-US" dirty="0"/>
              <a:t>“Organizations must include company's own assessment of internal control over financial reporting, and an auditor's attestation.”</a:t>
            </a:r>
          </a:p>
          <a:p>
            <a:endParaRPr lang="en-US" dirty="0"/>
          </a:p>
        </p:txBody>
      </p:sp>
    </p:spTree>
    <p:extLst>
      <p:ext uri="{BB962C8B-B14F-4D97-AF65-F5344CB8AC3E}">
        <p14:creationId xmlns:p14="http://schemas.microsoft.com/office/powerpoint/2010/main" val="243867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836712"/>
            <a:ext cx="8183880" cy="1051560"/>
          </a:xfrm>
        </p:spPr>
        <p:txBody>
          <a:bodyPr>
            <a:normAutofit fontScale="90000"/>
          </a:bodyPr>
          <a:lstStyle/>
          <a:p>
            <a:r>
              <a:rPr lang="en-US" dirty="0"/>
              <a:t>Health Insurance Portability and Accountability Act (HIPAA)</a:t>
            </a:r>
            <a:br>
              <a:rPr lang="en-US" dirty="0"/>
            </a:br>
            <a:r>
              <a:rPr lang="en-US" sz="1600" dirty="0">
                <a:solidFill>
                  <a:schemeClr val="tx1"/>
                </a:solidFill>
                <a:hlinkClick r:id="rId2">
                  <a:extLst>
                    <a:ext uri="{A12FA001-AC4F-418D-AE19-62706E023703}">
                      <ahyp:hlinkClr xmlns:ahyp="http://schemas.microsoft.com/office/drawing/2018/hyperlinkcolor" val="tx"/>
                    </a:ext>
                  </a:extLst>
                </a:hlinkClick>
              </a:rPr>
              <a:t>https://www.cdc.gov/phlp/publications/topic/hipaa.html</a:t>
            </a:r>
            <a:r>
              <a:rPr lang="en-US" sz="1600" dirty="0">
                <a:solidFill>
                  <a:schemeClr val="tx1"/>
                </a:solidFill>
              </a:rPr>
              <a:t> </a:t>
            </a:r>
          </a:p>
        </p:txBody>
      </p:sp>
      <p:sp>
        <p:nvSpPr>
          <p:cNvPr id="3" name="Content Placeholder 2"/>
          <p:cNvSpPr>
            <a:spLocks noGrp="1"/>
          </p:cNvSpPr>
          <p:nvPr>
            <p:ph idx="1"/>
          </p:nvPr>
        </p:nvSpPr>
        <p:spPr>
          <a:xfrm>
            <a:off x="442744" y="2060848"/>
            <a:ext cx="8183880" cy="4187952"/>
          </a:xfrm>
        </p:spPr>
        <p:txBody>
          <a:bodyPr/>
          <a:lstStyle/>
          <a:p>
            <a:r>
              <a:rPr lang="en-US" dirty="0"/>
              <a:t>Privacy</a:t>
            </a:r>
          </a:p>
          <a:p>
            <a:r>
              <a:rPr lang="en-US" dirty="0"/>
              <a:t>Security</a:t>
            </a:r>
          </a:p>
          <a:p>
            <a:r>
              <a:rPr lang="en-US" dirty="0"/>
              <a:t>Breach Notification</a:t>
            </a:r>
          </a:p>
          <a:p>
            <a:r>
              <a:rPr lang="en-US" dirty="0"/>
              <a:t>Compliance &amp; Enforcement</a:t>
            </a:r>
          </a:p>
          <a:p>
            <a:r>
              <a:rPr lang="en-US" dirty="0"/>
              <a:t>Special Topics</a:t>
            </a:r>
          </a:p>
          <a:p>
            <a:r>
              <a:rPr lang="en-US" dirty="0"/>
              <a:t>Covered Entities &amp; Business</a:t>
            </a:r>
          </a:p>
          <a:p>
            <a:endParaRPr lang="en-US" dirty="0"/>
          </a:p>
        </p:txBody>
      </p:sp>
    </p:spTree>
    <p:extLst>
      <p:ext uri="{BB962C8B-B14F-4D97-AF65-F5344CB8AC3E}">
        <p14:creationId xmlns:p14="http://schemas.microsoft.com/office/powerpoint/2010/main" val="50310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998</TotalTime>
  <Words>2862</Words>
  <Application>Microsoft Office PowerPoint</Application>
  <PresentationFormat>On-screen Show (4:3)</PresentationFormat>
  <Paragraphs>559</Paragraphs>
  <Slides>50</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Calibri</vt:lpstr>
      <vt:lpstr>Impact</vt:lpstr>
      <vt:lpstr>Roboto</vt:lpstr>
      <vt:lpstr>Source Sans Pro</vt:lpstr>
      <vt:lpstr>Verdana</vt:lpstr>
      <vt:lpstr>Verdana</vt:lpstr>
      <vt:lpstr>Wingdings</vt:lpstr>
      <vt:lpstr>Wingdings 2</vt:lpstr>
      <vt:lpstr>Aspect</vt:lpstr>
      <vt:lpstr>Information Security  Risk Analysis Risk Management</vt:lpstr>
      <vt:lpstr>Risk Management Defined </vt:lpstr>
      <vt:lpstr>Cybersecurity Risk Management Mission</vt:lpstr>
      <vt:lpstr>Examples of Risk Management Frameworks</vt:lpstr>
      <vt:lpstr>Examples of Security Control Frameworks</vt:lpstr>
      <vt:lpstr>Specific Compliance Frameworks</vt:lpstr>
      <vt:lpstr>PCI/DSS Requirements https://www.pcisecuritystandards.org/ </vt:lpstr>
      <vt:lpstr>Sarbanes-Oxley act</vt:lpstr>
      <vt:lpstr>Health Insurance Portability and Accountability Act (HIPAA) https://www.cdc.gov/phlp/publications/topic/hipaa.html </vt:lpstr>
      <vt:lpstr>Three lines-of-defense</vt:lpstr>
      <vt:lpstr>Risk Management</vt:lpstr>
      <vt:lpstr>Security Risks</vt:lpstr>
      <vt:lpstr>PowerPoint Presentation</vt:lpstr>
      <vt:lpstr>Risk Analysis</vt:lpstr>
      <vt:lpstr>Definitions</vt:lpstr>
      <vt:lpstr>PowerPoint Presentation</vt:lpstr>
      <vt:lpstr>Definitions</vt:lpstr>
      <vt:lpstr>PowerPoint Presentation</vt:lpstr>
      <vt:lpstr>PowerPoint Presentation</vt:lpstr>
      <vt:lpstr>PowerPoint Presentation</vt:lpstr>
      <vt:lpstr>PowerPoint Presentation</vt:lpstr>
      <vt:lpstr>Risk Assessment</vt:lpstr>
      <vt:lpstr>Types of Risk Assessment</vt:lpstr>
      <vt:lpstr>PowerPoint Presentation</vt:lpstr>
      <vt:lpstr>Knowing your Assets</vt:lpstr>
      <vt:lpstr>Value is associated with</vt:lpstr>
      <vt:lpstr>To Produce Information Valuation</vt:lpstr>
      <vt:lpstr>Threats</vt:lpstr>
      <vt:lpstr>Threats (from NIST FIPS PUB 65)  </vt:lpstr>
      <vt:lpstr>Threat Models</vt:lpstr>
      <vt:lpstr>PowerPoint Presentation</vt:lpstr>
      <vt:lpstr>Vulnerabilities</vt:lpstr>
      <vt:lpstr>Costs</vt:lpstr>
      <vt:lpstr>More costs...</vt:lpstr>
      <vt:lpstr>Negative Costs</vt:lpstr>
      <vt:lpstr>Controls / Countermeasures</vt:lpstr>
      <vt:lpstr>Controls / Safeguards</vt:lpstr>
      <vt:lpstr>Control Selection</vt:lpstr>
      <vt:lpstr>PowerPoint Presentation</vt:lpstr>
      <vt:lpstr>Reduce Risk</vt:lpstr>
      <vt:lpstr>Risk Analysis Report Format</vt:lpstr>
      <vt:lpstr>Financial Institution - Risk Assessment</vt:lpstr>
      <vt:lpstr>PowerPoint Presentation</vt:lpstr>
      <vt:lpstr>PowerPoint Presentation</vt:lpstr>
      <vt:lpstr>PowerPoint Presentation</vt:lpstr>
      <vt:lpstr> </vt:lpstr>
      <vt:lpstr>Mitigating High Single Occurrence Losses</vt:lpstr>
      <vt:lpstr>Recommendations</vt:lpstr>
      <vt:lpstr>Benefits of Risk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DOCENCIA</dc:title>
  <dc:creator>steinke</dc:creator>
  <cp:lastModifiedBy>Steinke, Gerhard</cp:lastModifiedBy>
  <cp:revision>68</cp:revision>
  <dcterms:created xsi:type="dcterms:W3CDTF">2008-11-26T17:07:57Z</dcterms:created>
  <dcterms:modified xsi:type="dcterms:W3CDTF">2023-01-16T19:52:25Z</dcterms:modified>
</cp:coreProperties>
</file>