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58" r:id="rId7"/>
    <p:sldId id="262" r:id="rId8"/>
    <p:sldId id="267" r:id="rId9"/>
    <p:sldId id="260"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555999" y="4868050"/>
            <a:ext cx="4941771" cy="1122202"/>
          </a:xfrm>
        </p:spPr>
        <p:txBody>
          <a:bodyPr/>
          <a:lstStyle/>
          <a:p>
            <a:br>
              <a:rPr lang="en-US" dirty="0"/>
            </a:br>
            <a:br>
              <a:rPr lang="en-US" dirty="0"/>
            </a:br>
            <a:r>
              <a:rPr lang="en-US" dirty="0"/>
              <a:t>ism6331</a:t>
            </a:r>
            <a:br>
              <a:rPr lang="en-US" dirty="0"/>
            </a:br>
            <a:r>
              <a:rPr lang="en-US" dirty="0"/>
              <a:t>INFORMATION SECURITY SYSTEMS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720700" y="3230670"/>
            <a:ext cx="4941770" cy="396660"/>
          </a:xfrm>
        </p:spPr>
        <p:txBody>
          <a:bodyPr>
            <a:normAutofit/>
          </a:bodyPr>
          <a:lstStyle/>
          <a:p>
            <a:r>
              <a:rPr lang="en-US" sz="2000" dirty="0"/>
              <a:t>Nicholas Catani</a:t>
            </a:r>
          </a:p>
        </p:txBody>
      </p:sp>
      <p:pic>
        <p:nvPicPr>
          <p:cNvPr id="4" name="Picture 3">
            <a:extLst>
              <a:ext uri="{FF2B5EF4-FFF2-40B4-BE49-F238E27FC236}">
                <a16:creationId xmlns:a16="http://schemas.microsoft.com/office/drawing/2014/main" id="{970D0DA1-A053-720E-441C-566601C153C1}"/>
              </a:ext>
            </a:extLst>
          </p:cNvPr>
          <p:cNvPicPr>
            <a:picLocks noChangeAspect="1"/>
          </p:cNvPicPr>
          <p:nvPr/>
        </p:nvPicPr>
        <p:blipFill>
          <a:blip r:embed="rId2"/>
          <a:stretch>
            <a:fillRect/>
          </a:stretch>
        </p:blipFill>
        <p:spPr>
          <a:xfrm>
            <a:off x="9026885" y="1707352"/>
            <a:ext cx="1269741" cy="1269741"/>
          </a:xfrm>
          <a:prstGeom prst="rect">
            <a:avLst/>
          </a:prstGeom>
        </p:spPr>
      </p:pic>
      <p:pic>
        <p:nvPicPr>
          <p:cNvPr id="5" name="Picture 4">
            <a:extLst>
              <a:ext uri="{FF2B5EF4-FFF2-40B4-BE49-F238E27FC236}">
                <a16:creationId xmlns:a16="http://schemas.microsoft.com/office/drawing/2014/main" id="{4B9B3CE6-5541-E4EA-B3B1-C1F75D70CF22}"/>
              </a:ext>
            </a:extLst>
          </p:cNvPr>
          <p:cNvPicPr>
            <a:picLocks noChangeAspect="1"/>
          </p:cNvPicPr>
          <p:nvPr/>
        </p:nvPicPr>
        <p:blipFill>
          <a:blip r:embed="rId3"/>
          <a:stretch>
            <a:fillRect/>
          </a:stretch>
        </p:blipFill>
        <p:spPr>
          <a:xfrm>
            <a:off x="0" y="5990252"/>
            <a:ext cx="872311" cy="872311"/>
          </a:xfrm>
          <a:prstGeom prst="rect">
            <a:avLst/>
          </a:prstGeom>
        </p:spPr>
      </p:pic>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 Introduction</a:t>
            </a:r>
          </a:p>
          <a:p>
            <a:r>
              <a:rPr lang="en-US" dirty="0"/>
              <a:t>- Accomplishment</a:t>
            </a:r>
          </a:p>
          <a:p>
            <a:r>
              <a:rPr lang="en-US" dirty="0"/>
              <a:t>- Technology frustration</a:t>
            </a:r>
          </a:p>
          <a:p>
            <a:r>
              <a:rPr lang="en-US" dirty="0"/>
              <a:t>- Security/privacy concern</a:t>
            </a:r>
          </a:p>
        </p:txBody>
      </p:sp>
      <p:pic>
        <p:nvPicPr>
          <p:cNvPr id="7" name="Picture 6">
            <a:extLst>
              <a:ext uri="{FF2B5EF4-FFF2-40B4-BE49-F238E27FC236}">
                <a16:creationId xmlns:a16="http://schemas.microsoft.com/office/drawing/2014/main" id="{F5CB159E-8161-7C1A-4F6D-469BFD1A828F}"/>
              </a:ext>
            </a:extLst>
          </p:cNvPr>
          <p:cNvPicPr>
            <a:picLocks noChangeAspect="1"/>
          </p:cNvPicPr>
          <p:nvPr/>
        </p:nvPicPr>
        <p:blipFill>
          <a:blip r:embed="rId2"/>
          <a:stretch>
            <a:fillRect/>
          </a:stretch>
        </p:blipFill>
        <p:spPr>
          <a:xfrm>
            <a:off x="0" y="5990252"/>
            <a:ext cx="872311" cy="872311"/>
          </a:xfrm>
          <a:prstGeom prst="rect">
            <a:avLst/>
          </a:prstGeom>
        </p:spPr>
      </p:pic>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2311" y="1395142"/>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72311" y="3107094"/>
            <a:ext cx="5111750" cy="1969305"/>
          </a:xfrm>
        </p:spPr>
        <p:txBody>
          <a:bodyPr>
            <a:normAutofit/>
          </a:bodyPr>
          <a:lstStyle/>
          <a:p>
            <a:pPr marL="285750" indent="-285750">
              <a:buFontTx/>
              <a:buChar char="-"/>
            </a:pPr>
            <a:r>
              <a:rPr lang="en-US" dirty="0"/>
              <a:t>I am from Rome - Europe.</a:t>
            </a:r>
          </a:p>
          <a:p>
            <a:pPr marL="285750" indent="-285750">
              <a:buFontTx/>
              <a:buChar char="-"/>
            </a:pPr>
            <a:r>
              <a:rPr lang="en-US" dirty="0"/>
              <a:t>I live in Capitol Hill - Seattle.</a:t>
            </a:r>
          </a:p>
          <a:p>
            <a:pPr marL="285750" indent="-285750">
              <a:buFontTx/>
              <a:buChar char="-"/>
            </a:pPr>
            <a:r>
              <a:rPr lang="en-US" dirty="0"/>
              <a:t>I just listen to Grunge music.</a:t>
            </a:r>
          </a:p>
          <a:p>
            <a:pPr marL="285750" indent="-285750">
              <a:buFontTx/>
              <a:buChar char="-"/>
            </a:pPr>
            <a:r>
              <a:rPr lang="en-US" dirty="0"/>
              <a:t>I am a voracious reader, always on to learn something new.</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8" name="Picture 7">
            <a:extLst>
              <a:ext uri="{FF2B5EF4-FFF2-40B4-BE49-F238E27FC236}">
                <a16:creationId xmlns:a16="http://schemas.microsoft.com/office/drawing/2014/main" id="{7DCD5E76-70B7-6B9A-3FF5-7E84555C7355}"/>
              </a:ext>
            </a:extLst>
          </p:cNvPr>
          <p:cNvPicPr>
            <a:picLocks noChangeAspect="1"/>
          </p:cNvPicPr>
          <p:nvPr/>
        </p:nvPicPr>
        <p:blipFill>
          <a:blip r:embed="rId2"/>
          <a:stretch>
            <a:fillRect/>
          </a:stretch>
        </p:blipFill>
        <p:spPr>
          <a:xfrm>
            <a:off x="0" y="5990252"/>
            <a:ext cx="872311" cy="872311"/>
          </a:xfrm>
          <a:prstGeom prst="rect">
            <a:avLst/>
          </a:prstGeom>
        </p:spPr>
      </p:pic>
      <p:pic>
        <p:nvPicPr>
          <p:cNvPr id="9" name="Picture 8">
            <a:extLst>
              <a:ext uri="{FF2B5EF4-FFF2-40B4-BE49-F238E27FC236}">
                <a16:creationId xmlns:a16="http://schemas.microsoft.com/office/drawing/2014/main" id="{F9B0CD60-848A-59AC-091C-988B3BE7C9FD}"/>
              </a:ext>
            </a:extLst>
          </p:cNvPr>
          <p:cNvPicPr>
            <a:picLocks noChangeAspect="1"/>
          </p:cNvPicPr>
          <p:nvPr/>
        </p:nvPicPr>
        <p:blipFill>
          <a:blip r:embed="rId3"/>
          <a:stretch>
            <a:fillRect/>
          </a:stretch>
        </p:blipFill>
        <p:spPr>
          <a:xfrm rot="20388042">
            <a:off x="5803349" y="887416"/>
            <a:ext cx="2619375" cy="1743075"/>
          </a:xfrm>
          <a:prstGeom prst="rect">
            <a:avLst/>
          </a:prstGeom>
        </p:spPr>
      </p:pic>
      <p:pic>
        <p:nvPicPr>
          <p:cNvPr id="10" name="Picture 9">
            <a:extLst>
              <a:ext uri="{FF2B5EF4-FFF2-40B4-BE49-F238E27FC236}">
                <a16:creationId xmlns:a16="http://schemas.microsoft.com/office/drawing/2014/main" id="{41358B22-3990-289F-38C1-A56084A0C802}"/>
              </a:ext>
            </a:extLst>
          </p:cNvPr>
          <p:cNvPicPr>
            <a:picLocks noChangeAspect="1"/>
          </p:cNvPicPr>
          <p:nvPr/>
        </p:nvPicPr>
        <p:blipFill>
          <a:blip r:embed="rId4"/>
          <a:stretch>
            <a:fillRect/>
          </a:stretch>
        </p:blipFill>
        <p:spPr>
          <a:xfrm rot="1126761">
            <a:off x="8696460" y="2025507"/>
            <a:ext cx="2847975" cy="1600200"/>
          </a:xfrm>
          <a:prstGeom prst="rect">
            <a:avLst/>
          </a:prstGeom>
        </p:spPr>
      </p:pic>
      <p:pic>
        <p:nvPicPr>
          <p:cNvPr id="11" name="Picture 10">
            <a:extLst>
              <a:ext uri="{FF2B5EF4-FFF2-40B4-BE49-F238E27FC236}">
                <a16:creationId xmlns:a16="http://schemas.microsoft.com/office/drawing/2014/main" id="{7E3CBA5E-72AC-8A4A-71FB-86D5AA4A4D55}"/>
              </a:ext>
            </a:extLst>
          </p:cNvPr>
          <p:cNvPicPr>
            <a:picLocks noChangeAspect="1"/>
          </p:cNvPicPr>
          <p:nvPr/>
        </p:nvPicPr>
        <p:blipFill>
          <a:blip r:embed="rId5"/>
          <a:stretch>
            <a:fillRect/>
          </a:stretch>
        </p:blipFill>
        <p:spPr>
          <a:xfrm rot="21163677">
            <a:off x="7094997" y="3400165"/>
            <a:ext cx="2143125" cy="2143125"/>
          </a:xfrm>
          <a:prstGeom prst="rect">
            <a:avLst/>
          </a:prstGeom>
        </p:spPr>
      </p:pic>
      <p:pic>
        <p:nvPicPr>
          <p:cNvPr id="12" name="Picture 11">
            <a:extLst>
              <a:ext uri="{FF2B5EF4-FFF2-40B4-BE49-F238E27FC236}">
                <a16:creationId xmlns:a16="http://schemas.microsoft.com/office/drawing/2014/main" id="{7DCE3625-C122-18DE-B459-470BF7ACF1FE}"/>
              </a:ext>
            </a:extLst>
          </p:cNvPr>
          <p:cNvPicPr>
            <a:picLocks noChangeAspect="1"/>
          </p:cNvPicPr>
          <p:nvPr/>
        </p:nvPicPr>
        <p:blipFill>
          <a:blip r:embed="rId6"/>
          <a:stretch>
            <a:fillRect/>
          </a:stretch>
        </p:blipFill>
        <p:spPr>
          <a:xfrm rot="977466">
            <a:off x="9235985" y="4646003"/>
            <a:ext cx="2619375" cy="1743075"/>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49" y="1411721"/>
            <a:ext cx="4308021" cy="1715531"/>
          </a:xfrm>
        </p:spPr>
        <p:txBody>
          <a:bodyPr/>
          <a:lstStyle/>
          <a:p>
            <a:r>
              <a:rPr lang="en-US" dirty="0"/>
              <a:t>Accomplishment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2"/>
            <a:ext cx="4179570" cy="1715531"/>
          </a:xfrm>
        </p:spPr>
        <p:txBody>
          <a:bodyPr>
            <a:normAutofit lnSpcReduction="10000"/>
          </a:bodyPr>
          <a:lstStyle/>
          <a:p>
            <a:r>
              <a:rPr lang="en-US" dirty="0"/>
              <a:t>Glad to have completed a 6-months professional certificate in Data Science from </a:t>
            </a:r>
            <a:r>
              <a:rPr lang="en-US" dirty="0" err="1"/>
              <a:t>MITx</a:t>
            </a:r>
            <a:r>
              <a:rPr lang="en-US" dirty="0"/>
              <a:t>.</a:t>
            </a:r>
          </a:p>
          <a:p>
            <a:r>
              <a:rPr lang="en-US" dirty="0"/>
              <a:t>I got to play with extravagant algorithms using python – built software program for a vacuum cleaner that maps an entire room just to mention one.</a:t>
            </a:r>
          </a:p>
        </p:txBody>
      </p:sp>
      <p:pic>
        <p:nvPicPr>
          <p:cNvPr id="4" name="Picture 3">
            <a:extLst>
              <a:ext uri="{FF2B5EF4-FFF2-40B4-BE49-F238E27FC236}">
                <a16:creationId xmlns:a16="http://schemas.microsoft.com/office/drawing/2014/main" id="{6250E84E-5E16-E72C-A6F0-D549CB51CA2B}"/>
              </a:ext>
            </a:extLst>
          </p:cNvPr>
          <p:cNvPicPr>
            <a:picLocks noChangeAspect="1"/>
          </p:cNvPicPr>
          <p:nvPr/>
        </p:nvPicPr>
        <p:blipFill>
          <a:blip r:embed="rId2"/>
          <a:stretch>
            <a:fillRect/>
          </a:stretch>
        </p:blipFill>
        <p:spPr>
          <a:xfrm>
            <a:off x="0" y="5990252"/>
            <a:ext cx="872311" cy="872311"/>
          </a:xfrm>
          <a:prstGeom prst="rect">
            <a:avLst/>
          </a:prstGeom>
        </p:spPr>
      </p:pic>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9CEC34B-FD2F-C5DF-A316-5E003B67AD32}"/>
              </a:ext>
            </a:extLst>
          </p:cNvPr>
          <p:cNvPicPr>
            <a:picLocks noChangeAspect="1"/>
          </p:cNvPicPr>
          <p:nvPr/>
        </p:nvPicPr>
        <p:blipFill>
          <a:blip r:embed="rId2"/>
          <a:stretch>
            <a:fillRect/>
          </a:stretch>
        </p:blipFill>
        <p:spPr>
          <a:xfrm>
            <a:off x="1659384" y="0"/>
            <a:ext cx="8873231" cy="6858000"/>
          </a:xfrm>
          <a:prstGeom prst="rect">
            <a:avLst/>
          </a:prstGeom>
        </p:spPr>
      </p:pic>
      <p:pic>
        <p:nvPicPr>
          <p:cNvPr id="9" name="Picture 8">
            <a:extLst>
              <a:ext uri="{FF2B5EF4-FFF2-40B4-BE49-F238E27FC236}">
                <a16:creationId xmlns:a16="http://schemas.microsoft.com/office/drawing/2014/main" id="{BE833723-4943-DAC7-47D6-EFC10AD5380E}"/>
              </a:ext>
            </a:extLst>
          </p:cNvPr>
          <p:cNvPicPr>
            <a:picLocks noChangeAspect="1"/>
          </p:cNvPicPr>
          <p:nvPr/>
        </p:nvPicPr>
        <p:blipFill>
          <a:blip r:embed="rId3"/>
          <a:stretch>
            <a:fillRect/>
          </a:stretch>
        </p:blipFill>
        <p:spPr>
          <a:xfrm>
            <a:off x="0" y="5990252"/>
            <a:ext cx="872311" cy="872311"/>
          </a:xfrm>
          <a:prstGeom prst="rect">
            <a:avLst/>
          </a:prstGeom>
        </p:spPr>
      </p:pic>
    </p:spTree>
    <p:extLst>
      <p:ext uri="{BB962C8B-B14F-4D97-AF65-F5344CB8AC3E}">
        <p14:creationId xmlns:p14="http://schemas.microsoft.com/office/powerpoint/2010/main" val="1717014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Technology frustration</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6880549" y="2254759"/>
            <a:ext cx="3924300" cy="1997867"/>
          </a:xfrm>
        </p:spPr>
        <p:txBody>
          <a:bodyPr>
            <a:normAutofit/>
          </a:bodyPr>
          <a:lstStyle/>
          <a:p>
            <a:r>
              <a:rPr lang="en-US" dirty="0"/>
              <a:t>Working at the CIS as IT tech, I’ve received a ticket from OSS last week. One of their server went down. After few days of testing and diagnostic, I figured that the server fails the hard drive testing. </a:t>
            </a:r>
          </a:p>
          <a:p>
            <a:r>
              <a:rPr lang="en-US" dirty="0"/>
              <a:t>Stuck at the RAID configuration and still seeking for a solution.</a:t>
            </a:r>
          </a:p>
        </p:txBody>
      </p:sp>
      <p:pic>
        <p:nvPicPr>
          <p:cNvPr id="16" name="Picture 15">
            <a:extLst>
              <a:ext uri="{FF2B5EF4-FFF2-40B4-BE49-F238E27FC236}">
                <a16:creationId xmlns:a16="http://schemas.microsoft.com/office/drawing/2014/main" id="{AF58C019-4151-32A3-8A58-B93299812101}"/>
              </a:ext>
            </a:extLst>
          </p:cNvPr>
          <p:cNvPicPr>
            <a:picLocks noChangeAspect="1"/>
          </p:cNvPicPr>
          <p:nvPr/>
        </p:nvPicPr>
        <p:blipFill>
          <a:blip r:embed="rId2"/>
          <a:stretch>
            <a:fillRect/>
          </a:stretch>
        </p:blipFill>
        <p:spPr>
          <a:xfrm>
            <a:off x="0" y="5990252"/>
            <a:ext cx="872311" cy="872311"/>
          </a:xfrm>
          <a:prstGeom prst="rect">
            <a:avLst/>
          </a:prstGeom>
        </p:spPr>
      </p:pic>
      <p:pic>
        <p:nvPicPr>
          <p:cNvPr id="17" name="Picture 16">
            <a:extLst>
              <a:ext uri="{FF2B5EF4-FFF2-40B4-BE49-F238E27FC236}">
                <a16:creationId xmlns:a16="http://schemas.microsoft.com/office/drawing/2014/main" id="{7878D095-9DA3-B5CF-3F43-2F57B698A581}"/>
              </a:ext>
            </a:extLst>
          </p:cNvPr>
          <p:cNvPicPr>
            <a:picLocks noChangeAspect="1"/>
          </p:cNvPicPr>
          <p:nvPr/>
        </p:nvPicPr>
        <p:blipFill>
          <a:blip r:embed="rId3"/>
          <a:stretch>
            <a:fillRect/>
          </a:stretch>
        </p:blipFill>
        <p:spPr>
          <a:xfrm rot="1239510">
            <a:off x="1866123" y="3744837"/>
            <a:ext cx="5191416" cy="2253166"/>
          </a:xfrm>
          <a:prstGeom prst="rect">
            <a:avLst/>
          </a:prstGeom>
        </p:spPr>
      </p:pic>
    </p:spTree>
    <p:extLst>
      <p:ext uri="{BB962C8B-B14F-4D97-AF65-F5344CB8AC3E}">
        <p14:creationId xmlns:p14="http://schemas.microsoft.com/office/powerpoint/2010/main" val="166378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Security/privacy concern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In information system management, Prof. Steinke taught us the importance of having strong security measures to protect our computer systems. That being said, how can we protect some pieces of technology that keep us alive such as pacemakers from cyberhackers?</a:t>
            </a:r>
          </a:p>
        </p:txBody>
      </p:sp>
      <p:pic>
        <p:nvPicPr>
          <p:cNvPr id="7" name="Picture 6">
            <a:extLst>
              <a:ext uri="{FF2B5EF4-FFF2-40B4-BE49-F238E27FC236}">
                <a16:creationId xmlns:a16="http://schemas.microsoft.com/office/drawing/2014/main" id="{89D872BB-19AD-B1FD-B220-5DD737F2298D}"/>
              </a:ext>
            </a:extLst>
          </p:cNvPr>
          <p:cNvPicPr>
            <a:picLocks noChangeAspect="1"/>
          </p:cNvPicPr>
          <p:nvPr/>
        </p:nvPicPr>
        <p:blipFill>
          <a:blip r:embed="rId2"/>
          <a:stretch>
            <a:fillRect/>
          </a:stretch>
        </p:blipFill>
        <p:spPr>
          <a:xfrm>
            <a:off x="0" y="5990252"/>
            <a:ext cx="872311" cy="872311"/>
          </a:xfrm>
          <a:prstGeom prst="rect">
            <a:avLst/>
          </a:prstGeom>
        </p:spPr>
      </p:pic>
      <p:pic>
        <p:nvPicPr>
          <p:cNvPr id="8" name="Picture 7">
            <a:extLst>
              <a:ext uri="{FF2B5EF4-FFF2-40B4-BE49-F238E27FC236}">
                <a16:creationId xmlns:a16="http://schemas.microsoft.com/office/drawing/2014/main" id="{D5E09C1C-E9B4-B4EC-BD25-6B5C5DB3ACAC}"/>
              </a:ext>
            </a:extLst>
          </p:cNvPr>
          <p:cNvPicPr>
            <a:picLocks noChangeAspect="1"/>
          </p:cNvPicPr>
          <p:nvPr/>
        </p:nvPicPr>
        <p:blipFill>
          <a:blip r:embed="rId3"/>
          <a:stretch>
            <a:fillRect/>
          </a:stretch>
        </p:blipFill>
        <p:spPr>
          <a:xfrm rot="20820697">
            <a:off x="1107047" y="2411395"/>
            <a:ext cx="2736814" cy="3313692"/>
          </a:xfrm>
          <a:prstGeom prst="rect">
            <a:avLst/>
          </a:prstGeom>
        </p:spPr>
      </p:pic>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{CBE54F5F-A64D-4A53-85CC-DACD2E6FEF0B}tf67328976_win32</Template>
  <TotalTime>72</TotalTime>
  <Words>207</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Office Theme</vt:lpstr>
      <vt:lpstr>  ism6331 INFORMATION SECURITY SYSTEMS</vt:lpstr>
      <vt:lpstr>AGENDA</vt:lpstr>
      <vt:lpstr>INTRODUCTION</vt:lpstr>
      <vt:lpstr>Accomplishment</vt:lpstr>
      <vt:lpstr>PowerPoint Presentation</vt:lpstr>
      <vt:lpstr>Technology frustration</vt:lpstr>
      <vt:lpstr>Security/privacy concern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ism6331 INFORMATION SECURITY SYSTEMS</dc:title>
  <dc:creator>Catani, Nicholas</dc:creator>
  <cp:lastModifiedBy>Catani, Nicholas</cp:lastModifiedBy>
  <cp:revision>2</cp:revision>
  <dcterms:created xsi:type="dcterms:W3CDTF">2023-01-06T06:04:41Z</dcterms:created>
  <dcterms:modified xsi:type="dcterms:W3CDTF">2023-01-06T07:17:34Z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