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47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61E9-F804-B768-CA11-1444CC43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099" y="370413"/>
            <a:ext cx="7797799" cy="2138400"/>
          </a:xfrm>
        </p:spPr>
        <p:txBody>
          <a:bodyPr/>
          <a:lstStyle/>
          <a:p>
            <a:r>
              <a:rPr lang="en-US" b="1" dirty="0">
                <a:solidFill>
                  <a:srgbClr val="D3B70F"/>
                </a:solidFill>
              </a:rPr>
              <a:t>		Rippling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1BFFE-3725-9D86-8D61-E4EDF6844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47" y="4555665"/>
            <a:ext cx="5575300" cy="1655762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D3B70F">
                  <a:alpha val="70000"/>
                </a:srgbClr>
              </a:solidFill>
            </a:endParaRPr>
          </a:p>
          <a:p>
            <a:endParaRPr lang="en-US" dirty="0">
              <a:solidFill>
                <a:srgbClr val="D3B70F">
                  <a:alpha val="70000"/>
                </a:srgbClr>
              </a:solidFill>
            </a:endParaRPr>
          </a:p>
          <a:p>
            <a:r>
              <a:rPr lang="en-US" b="1" dirty="0">
                <a:solidFill>
                  <a:srgbClr val="D3B70F">
                    <a:alpha val="70000"/>
                  </a:srgbClr>
                </a:solidFill>
              </a:rPr>
              <a:t>Nicholas Catani</a:t>
            </a:r>
          </a:p>
          <a:p>
            <a:r>
              <a:rPr lang="en-US" b="1" dirty="0">
                <a:solidFill>
                  <a:srgbClr val="D3B70F">
                    <a:alpha val="70000"/>
                  </a:srgbClr>
                </a:solidFill>
              </a:rPr>
              <a:t>ISM-6331 Information Systems Security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C91893B-FB86-F90D-8662-A176F3104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49" y="1641603"/>
            <a:ext cx="1376900" cy="137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872BD-5DCF-69E5-6A81-84ED2A264B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3649" y="4211702"/>
            <a:ext cx="1004695" cy="1004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923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EC4AD-DD82-EC66-7384-331EFF51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188984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b="1" i="1" dirty="0">
                <a:solidFill>
                  <a:srgbClr val="D3B70F"/>
                </a:solidFill>
              </a:rPr>
              <a:t>Installation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69698F-F010-E032-C9C4-6DBBFC4F7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9" y="1630364"/>
            <a:ext cx="4996212" cy="359727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BDF01B-909E-1F65-E747-3F99FB3482F7}"/>
              </a:ext>
            </a:extLst>
          </p:cNvPr>
          <p:cNvSpPr txBox="1">
            <a:spLocks/>
          </p:cNvSpPr>
          <p:nvPr/>
        </p:nvSpPr>
        <p:spPr>
          <a:xfrm>
            <a:off x="7106750" y="4282456"/>
            <a:ext cx="3762698" cy="154049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2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D3B70F">
                    <a:alpha val="70000"/>
                  </a:srgbClr>
                </a:solidFill>
              </a:rPr>
              <a:t>The software cannot be tried out beforehand. Users must sit through a demo and reach to their team before learning more about its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5247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3579-4954-1364-8F94-5EB0F335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b="1" i="1" dirty="0">
                <a:solidFill>
                  <a:srgbClr val="D3B70F"/>
                </a:solidFill>
              </a:rPr>
              <a:t>Recommendations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DA16-C022-B7FA-F419-EF304E50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D3B70F">
                    <a:alpha val="70000"/>
                  </a:srgbClr>
                </a:solidFill>
              </a:rPr>
              <a:t>Regardless the business size, Rippling could be a solid solution.</a:t>
            </a:r>
          </a:p>
          <a:p>
            <a:r>
              <a:rPr lang="en-US" dirty="0">
                <a:solidFill>
                  <a:srgbClr val="D3B70F">
                    <a:alpha val="70000"/>
                  </a:srgbClr>
                </a:solidFill>
              </a:rPr>
              <a:t>Best for companies with (75 or more employees) or need a full solution in a single software to manage the entire HR function.</a:t>
            </a:r>
          </a:p>
          <a:p>
            <a:r>
              <a:rPr lang="en-US" dirty="0">
                <a:solidFill>
                  <a:srgbClr val="D3B70F">
                    <a:alpha val="70000"/>
                  </a:srgbClr>
                </a:solidFill>
              </a:rPr>
              <a:t>Cost-wise, a company may find better solutions if it’s looking for specific functionality.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2732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3A07-5520-0765-C32F-DFB47325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D3B70F"/>
                </a:solidFill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BB85-5539-1461-128E-EDB86BFE8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3B70F">
                    <a:alpha val="70000"/>
                  </a:srgbClr>
                </a:solidFill>
              </a:rPr>
              <a:t>Directory as a service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3B70F">
                    <a:alpha val="70000"/>
                  </a:srgbClr>
                </a:solidFill>
              </a:rPr>
              <a:t>Cost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3B70F">
                    <a:alpha val="70000"/>
                  </a:srgbClr>
                </a:solidFill>
              </a:rPr>
              <a:t>Competitors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3B70F">
                    <a:alpha val="70000"/>
                  </a:srgbClr>
                </a:solidFill>
              </a:rPr>
              <a:t>Installation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3B70F">
                    <a:alpha val="70000"/>
                  </a:srgb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2757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EC4AD-DD82-EC66-7384-331EFF51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b="1" i="1" dirty="0" err="1">
                <a:solidFill>
                  <a:srgbClr val="D3B70F"/>
                </a:solidFill>
              </a:rPr>
              <a:t>daas</a:t>
            </a:r>
            <a:endParaRPr lang="en-US" b="1" i="1" dirty="0">
              <a:solidFill>
                <a:srgbClr val="D3B70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D0424-A55A-CCDD-3F91-33D824EAD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6529" y="5566748"/>
            <a:ext cx="4612754" cy="45743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>
                <a:solidFill>
                  <a:srgbClr val="D3B70F">
                    <a:alpha val="70000"/>
                  </a:srgbClr>
                </a:solidFill>
              </a:rPr>
              <a:t>FROM </a:t>
            </a:r>
            <a:r>
              <a:rPr lang="en-US" b="1" u="sng" dirty="0">
                <a:solidFill>
                  <a:srgbClr val="D3B70F">
                    <a:alpha val="70000"/>
                  </a:srgbClr>
                </a:solidFill>
              </a:rPr>
              <a:t>2</a:t>
            </a:r>
            <a:r>
              <a:rPr lang="en-US" dirty="0">
                <a:solidFill>
                  <a:srgbClr val="D3B70F">
                    <a:alpha val="70000"/>
                  </a:srgbClr>
                </a:solidFill>
              </a:rPr>
              <a:t> TO MORE THAN </a:t>
            </a:r>
            <a:r>
              <a:rPr lang="en-US" b="1" u="sng" dirty="0">
                <a:solidFill>
                  <a:srgbClr val="D3B70F">
                    <a:alpha val="70000"/>
                  </a:srgbClr>
                </a:solidFill>
              </a:rPr>
              <a:t>2000</a:t>
            </a:r>
            <a:r>
              <a:rPr lang="en-US" dirty="0">
                <a:solidFill>
                  <a:srgbClr val="D3B70F">
                    <a:alpha val="70000"/>
                  </a:srgbClr>
                </a:solidFill>
              </a:rPr>
              <a:t> USERS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05B8080-BA28-96B7-04BA-C47A1D666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800" y="2122412"/>
            <a:ext cx="4996212" cy="261052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C1ADBC0-059B-A6A5-C4DB-34DF59B9F0CC}"/>
              </a:ext>
            </a:extLst>
          </p:cNvPr>
          <p:cNvSpPr txBox="1">
            <a:spLocks/>
          </p:cNvSpPr>
          <p:nvPr/>
        </p:nvSpPr>
        <p:spPr>
          <a:xfrm>
            <a:off x="1232400" y="2901178"/>
            <a:ext cx="4460874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2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D3B70F">
                    <a:alpha val="70000"/>
                  </a:srgbClr>
                </a:solidFill>
              </a:rPr>
              <a:t>It is an all-in-one employee management software that links human resources, and IT management, all under one roof. From device, and app management to payroll, benefits, talent, and employee management.</a:t>
            </a:r>
          </a:p>
        </p:txBody>
      </p:sp>
    </p:spTree>
    <p:extLst>
      <p:ext uri="{BB962C8B-B14F-4D97-AF65-F5344CB8AC3E}">
        <p14:creationId xmlns:p14="http://schemas.microsoft.com/office/powerpoint/2010/main" val="285925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87A4A8-39F0-2EA6-1AAB-543153512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6"/>
          <a:stretch/>
        </p:blipFill>
        <p:spPr>
          <a:xfrm>
            <a:off x="1079400" y="1080000"/>
            <a:ext cx="10033200" cy="469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889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27A7D-F2AC-E903-FC95-220FC0A14B00}"/>
              </a:ext>
            </a:extLst>
          </p:cNvPr>
          <p:cNvSpPr txBox="1">
            <a:spLocks/>
          </p:cNvSpPr>
          <p:nvPr/>
        </p:nvSpPr>
        <p:spPr>
          <a:xfrm>
            <a:off x="1085851" y="1089025"/>
            <a:ext cx="4451349" cy="153295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i="1" dirty="0">
                <a:solidFill>
                  <a:srgbClr val="D3B70F"/>
                </a:solidFill>
              </a:rPr>
              <a:t>Cost analysis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F40B21-C71D-DAD6-9D32-E302E1AD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2" y="2554117"/>
            <a:ext cx="4342088" cy="1966569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055C92-3B9E-90B9-19EE-0E06A3F1B494}"/>
              </a:ext>
            </a:extLst>
          </p:cNvPr>
          <p:cNvSpPr txBox="1">
            <a:spLocks/>
          </p:cNvSpPr>
          <p:nvPr/>
        </p:nvSpPr>
        <p:spPr>
          <a:xfrm>
            <a:off x="1080000" y="4591051"/>
            <a:ext cx="4460874" cy="117792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solidFill>
                <a:srgbClr val="D3B70F">
                  <a:alpha val="70000"/>
                </a:srgbClr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085CE1C-5807-DA71-B60D-220B9C5D9505}"/>
              </a:ext>
            </a:extLst>
          </p:cNvPr>
          <p:cNvSpPr txBox="1">
            <a:spLocks/>
          </p:cNvSpPr>
          <p:nvPr/>
        </p:nvSpPr>
        <p:spPr>
          <a:xfrm>
            <a:off x="1080000" y="4641595"/>
            <a:ext cx="4460874" cy="124828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rgbClr val="D3B70F">
                    <a:alpha val="70000"/>
                  </a:srgbClr>
                </a:solidFill>
              </a:rPr>
              <a:t>[ The company offers services a-la-carte. Deals are not standardized but skirted based on the company’s needs. ]</a:t>
            </a:r>
          </a:p>
        </p:txBody>
      </p:sp>
    </p:spTree>
    <p:extLst>
      <p:ext uri="{BB962C8B-B14F-4D97-AF65-F5344CB8AC3E}">
        <p14:creationId xmlns:p14="http://schemas.microsoft.com/office/powerpoint/2010/main" val="362736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EC4AD-DD82-EC66-7384-331EFF51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b="1" i="1" dirty="0">
                <a:solidFill>
                  <a:srgbClr val="D3B70F"/>
                </a:solidFill>
              </a:rPr>
              <a:t>HR cloud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38DF2D-2767-E06C-E23C-5318C1E5D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2072"/>
            <a:ext cx="2181468" cy="1528135"/>
          </a:xfrm>
          <a:prstGeom prst="rect">
            <a:avLst/>
          </a:prstGeom>
        </p:spPr>
      </p:pic>
      <p:pic>
        <p:nvPicPr>
          <p:cNvPr id="36" name="Picture 3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22630F-34FF-70E3-879B-A4762431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7" y="782072"/>
            <a:ext cx="2181468" cy="1528135"/>
          </a:xfrm>
          <a:prstGeom prst="rect">
            <a:avLst/>
          </a:prstGeom>
        </p:spPr>
      </p:pic>
      <p:pic>
        <p:nvPicPr>
          <p:cNvPr id="38" name="Picture 3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3D87CA-E482-1FEC-2B91-B60D8AE3C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4933"/>
            <a:ext cx="2181468" cy="1528134"/>
          </a:xfrm>
          <a:prstGeom prst="rect">
            <a:avLst/>
          </a:prstGeom>
        </p:spPr>
      </p:pic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01CB0222-7082-574B-0824-F2766D525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37" y="3273456"/>
            <a:ext cx="2815028" cy="586263"/>
          </a:xfrm>
          <a:prstGeom prst="rect">
            <a:avLst/>
          </a:prstGeom>
        </p:spPr>
      </p:pic>
      <p:pic>
        <p:nvPicPr>
          <p:cNvPr id="43" name="Picture 4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A0250F-8965-CC2E-DACE-18D84F780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7" y="2664933"/>
            <a:ext cx="2181468" cy="1515535"/>
          </a:xfrm>
          <a:prstGeom prst="rect">
            <a:avLst/>
          </a:prstGeom>
        </p:spPr>
      </p:pic>
      <p:pic>
        <p:nvPicPr>
          <p:cNvPr id="45" name="Picture 4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7CDD9B-CCAE-3D54-E7A2-1399F500D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45139"/>
            <a:ext cx="2181468" cy="1528134"/>
          </a:xfrm>
          <a:prstGeom prst="rect">
            <a:avLst/>
          </a:prstGeom>
        </p:spPr>
      </p:pic>
      <p:pic>
        <p:nvPicPr>
          <p:cNvPr id="47" name="Picture 4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79F627-C508-86AF-D298-B20CB9BF04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7" y="4545139"/>
            <a:ext cx="2181468" cy="1528134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A1EF06D4-65DB-9DE3-3DC0-21BFA9503A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37" y="4246356"/>
            <a:ext cx="2815028" cy="528711"/>
          </a:xfrm>
          <a:prstGeom prst="rect">
            <a:avLst/>
          </a:prstGeom>
        </p:spPr>
      </p:pic>
      <p:pic>
        <p:nvPicPr>
          <p:cNvPr id="53" name="Picture 52" descr="Text&#10;&#10;Description automatically generated">
            <a:extLst>
              <a:ext uri="{FF2B5EF4-FFF2-40B4-BE49-F238E27FC236}">
                <a16:creationId xmlns:a16="http://schemas.microsoft.com/office/drawing/2014/main" id="{508ABE7F-019D-1CA5-CBC1-E4588DBA24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37" y="5161704"/>
            <a:ext cx="2815028" cy="5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2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3A07-5520-0765-C32F-DFB47325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D3B70F"/>
                </a:solidFill>
              </a:rPr>
              <a:t>It cloud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18A1C1-C296-5AE8-3168-3BBC6719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13" y="446206"/>
            <a:ext cx="2934110" cy="172426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6532F7-5DC0-D67E-826E-77A43646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13" y="2495160"/>
            <a:ext cx="2934110" cy="1715995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3FD200-9DDD-5F71-4F48-185C32FC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13" y="4535843"/>
            <a:ext cx="2934110" cy="17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3A07-5520-0765-C32F-DFB47325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D3B70F"/>
                </a:solidFill>
              </a:rPr>
              <a:t>Finance cloud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8CD178-4447-747A-D720-A7A8F49F6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87" y="729156"/>
            <a:ext cx="2735628" cy="1794711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4C48C3-ED38-49EA-2E3A-DA1EA9E8F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87" y="2948711"/>
            <a:ext cx="2735628" cy="1794712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B013E3A-DFC8-01DE-0CF3-C8FF25648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780" y="5168267"/>
            <a:ext cx="1927123" cy="7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EC4AD-DD82-EC66-7384-331EFF51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b="1" i="1" dirty="0">
                <a:solidFill>
                  <a:srgbClr val="D3B70F"/>
                </a:solidFill>
              </a:rPr>
              <a:t>Competitors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BD02597-6219-1667-3D9C-D36BC1FED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40" y="3676485"/>
            <a:ext cx="1742615" cy="174261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BCBFD31-FDBE-8066-D629-2857F2E9A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70" y="1335959"/>
            <a:ext cx="1742613" cy="1742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A44FA-5B74-D870-5DDD-A0D320CCBF16}"/>
              </a:ext>
            </a:extLst>
          </p:cNvPr>
          <p:cNvSpPr txBox="1"/>
          <p:nvPr/>
        </p:nvSpPr>
        <p:spPr>
          <a:xfrm>
            <a:off x="9215128" y="1606273"/>
            <a:ext cx="31133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3B70F"/>
                </a:solidFill>
              </a:rPr>
              <a:t>BambooHR</a:t>
            </a:r>
          </a:p>
          <a:p>
            <a:endParaRPr lang="en-US" dirty="0">
              <a:solidFill>
                <a:srgbClr val="D3B70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D3B70F"/>
                </a:solidFill>
              </a:rPr>
              <a:t>Easier to do business with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D3B70F"/>
                </a:solidFill>
              </a:rPr>
              <a:t>Easier to set up</a:t>
            </a:r>
          </a:p>
          <a:p>
            <a:r>
              <a:rPr lang="en-US" sz="1400" dirty="0">
                <a:solidFill>
                  <a:srgbClr val="D3B70F"/>
                </a:solidFill>
              </a:rPr>
              <a:t>X   More expensive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9825-0741-7FAD-F8AF-61F4E4BCFB61}"/>
              </a:ext>
            </a:extLst>
          </p:cNvPr>
          <p:cNvSpPr txBox="1"/>
          <p:nvPr/>
        </p:nvSpPr>
        <p:spPr>
          <a:xfrm>
            <a:off x="7415097" y="4293533"/>
            <a:ext cx="31133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3B70F"/>
                </a:solidFill>
              </a:rPr>
              <a:t>UKG pro</a:t>
            </a:r>
          </a:p>
          <a:p>
            <a:endParaRPr lang="en-US" dirty="0">
              <a:solidFill>
                <a:srgbClr val="D3B70F"/>
              </a:solidFill>
            </a:endParaRPr>
          </a:p>
          <a:p>
            <a:r>
              <a:rPr lang="en-US" sz="1400" dirty="0">
                <a:solidFill>
                  <a:srgbClr val="D3B70F"/>
                </a:solidFill>
              </a:rPr>
              <a:t>X   More expensive</a:t>
            </a:r>
          </a:p>
          <a:p>
            <a:r>
              <a:rPr lang="en-US" sz="1400" dirty="0">
                <a:solidFill>
                  <a:srgbClr val="D3B70F"/>
                </a:solidFill>
              </a:rPr>
              <a:t>X   Slower to reach return on investment </a:t>
            </a: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E3C89F1A-03DF-5EE8-0D7E-9E50E8665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58" y="2310207"/>
            <a:ext cx="1742613" cy="17426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6DE65C-8ABD-1A60-597E-377D6332C3EE}"/>
              </a:ext>
            </a:extLst>
          </p:cNvPr>
          <p:cNvSpPr txBox="1"/>
          <p:nvPr/>
        </p:nvSpPr>
        <p:spPr>
          <a:xfrm>
            <a:off x="450020" y="4126438"/>
            <a:ext cx="31133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3B70F"/>
                </a:solidFill>
              </a:rPr>
              <a:t>ADP</a:t>
            </a:r>
          </a:p>
          <a:p>
            <a:endParaRPr lang="en-US" dirty="0">
              <a:solidFill>
                <a:srgbClr val="D3B70F"/>
              </a:solidFill>
            </a:endParaRPr>
          </a:p>
          <a:p>
            <a:r>
              <a:rPr lang="en-US" sz="1400" dirty="0">
                <a:solidFill>
                  <a:srgbClr val="D3B70F"/>
                </a:solidFill>
              </a:rPr>
              <a:t>X   More expensive</a:t>
            </a:r>
          </a:p>
          <a:p>
            <a:r>
              <a:rPr lang="en-US" sz="1400" dirty="0">
                <a:solidFill>
                  <a:srgbClr val="D3B70F"/>
                </a:solidFill>
              </a:rPr>
              <a:t>X   Slower to reach return on investment </a:t>
            </a:r>
          </a:p>
        </p:txBody>
      </p:sp>
    </p:spTree>
    <p:extLst>
      <p:ext uri="{BB962C8B-B14F-4D97-AF65-F5344CB8AC3E}">
        <p14:creationId xmlns:p14="http://schemas.microsoft.com/office/powerpoint/2010/main" val="38058755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260</TotalTime>
  <Words>210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Rockwell Nova Light</vt:lpstr>
      <vt:lpstr>Wingdings</vt:lpstr>
      <vt:lpstr>LeafVTI</vt:lpstr>
      <vt:lpstr>  Rippling</vt:lpstr>
      <vt:lpstr>Outline</vt:lpstr>
      <vt:lpstr>daas</vt:lpstr>
      <vt:lpstr>PowerPoint Presentation</vt:lpstr>
      <vt:lpstr>PowerPoint Presentation</vt:lpstr>
      <vt:lpstr>HR cloud</vt:lpstr>
      <vt:lpstr>It cloud</vt:lpstr>
      <vt:lpstr>Finance cloud</vt:lpstr>
      <vt:lpstr>Competitors</vt:lpstr>
      <vt:lpstr>Installation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Rippling</dc:title>
  <dc:creator>Catani, Nicholas</dc:creator>
  <cp:lastModifiedBy>Catani, Nicholas</cp:lastModifiedBy>
  <cp:revision>4</cp:revision>
  <dcterms:created xsi:type="dcterms:W3CDTF">2023-01-26T03:51:53Z</dcterms:created>
  <dcterms:modified xsi:type="dcterms:W3CDTF">2023-01-28T03:26:17Z</dcterms:modified>
</cp:coreProperties>
</file>