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3"/>
  </p:handoutMasterIdLst>
  <p:sldIdLst>
    <p:sldId id="257" r:id="rId2"/>
    <p:sldId id="291" r:id="rId3"/>
    <p:sldId id="282" r:id="rId4"/>
    <p:sldId id="283" r:id="rId5"/>
    <p:sldId id="284" r:id="rId6"/>
    <p:sldId id="285" r:id="rId7"/>
    <p:sldId id="286" r:id="rId8"/>
    <p:sldId id="287" r:id="rId9"/>
    <p:sldId id="294" r:id="rId10"/>
    <p:sldId id="292" r:id="rId11"/>
    <p:sldId id="290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4EF5F-AA98-0F46-5CB4-4271DEA322B1}" v="19" dt="2023-02-24T08:58:30.208"/>
    <p1510:client id="{A78C2E54-D851-1158-2DA7-CBBF3141AAFD}" v="4" dt="2023-07-25T16:06:58.4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694"/>
    </p:cViewPr>
  </p:sorterViewPr>
  <p:notesViewPr>
    <p:cSldViewPr>
      <p:cViewPr varScale="1">
        <p:scale>
          <a:sx n="65" d="100"/>
          <a:sy n="65" d="100"/>
        </p:scale>
        <p:origin x="315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6E4C64A-B7E0-4C44-9DB4-C09E7BB817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DC76D9-FD78-4E1C-8EE1-B36E7DAA4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A31520-F292-4C05-AAE4-E3D35607525E}" type="datetimeFigureOut">
              <a:rPr lang="en-GB" smtClean="0"/>
              <a:t>18/09/2024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E6FB8-EA9F-4148-BDFE-5BB13D5112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8D15B-5710-40A4-9E19-E27700144D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5540D-F6D3-46A1-9F9A-85B4502A95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7687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2EA9D4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5" name="Picture 12" descr="bucks_corporate_logo_we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62800" y="0"/>
            <a:ext cx="1981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2281D96F-95E9-4F5D-8C10-8BF35B26A1DF}" type="datetimeFigureOut">
              <a:rPr lang="en-US" smtClean="0"/>
              <a:pPr/>
              <a:t>9/18/2024</a:t>
            </a:fld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endParaRPr lang="en-GB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98C986E-08B6-48BF-86CD-2046E8AE9D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59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5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247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6122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07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9138"/>
            <a:ext cx="8229600" cy="396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Arial" pitchFamily="34" charset="0"/>
              </a:defRPr>
            </a:lvl1pPr>
          </a:lstStyle>
          <a:p>
            <a:fld id="{2281D96F-95E9-4F5D-8C10-8BF35B26A1DF}" type="datetimeFigureOut">
              <a:rPr lang="en-US" smtClean="0"/>
              <a:pPr/>
              <a:t>9/18/2024</a:t>
            </a:fld>
            <a:endParaRPr lang="en-GB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endParaRPr lang="en-GB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latin typeface="Arial" pitchFamily="34" charset="0"/>
              </a:defRPr>
            </a:lvl1pPr>
          </a:lstStyle>
          <a:p>
            <a:fld id="{C98C986E-08B6-48BF-86CD-2046E8AE9D6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3851275" y="5876925"/>
            <a:ext cx="49688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GB" sz="2000">
                <a:solidFill>
                  <a:schemeClr val="bg1"/>
                </a:solidFill>
              </a:rPr>
              <a:t>www.bcuc.ac.uk</a:t>
            </a:r>
          </a:p>
          <a:p>
            <a:pPr algn="r">
              <a:spcBef>
                <a:spcPct val="50000"/>
              </a:spcBef>
              <a:defRPr/>
            </a:pPr>
            <a:r>
              <a:rPr lang="en-GB" sz="2000">
                <a:solidFill>
                  <a:schemeClr val="bg1"/>
                </a:solidFill>
              </a:rPr>
              <a:t>0800 0565 660</a:t>
            </a: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0" y="6092825"/>
            <a:ext cx="9144000" cy="765175"/>
          </a:xfrm>
          <a:prstGeom prst="rect">
            <a:avLst/>
          </a:prstGeom>
          <a:solidFill>
            <a:srgbClr val="2EA9D4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>
              <a:latin typeface="Arial" pitchFamily="34" charset="0"/>
            </a:endParaRPr>
          </a:p>
        </p:txBody>
      </p:sp>
      <p:pic>
        <p:nvPicPr>
          <p:cNvPr id="1034" name="Picture 14" descr="bucks_corporate_logo_web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62800" y="0"/>
            <a:ext cx="198120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0682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swlicensing@bucks.ac.uk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Image result for unity terrain">
            <a:extLst>
              <a:ext uri="{FF2B5EF4-FFF2-40B4-BE49-F238E27FC236}">
                <a16:creationId xmlns:a16="http://schemas.microsoft.com/office/drawing/2014/main" id="{04816731-AFFE-492B-904B-07F018CAB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4584" y="-32566"/>
            <a:ext cx="10301960" cy="6890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99977" y="404664"/>
            <a:ext cx="75328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5400" b="1" spc="30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Arial"/>
                <a:cs typeface="Arial"/>
              </a:rPr>
              <a:t>CO405 Level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35850-1606-4342-B29C-5668777CD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256584"/>
          </a:xfrm>
        </p:spPr>
        <p:txBody>
          <a:bodyPr/>
          <a:lstStyle/>
          <a:p>
            <a:r>
              <a:rPr lang="en-GB" sz="2400" dirty="0"/>
              <a:t>You can load unity for free from unity.com</a:t>
            </a:r>
          </a:p>
          <a:p>
            <a:endParaRPr lang="en-GB" sz="2400" dirty="0"/>
          </a:p>
          <a:p>
            <a:r>
              <a:rPr lang="en-GB" sz="2400" dirty="0"/>
              <a:t>BEWARE - install the version that is compatible with the University configuration (currently version 2018.x)</a:t>
            </a:r>
          </a:p>
          <a:p>
            <a:endParaRPr lang="en-GB" sz="2400" dirty="0"/>
          </a:p>
          <a:p>
            <a:r>
              <a:rPr lang="en-GB" sz="2400" dirty="0"/>
              <a:t>Unity versions are not backwards compatible</a:t>
            </a:r>
          </a:p>
          <a:p>
            <a:r>
              <a:rPr lang="en-GB" sz="2400" dirty="0"/>
              <a:t>Forward compatibility is also risky – Unity will automatically try to update a project if it was created in a previous version – and it will overwrite the older version often with disastrous consequences….</a:t>
            </a:r>
          </a:p>
          <a:p>
            <a:endParaRPr lang="en-GB" sz="2400" dirty="0"/>
          </a:p>
          <a:p>
            <a:r>
              <a:rPr lang="en-GB" sz="2400" dirty="0"/>
              <a:t>The Unity Pro version requires a licence……..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3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772816"/>
            <a:ext cx="8207375" cy="1143000"/>
          </a:xfrm>
        </p:spPr>
        <p:txBody>
          <a:bodyPr/>
          <a:lstStyle/>
          <a:p>
            <a:br>
              <a:rPr lang="en-GB" dirty="0">
                <a:hlinkClick r:id="rId2"/>
              </a:rPr>
            </a:br>
            <a:br>
              <a:rPr lang="en-GB" dirty="0"/>
            </a:br>
            <a:br>
              <a:rPr lang="en-GB"/>
            </a:br>
            <a:br>
              <a:rPr lang="en-GB" dirty="0"/>
            </a:br>
            <a:br>
              <a:rPr lang="en-GB" dirty="0"/>
            </a:br>
            <a:r>
              <a:rPr lang="en-GB" dirty="0"/>
              <a:t>I3-M7AD-279S-X79U-FPTT-854R</a:t>
            </a:r>
          </a:p>
        </p:txBody>
      </p:sp>
    </p:spTree>
    <p:extLst>
      <p:ext uri="{BB962C8B-B14F-4D97-AF65-F5344CB8AC3E}">
        <p14:creationId xmlns:p14="http://schemas.microsoft.com/office/powerpoint/2010/main" val="277204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>
            <a:extLst>
              <a:ext uri="{FF2B5EF4-FFF2-40B4-BE49-F238E27FC236}">
                <a16:creationId xmlns:a16="http://schemas.microsoft.com/office/drawing/2014/main" id="{43830C1D-D73D-6DA7-7EE9-12C081489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2161" y="48391"/>
            <a:ext cx="3038475" cy="1133475"/>
          </a:xfr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B8A57B6-1F62-D98D-74D8-3CB0FD47D0C7}"/>
              </a:ext>
            </a:extLst>
          </p:cNvPr>
          <p:cNvSpPr>
            <a:spLocks noGrp="1"/>
          </p:cNvSpPr>
          <p:nvPr/>
        </p:nvSpPr>
        <p:spPr bwMode="auto">
          <a:xfrm>
            <a:off x="467544" y="1484784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GB" altLang="en-US" sz="2400" dirty="0"/>
              <a:t>We will use the Unity Game Engine as a vehicle to experiment with audio &amp; visual effects in game environments!</a:t>
            </a:r>
          </a:p>
          <a:p>
            <a:r>
              <a:rPr lang="en-GB" altLang="en-US" sz="2400" dirty="0"/>
              <a:t>Unity is </a:t>
            </a:r>
            <a:r>
              <a:rPr lang="en-GB" altLang="en-US" sz="2400"/>
              <a:t>a rendering </a:t>
            </a:r>
            <a:r>
              <a:rPr lang="en-GB" altLang="en-US" sz="2400" dirty="0"/>
              <a:t>engine with integrated tools</a:t>
            </a:r>
          </a:p>
          <a:p>
            <a:r>
              <a:rPr lang="en-GB" altLang="en-US" sz="2400" dirty="0"/>
              <a:t>Supports 2D &amp; 3D</a:t>
            </a:r>
          </a:p>
          <a:p>
            <a:r>
              <a:rPr lang="en-GB" altLang="en-US" sz="2400" dirty="0"/>
              <a:t>Multi platform support</a:t>
            </a:r>
          </a:p>
          <a:p>
            <a:r>
              <a:rPr lang="en-GB" altLang="en-US" sz="2400" dirty="0"/>
              <a:t>Supports team development</a:t>
            </a:r>
          </a:p>
          <a:p>
            <a:r>
              <a:rPr lang="en-GB" altLang="en-US" sz="2400" dirty="0"/>
              <a:t>Built in support for Rendering, Physics, Lighting, Terrains, Special Effects, Materials and AI</a:t>
            </a:r>
          </a:p>
          <a:p>
            <a:r>
              <a:rPr lang="en-GB" altLang="en-US" sz="2400" dirty="0" err="1"/>
              <a:t>Mecanim</a:t>
            </a:r>
            <a:r>
              <a:rPr lang="en-GB" altLang="en-US" sz="2400" dirty="0"/>
              <a:t> &amp; keyframe animation support</a:t>
            </a:r>
          </a:p>
          <a:p>
            <a:r>
              <a:rPr lang="en-GB" altLang="en-US" sz="2400" dirty="0"/>
              <a:t>VR / AR / XR</a:t>
            </a:r>
          </a:p>
        </p:txBody>
      </p:sp>
    </p:spTree>
    <p:extLst>
      <p:ext uri="{BB962C8B-B14F-4D97-AF65-F5344CB8AC3E}">
        <p14:creationId xmlns:p14="http://schemas.microsoft.com/office/powerpoint/2010/main" val="292775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11" y="1"/>
            <a:ext cx="9158198" cy="4797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501317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Unity Project Folder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23528" y="764704"/>
            <a:ext cx="3477234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Edit window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5027" y="2996952"/>
            <a:ext cx="4014240" cy="76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 preview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690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11" y="1"/>
            <a:ext cx="9158198" cy="4797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501317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Unity Project Folder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283968" y="254596"/>
            <a:ext cx="4415704" cy="4398540"/>
            <a:chOff x="4283968" y="254596"/>
            <a:chExt cx="4415704" cy="4398540"/>
          </a:xfrm>
        </p:grpSpPr>
        <p:sp>
          <p:nvSpPr>
            <p:cNvPr id="2" name="Rectangle 1"/>
            <p:cNvSpPr/>
            <p:nvPr/>
          </p:nvSpPr>
          <p:spPr bwMode="auto">
            <a:xfrm>
              <a:off x="4283968" y="260648"/>
              <a:ext cx="1152128" cy="4392488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5467698" y="254596"/>
              <a:ext cx="3231974" cy="378565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Hierarchy</a:t>
              </a:r>
            </a:p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Panel</a:t>
              </a:r>
            </a:p>
            <a:p>
              <a:pPr algn="ctr"/>
              <a:r>
                <a:rPr lang="en-US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Contains all</a:t>
              </a:r>
            </a:p>
            <a:p>
              <a:pPr algn="ctr"/>
              <a:r>
                <a:rPr lang="en-US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components</a:t>
              </a:r>
            </a:p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used in the</a:t>
              </a:r>
              <a:b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</a:br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scene</a:t>
              </a:r>
              <a:endPara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2347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11" y="1"/>
            <a:ext cx="9158198" cy="4797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501317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Unity Project Folder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35696" y="205358"/>
            <a:ext cx="4824536" cy="4770537"/>
            <a:chOff x="611560" y="260648"/>
            <a:chExt cx="4824536" cy="4770537"/>
          </a:xfrm>
        </p:grpSpPr>
        <p:sp>
          <p:nvSpPr>
            <p:cNvPr id="2" name="Rectangle 1"/>
            <p:cNvSpPr/>
            <p:nvPr/>
          </p:nvSpPr>
          <p:spPr bwMode="auto">
            <a:xfrm>
              <a:off x="4283968" y="260648"/>
              <a:ext cx="1152128" cy="4392488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611560" y="260648"/>
              <a:ext cx="3583032" cy="4770537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Project</a:t>
              </a:r>
            </a:p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Panel</a:t>
              </a:r>
            </a:p>
            <a:p>
              <a:pPr algn="ctr"/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contains everything</a:t>
              </a:r>
            </a:p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in the project</a:t>
              </a:r>
              <a:b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</a:br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organized</a:t>
              </a:r>
            </a:p>
            <a:p>
              <a:pPr algn="ctr"/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into folders…</a:t>
              </a:r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items can be</a:t>
              </a:r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dragged into these</a:t>
              </a:r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from Windows</a:t>
              </a:r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or Imported</a:t>
              </a:r>
              <a:endPara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3376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11" y="1"/>
            <a:ext cx="9158198" cy="479715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1640" y="5013176"/>
            <a:ext cx="676339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Unity Project Folder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35035" y="242639"/>
            <a:ext cx="5608965" cy="4410497"/>
            <a:chOff x="2310899" y="297929"/>
            <a:chExt cx="5608965" cy="4410497"/>
          </a:xfrm>
        </p:grpSpPr>
        <p:sp>
          <p:nvSpPr>
            <p:cNvPr id="2" name="Rectangle 1"/>
            <p:cNvSpPr/>
            <p:nvPr/>
          </p:nvSpPr>
          <p:spPr bwMode="auto">
            <a:xfrm>
              <a:off x="6020560" y="315938"/>
              <a:ext cx="1899304" cy="4392488"/>
            </a:xfrm>
            <a:prstGeom prst="rect">
              <a:avLst/>
            </a:prstGeom>
            <a:noFill/>
            <a:ln w="7620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GB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2310899" y="297929"/>
              <a:ext cx="3640740" cy="390876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Inspector</a:t>
              </a:r>
            </a:p>
            <a:p>
              <a:pPr algn="ctr"/>
              <a:r>
                <a:rPr lang="en-US" sz="40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Panel</a:t>
              </a:r>
            </a:p>
            <a:p>
              <a:pPr algn="ctr"/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properties of any </a:t>
              </a:r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selected object</a:t>
              </a:r>
            </a:p>
            <a:p>
              <a:pPr algn="ctr"/>
              <a:b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</a:br>
              <a:r>
                <a:rPr lang="en-US" sz="2800" b="1" cap="none" spc="0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  <a:effectLst/>
                </a:rPr>
                <a:t>Can add</a:t>
              </a:r>
            </a:p>
            <a:p>
              <a:pPr algn="ctr"/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COMPONENTS</a:t>
              </a:r>
              <a:b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</a:br>
              <a:r>
                <a:rPr lang="en-US" sz="28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rgbClr val="FF0000"/>
                  </a:solidFill>
                </a:rPr>
                <a:t>from here to objects</a:t>
              </a:r>
              <a:endParaRPr lang="en-US" sz="40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520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897" y="116632"/>
            <a:ext cx="7471917" cy="778674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 Unity Project: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contains Scenes (‘levels’)</a:t>
            </a:r>
            <a:br>
              <a:rPr lang="en-US" sz="36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Scenes are comprised of </a:t>
            </a:r>
            <a:r>
              <a:rPr lang="en-US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GameObjects</a:t>
            </a:r>
            <a:endParaRPr lang="en-US" sz="3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models, lights, geometry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GameObjects</a:t>
            </a:r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all contain </a:t>
            </a:r>
            <a:r>
              <a:rPr lang="en-US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Components</a:t>
            </a:r>
          </a:p>
          <a:p>
            <a:r>
              <a:rPr lang="en-US" sz="3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s</a:t>
            </a: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cripts, effects, physics controllers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colliders, animations, materials</a:t>
            </a:r>
          </a:p>
          <a:p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	all have a </a:t>
            </a:r>
            <a:r>
              <a:rPr lang="en-US" sz="32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Transform Component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32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b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02124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-7193"/>
            <a:ext cx="7835799" cy="96026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Assets</a:t>
            </a:r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models &amp; materials can be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imported or some even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made in Unity including 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3D objects, particle systems,</a:t>
            </a:r>
            <a:b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44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terrain and 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prefabs</a:t>
            </a:r>
          </a:p>
          <a:p>
            <a:endParaRPr lang="en-US" sz="3200" b="1" i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Prefabs are made of various components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saved as grouped elements which can be </a:t>
            </a:r>
            <a:b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sz="3200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instanced into the scene</a:t>
            </a:r>
          </a:p>
          <a:p>
            <a:b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br>
              <a:rPr lang="en-US" sz="3600" b="1" i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b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3050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76B9-69C8-410F-8472-4F1323170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548680"/>
            <a:ext cx="8229600" cy="3960812"/>
          </a:xfrm>
        </p:spPr>
        <p:txBody>
          <a:bodyPr/>
          <a:lstStyle/>
          <a:p>
            <a:r>
              <a:rPr lang="en-GB" dirty="0"/>
              <a:t>As an introduction, today you will build a Solar System model in Unity</a:t>
            </a:r>
            <a:br>
              <a:rPr lang="en-GB" dirty="0"/>
            </a:br>
            <a:br>
              <a:rPr lang="en-GB" i="1" dirty="0"/>
            </a:br>
            <a:r>
              <a:rPr lang="en-GB" i="1" dirty="0"/>
              <a:t>this will involve making assets, materials and prefabs and adding components such as effects and scripted elements!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5DDF66-852A-43FE-BE89-6F5AD646893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59632" y="4005064"/>
            <a:ext cx="6768752" cy="26160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1210251"/>
      </p:ext>
    </p:extLst>
  </p:cSld>
  <p:clrMapOvr>
    <a:masterClrMapping/>
  </p:clrMapOvr>
</p:sld>
</file>

<file path=ppt/theme/theme1.xml><?xml version="1.0" encoding="utf-8"?>
<a:theme xmlns:a="http://schemas.openxmlformats.org/drawingml/2006/main" name="my_bucks_theme_2016">
  <a:themeElements>
    <a:clrScheme name="my E&amp;I template for lectur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y E&amp;I template for lectur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my E&amp;I template for lectur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E&amp;I template for lectur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E&amp;I template for lectur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E&amp;I template for lectur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E&amp;I template for lectur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 E&amp;I template for lectur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 E&amp;I template for lectur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y_bucks_theme_2016" id="{0D2E36F2-0BBA-4655-A4FE-02BC3D7B9B21}" vid="{9C262AFD-9BD8-4255-B0B3-33628E666AB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my_bucks_theme_2016</Template>
  <TotalTime>407</TotalTime>
  <Words>368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my_bucks_theme_2016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I3-M7AD-279S-X79U-FPTT-854R</vt:lpstr>
    </vt:vector>
  </TitlesOfParts>
  <Company>Buckinghamshire New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rbacon01</dc:creator>
  <cp:lastModifiedBy>Mario Santos</cp:lastModifiedBy>
  <cp:revision>79</cp:revision>
  <dcterms:created xsi:type="dcterms:W3CDTF">2011-07-06T09:25:21Z</dcterms:created>
  <dcterms:modified xsi:type="dcterms:W3CDTF">2024-09-18T15:14:10Z</dcterms:modified>
</cp:coreProperties>
</file>