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74" r:id="rId23"/>
    <p:sldId id="258" r:id="rId24"/>
    <p:sldId id="259" r:id="rId25"/>
    <p:sldId id="260" r:id="rId26"/>
    <p:sldId id="262" r:id="rId27"/>
    <p:sldId id="261" r:id="rId28"/>
    <p:sldId id="272" r:id="rId29"/>
    <p:sldId id="263" r:id="rId30"/>
    <p:sldId id="273" r:id="rId31"/>
    <p:sldId id="264" r:id="rId32"/>
    <p:sldId id="265" r:id="rId33"/>
    <p:sldId id="266" r:id="rId34"/>
    <p:sldId id="267" r:id="rId35"/>
    <p:sldId id="268" r:id="rId36"/>
    <p:sldId id="269" r:id="rId37"/>
    <p:sldId id="271" r:id="rId38"/>
    <p:sldId id="294" r:id="rId39"/>
    <p:sldId id="296" r:id="rId40"/>
  </p:sldIdLst>
  <p:sldSz cx="12192000" cy="6858000"/>
  <p:notesSz cx="9856788" cy="678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 autoAdjust="0"/>
    <p:restoredTop sz="86389" autoAdjust="0"/>
  </p:normalViewPr>
  <p:slideViewPr>
    <p:cSldViewPr>
      <p:cViewPr varScale="1">
        <p:scale>
          <a:sx n="107" d="100"/>
          <a:sy n="107" d="100"/>
        </p:scale>
        <p:origin x="12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6" y="230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07B1E-F9EC-4953-8726-7A1A42D741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9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995C7-B3E0-4277-9440-0A77C93696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3238" y="0"/>
            <a:ext cx="427196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F475ED-ACCE-471F-B9B7-31BF7F771D0C}" type="datetimeFigureOut">
              <a:rPr lang="en-US"/>
              <a:pPr>
                <a:defRPr/>
              </a:pPr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6EF1D-2239-4E04-AA56-7CE239D2AD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40488"/>
            <a:ext cx="42719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F605-F944-4E3F-BA58-DD6D7AE6B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3238" y="6440488"/>
            <a:ext cx="4271962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AFFFE4-6EF6-4D5D-A953-9CD050984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4CCC85-EE31-477D-84C6-BBD63BFA8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9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16F1C-3DB4-4DFA-B37E-942E38AD57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83238" y="0"/>
            <a:ext cx="427196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A90156D-2B2D-45F0-8941-083FC9A5BFD7}" type="datetimeFigureOut">
              <a:rPr lang="en-GB"/>
              <a:pPr>
                <a:defRPr/>
              </a:pPr>
              <a:t>27/11/2023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288FAF-F646-4363-B719-4683D4B98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668588" y="508000"/>
            <a:ext cx="4519612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F3322DF-C189-4CB8-A2CD-594817754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5838" y="3221038"/>
            <a:ext cx="7885112" cy="305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E07EB-8EF6-410C-A329-6BA60ED60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42075"/>
            <a:ext cx="4271963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FE46-E3F6-4285-840E-16FD74848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83238" y="6442075"/>
            <a:ext cx="4271962" cy="338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F2EE3F-09B8-4577-B79E-A07F88C74AD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A82FF52-91E8-4BF9-821B-28FC73ED5B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68588" y="508000"/>
            <a:ext cx="4519612" cy="2543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40DDFF3E-2C46-4A00-B267-A4E67FB2B8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FE0F1F6-1DB7-4552-8601-823224530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526639-8031-4187-87BB-02422BF5D7A7}" type="slidenum">
              <a:rPr lang="en-GB" altLang="en-US"/>
              <a:pPr/>
              <a:t>20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2100F67-8925-4E0C-BBE1-3D888E779A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68588" y="508000"/>
            <a:ext cx="4519612" cy="25431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D6A69B85-C820-40C8-AC63-FBEDDD1E87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2EF66F7-C0B1-4FD5-84B5-9A14AEFD5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2B9515-5333-45DC-B33B-7BFB7088B1E9}" type="slidenum">
              <a:rPr lang="en-GB" altLang="en-US"/>
              <a:pPr/>
              <a:t>38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AC0C-A68F-4160-BD17-50AADF62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D154-99B8-4A19-A285-43FDB055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F43C-E1E6-42F6-BCC8-50F2562C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45B5-61D7-48CE-9D8C-D7DE99D88C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4871-9541-4F11-A48A-4FF20403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D960-1F35-4190-B337-BE8DB1E5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C42E-80FC-42E3-881A-E36BE6D2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CF216-3D42-4B20-B0EC-5C9F35B46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7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3AAE-402B-46CE-8828-B533AD30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A152-1242-40EC-8952-AF716899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8691-F239-43B2-8732-EAD633B3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1BF8C-8A64-406C-8E62-9D71897B87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7551-40FE-4635-AD78-B67EB44F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2391-7E9F-42AA-A356-8AABB31E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C0A7-5174-4942-8092-F287BA38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CB33C-0CB8-4F04-9E8B-0BA021317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6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C065-52E8-4FF1-BFC1-7B908943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2D53-317B-4FCA-A1A2-D5394DC1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5747-2B4F-4E69-ACED-516A89A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49E17-7259-4D3B-B3B0-8F7C02C8F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91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1C66AE-DD06-4B7B-BD13-572B98FE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D90733-3FC9-4885-8262-9A3FC0A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4743BB-6589-4608-9716-9E166997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264AE-88C7-4AD1-B4FB-C97C04EFA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51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05E16C6-C31D-4CCB-9831-CA9F9AA6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DE5747-C875-40C2-A965-648D5E1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83605E-EF78-4B73-BAAD-5E7A1903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CC74-3532-4504-B319-9782C18EE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6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AC4610B-D11D-4087-9647-DFF9DD63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097AC79-7A88-4696-B955-54F0D265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C6B104-BA99-4D07-944B-02C7C5F7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4BFF5-C906-4C9D-8923-1F8F1C633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4821F40-17FE-415F-98D2-1602C75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603C71-1732-4D12-B887-97A2834E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FD5B42-B745-4643-9763-40406982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74643-FFA9-44A1-9EB9-4405CC232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6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26D62E-7A02-42B6-AB35-7FF8435A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0D4688-B5A7-42A1-980D-3F140CE7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0CB1E7-45E8-4CDD-AEEA-F49046B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730BF-CEAC-4E14-914C-6F3D08784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3C3D04-0B31-4A48-B440-83AA0B3D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C3EF20-CF9B-4D6F-A9F1-35F1E23E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0F4DBA-74F9-4256-95C5-2CD243F0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163A4-7E88-4CB2-832D-DC815827E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13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DA1743A-C1AC-4668-94CE-1A019EF121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128BB1E-E8B9-440D-BCD6-2D467D76AE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2DC8-FBFC-4F67-90B4-18DF2D957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ED64-F981-44E6-83E1-116E15313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0EA6-8CA0-4B3B-ADBD-E7A474AF4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134B580-A029-449B-BE2B-87B68FD55E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95FB3D-7CE7-4589-A1B7-88F7818E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938" y="2071688"/>
            <a:ext cx="6019800" cy="1719262"/>
          </a:xfrm>
        </p:spPr>
        <p:txBody>
          <a:bodyPr/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Path Finding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4388C96-BAFD-4E84-B893-ED866CCF18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Data Structures &amp;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0402095-8B92-42AB-B151-CD7BECCD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4</a:t>
            </a:r>
            <a:endParaRPr lang="en-US" altLang="en-US" sz="4000" b="1"/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337B8C3-B472-4B92-93A8-E6E00916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6" y="5805488"/>
            <a:ext cx="8424863" cy="863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800"/>
              <a:t>	 </a:t>
            </a:r>
            <a:r>
              <a:rPr lang="en-GB" altLang="en-US" sz="2400"/>
              <a:t>Set adjacent nodes labels to Current node label + edge value. Note C’s label is reduced to 3.</a:t>
            </a:r>
            <a:endParaRPr lang="en-US" altLang="en-US" sz="2400"/>
          </a:p>
        </p:txBody>
      </p:sp>
      <p:pic>
        <p:nvPicPr>
          <p:cNvPr id="13316" name="Picture 3" descr="Graph Visualisation">
            <a:extLst>
              <a:ext uri="{FF2B5EF4-FFF2-40B4-BE49-F238E27FC236}">
                <a16:creationId xmlns:a16="http://schemas.microsoft.com/office/drawing/2014/main" id="{D6E72732-1285-4409-B525-6FC221975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796" y="476251"/>
            <a:ext cx="6818572" cy="525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2D7E5-9CDC-44C7-9401-945AD00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5</a:t>
            </a:r>
            <a:endParaRPr lang="en-US" altLang="en-US" sz="4000" b="1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B93A8B15-84EF-4F88-8043-C494DE39A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949950"/>
            <a:ext cx="8351838" cy="7191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400"/>
              <a:t>	Set B to visited and the adjacent node with the lowest label to the current node.</a:t>
            </a:r>
            <a:endParaRPr lang="en-US" altLang="en-US" sz="2400"/>
          </a:p>
        </p:txBody>
      </p:sp>
      <p:pic>
        <p:nvPicPr>
          <p:cNvPr id="14340" name="Picture 3" descr="Graph Visualisation">
            <a:extLst>
              <a:ext uri="{FF2B5EF4-FFF2-40B4-BE49-F238E27FC236}">
                <a16:creationId xmlns:a16="http://schemas.microsoft.com/office/drawing/2014/main" id="{8FDDB6FB-C429-4123-94A6-ACD13D09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76250"/>
            <a:ext cx="6588125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39B2A0D-9B97-42B0-9967-0FE26E9D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6</a:t>
            </a:r>
            <a:endParaRPr lang="en-US" altLang="en-US" sz="4000" b="1"/>
          </a:p>
        </p:txBody>
      </p:sp>
      <p:pic>
        <p:nvPicPr>
          <p:cNvPr id="15363" name="Picture 3" descr="Graph Visualisation">
            <a:extLst>
              <a:ext uri="{FF2B5EF4-FFF2-40B4-BE49-F238E27FC236}">
                <a16:creationId xmlns:a16="http://schemas.microsoft.com/office/drawing/2014/main" id="{FE0BE58D-A576-4A3D-92D8-85F28F42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76251"/>
            <a:ext cx="6573837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>
            <a:extLst>
              <a:ext uri="{FF2B5EF4-FFF2-40B4-BE49-F238E27FC236}">
                <a16:creationId xmlns:a16="http://schemas.microsoft.com/office/drawing/2014/main" id="{E0D8D8A9-510A-4073-9DEF-A823A08A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5734050"/>
            <a:ext cx="84248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2000">
                <a:latin typeface="Arial" panose="020B0604020202020204" pitchFamily="34" charset="0"/>
              </a:rPr>
              <a:t>	 Set adjacent nodes labels to Current node label + edge value. Note 6 is greater the E’s 4 so there is no change.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5C27BC-12F5-4E92-BF0F-F898DE08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7</a:t>
            </a:r>
            <a:endParaRPr lang="en-US" altLang="en-US" sz="4000" b="1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5091E01D-E8BC-404D-BE3F-1E9BA396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949950"/>
            <a:ext cx="8351838" cy="7191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400"/>
              <a:t>	Set C to visited and the adjacent node with the lowest label to the current node.</a:t>
            </a:r>
            <a:endParaRPr lang="en-US" altLang="en-US" sz="2400"/>
          </a:p>
        </p:txBody>
      </p:sp>
      <p:pic>
        <p:nvPicPr>
          <p:cNvPr id="16388" name="Picture 3" descr="Graph Visualisation">
            <a:extLst>
              <a:ext uri="{FF2B5EF4-FFF2-40B4-BE49-F238E27FC236}">
                <a16:creationId xmlns:a16="http://schemas.microsoft.com/office/drawing/2014/main" id="{42F311BA-7C52-487A-BA68-3F5BDB5C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4" y="404813"/>
            <a:ext cx="692785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B794EA7-6C32-471A-AF9D-DB7C0CFD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8</a:t>
            </a:r>
            <a:endParaRPr lang="en-US" altLang="en-US" sz="4000" b="1"/>
          </a:p>
        </p:txBody>
      </p:sp>
      <p:pic>
        <p:nvPicPr>
          <p:cNvPr id="17411" name="Picture 3" descr="Graph Visualisation">
            <a:extLst>
              <a:ext uri="{FF2B5EF4-FFF2-40B4-BE49-F238E27FC236}">
                <a16:creationId xmlns:a16="http://schemas.microsoft.com/office/drawing/2014/main" id="{500A078B-E2C0-4A54-888A-AB689737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04664"/>
            <a:ext cx="6589712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>
            <a:extLst>
              <a:ext uri="{FF2B5EF4-FFF2-40B4-BE49-F238E27FC236}">
                <a16:creationId xmlns:a16="http://schemas.microsoft.com/office/drawing/2014/main" id="{3CDB7404-F7DD-406C-A73D-4814F30D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5734050"/>
            <a:ext cx="84248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GB" sz="2800" dirty="0">
                <a:latin typeface="Arial" charset="0"/>
              </a:rPr>
              <a:t>	 </a:t>
            </a:r>
            <a:r>
              <a:rPr lang="en-GB" sz="2400" dirty="0">
                <a:latin typeface="+mn-lt"/>
              </a:rPr>
              <a:t>Set adjacent nodes labels to Current node label + edge value. Note 7 is greater the D’s 6 so there is no change.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6943045-6D63-45B4-974C-CEFEB6BE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9</a:t>
            </a:r>
            <a:endParaRPr lang="en-US" altLang="en-US" sz="4000" b="1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463EFF3C-DB91-47B5-B29D-18C21316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949950"/>
            <a:ext cx="8351838" cy="7191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400"/>
              <a:t>	Set E to visited and the adjacent node with the lowest label to the current node.</a:t>
            </a:r>
            <a:endParaRPr lang="en-US" altLang="en-US" sz="2400"/>
          </a:p>
        </p:txBody>
      </p:sp>
      <p:pic>
        <p:nvPicPr>
          <p:cNvPr id="18436" name="Picture 3" descr="Graph Visualisation">
            <a:extLst>
              <a:ext uri="{FF2B5EF4-FFF2-40B4-BE49-F238E27FC236}">
                <a16:creationId xmlns:a16="http://schemas.microsoft.com/office/drawing/2014/main" id="{331AB37E-437A-4977-A02B-D91C86BF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549276"/>
            <a:ext cx="6611937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C9285B6-2DF1-45CD-8B28-A85A3103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10</a:t>
            </a:r>
            <a:r>
              <a:rPr lang="en-GB" altLang="en-US"/>
              <a:t> </a:t>
            </a:r>
            <a:endParaRPr lang="en-US" altLang="en-US"/>
          </a:p>
        </p:txBody>
      </p:sp>
      <p:pic>
        <p:nvPicPr>
          <p:cNvPr id="19459" name="Picture 3" descr="Graph Visualisation">
            <a:extLst>
              <a:ext uri="{FF2B5EF4-FFF2-40B4-BE49-F238E27FC236}">
                <a16:creationId xmlns:a16="http://schemas.microsoft.com/office/drawing/2014/main" id="{1407E01A-60B7-4AEE-871D-496EA0CD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563786"/>
            <a:ext cx="6550025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>
            <a:extLst>
              <a:ext uri="{FF2B5EF4-FFF2-40B4-BE49-F238E27FC236}">
                <a16:creationId xmlns:a16="http://schemas.microsoft.com/office/drawing/2014/main" id="{88F3BA74-8143-4CDA-BEFB-3CD3F007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5734050"/>
            <a:ext cx="84248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GB" sz="2800" dirty="0">
                <a:latin typeface="Arial" charset="0"/>
              </a:rPr>
              <a:t>	</a:t>
            </a:r>
            <a:r>
              <a:rPr lang="en-GB" sz="2400" dirty="0">
                <a:latin typeface="+mn-lt"/>
              </a:rPr>
              <a:t> Set adjacent nodes labels to Current node label + edge value. Note 8 is greater the F’s 6 so there is no change.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8035D6-4FDD-4047-BF71-D178F7CD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11</a:t>
            </a:r>
            <a:endParaRPr lang="en-US" altLang="en-US" sz="4000" b="1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E5504A0C-3840-42DF-86A1-BB6A5D59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949950"/>
            <a:ext cx="8351838" cy="7191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400"/>
              <a:t>	Set D to visited and the adjacent node with the lowest label to the current node.</a:t>
            </a:r>
            <a:endParaRPr lang="en-US" altLang="en-US" sz="2400"/>
          </a:p>
        </p:txBody>
      </p:sp>
      <p:pic>
        <p:nvPicPr>
          <p:cNvPr id="20484" name="Picture 3" descr="Graph Visualisation">
            <a:extLst>
              <a:ext uri="{FF2B5EF4-FFF2-40B4-BE49-F238E27FC236}">
                <a16:creationId xmlns:a16="http://schemas.microsoft.com/office/drawing/2014/main" id="{D6AEAB33-2C57-4EDC-B2A1-5F37ED9C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76250"/>
            <a:ext cx="6475412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09048BE-A06E-4D32-96E3-0566A554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12</a:t>
            </a:r>
            <a:endParaRPr lang="en-US" altLang="en-US" sz="4000" b="1"/>
          </a:p>
        </p:txBody>
      </p:sp>
      <p:pic>
        <p:nvPicPr>
          <p:cNvPr id="21507" name="Picture 3" descr="Graph Visualisation">
            <a:extLst>
              <a:ext uri="{FF2B5EF4-FFF2-40B4-BE49-F238E27FC236}">
                <a16:creationId xmlns:a16="http://schemas.microsoft.com/office/drawing/2014/main" id="{4F26E5A2-FA17-4252-B839-8711DEC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76250"/>
            <a:ext cx="6456363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357ACD61-D184-47DA-B386-9199985A3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5949950"/>
            <a:ext cx="83518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GB" sz="2400" dirty="0">
                <a:latin typeface="+mn-lt"/>
              </a:rPr>
              <a:t>	Set F to visited. The exercise is complete. The shortest distance between A and F is 6. 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4AD6E0C-CB1D-48DA-949E-D991D2DC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Shortest Path</a:t>
            </a:r>
            <a:endParaRPr lang="en-US" altLang="en-US" sz="4000" b="1"/>
          </a:p>
        </p:txBody>
      </p:sp>
      <p:pic>
        <p:nvPicPr>
          <p:cNvPr id="22531" name="Picture 3" descr="Graph Visualisation">
            <a:extLst>
              <a:ext uri="{FF2B5EF4-FFF2-40B4-BE49-F238E27FC236}">
                <a16:creationId xmlns:a16="http://schemas.microsoft.com/office/drawing/2014/main" id="{14344BF8-144E-4660-8DE6-7C648007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052514"/>
            <a:ext cx="6300788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>
            <a:extLst>
              <a:ext uri="{FF2B5EF4-FFF2-40B4-BE49-F238E27FC236}">
                <a16:creationId xmlns:a16="http://schemas.microsoft.com/office/drawing/2014/main" id="{789CB49E-6098-41AB-8617-96D328A0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6138864"/>
            <a:ext cx="83518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2400">
                <a:latin typeface="Arial" panose="020B0604020202020204" pitchFamily="34" charset="0"/>
              </a:rPr>
              <a:t>	You can trace the shortest path between A &amp; F by backtracking from F to A, taking the shortest label route.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727762-B54D-45D3-A305-AB0C6E1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Shortest Path Problem</a:t>
            </a:r>
            <a:endParaRPr lang="en-US" altLang="en-US" sz="4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106F01-744D-415B-9623-3CF880D7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Find the shortest path between two nodes.</a:t>
            </a:r>
          </a:p>
          <a:p>
            <a:pPr eaLnBrk="1" hangingPunct="1"/>
            <a:r>
              <a:rPr lang="en-GB" altLang="en-US" sz="2400"/>
              <a:t>Disjjkstra’s algorithm provides a solution based on the adjacency matrix.</a:t>
            </a:r>
          </a:p>
          <a:p>
            <a:pPr eaLnBrk="1" hangingPunct="1"/>
            <a:r>
              <a:rPr lang="en-GB" altLang="en-US" sz="2400"/>
              <a:t>Infact the algorthim calculates the shortest path from one node to all the other nodes within the graph.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C563587-9D51-40E2-A721-829FC42E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13" y="115889"/>
            <a:ext cx="5999162" cy="561975"/>
          </a:xfrm>
        </p:spPr>
        <p:txBody>
          <a:bodyPr/>
          <a:lstStyle/>
          <a:p>
            <a:r>
              <a:rPr lang="en-GB" altLang="en-US"/>
              <a:t>Dijkstra Algorithm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5B2F75BD-55B7-4AAA-A949-7BC13435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4868864"/>
            <a:ext cx="4211638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4" descr="Dijkstra's Algorithm">
            <a:extLst>
              <a:ext uri="{FF2B5EF4-FFF2-40B4-BE49-F238E27FC236}">
                <a16:creationId xmlns:a16="http://schemas.microsoft.com/office/drawing/2014/main" id="{1FECAC9B-7452-4B31-95BD-B0BA0B11F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333375"/>
            <a:ext cx="8999538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wrap start and goal in Nodes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insert start node into 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Loop while open not empty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set current to lowest node in open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remove current from open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              store current’s adjacent vertices in adjacent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loop while adjacent not empty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set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to lowest weighted in adjacent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wrap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in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set distance to current’s g value + </a:t>
            </a:r>
            <a:r>
              <a:rPr lang="en-GB" altLang="en-US" sz="1800" dirty="0" err="1">
                <a:latin typeface="Arial" panose="020B0604020202020204" pitchFamily="34" charset="0"/>
              </a:rPr>
              <a:t>DistanceBetween</a:t>
            </a:r>
            <a:r>
              <a:rPr lang="en-GB" altLang="en-US" sz="1800" dirty="0">
                <a:latin typeface="Arial" panose="020B0604020202020204" pitchFamily="34" charset="0"/>
              </a:rPr>
              <a:t> current and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endParaRPr lang="en-GB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if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node’s g is zero  or distance &lt;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node’s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	set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node’s g to distance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	set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node’s parent to 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end 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if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is goal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	return </a:t>
            </a:r>
            <a:r>
              <a:rPr lang="en-GB" altLang="en-US" sz="1800" dirty="0" err="1">
                <a:latin typeface="Arial" panose="020B0604020202020204" pitchFamily="34" charset="0"/>
              </a:rPr>
              <a:t>ReconstructPlan</a:t>
            </a:r>
            <a:r>
              <a:rPr lang="en-GB" altLang="en-US" sz="1800" dirty="0">
                <a:latin typeface="Arial" panose="020B0604020202020204" pitchFamily="34" charset="0"/>
              </a:rPr>
              <a:t>(</a:t>
            </a:r>
            <a:r>
              <a:rPr lang="en-GB" altLang="en-US" sz="1800" dirty="0" err="1">
                <a:latin typeface="Arial" panose="020B0604020202020204" pitchFamily="34" charset="0"/>
              </a:rPr>
              <a:t>adj’s</a:t>
            </a:r>
            <a:r>
              <a:rPr lang="en-GB" altLang="en-US" sz="1800" dirty="0">
                <a:latin typeface="Arial" panose="020B0604020202020204" pitchFamily="34" charset="0"/>
              </a:rPr>
              <a:t> node)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end 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insert </a:t>
            </a:r>
            <a:r>
              <a:rPr lang="en-GB" altLang="en-US" sz="1800" dirty="0" err="1">
                <a:latin typeface="Arial" panose="020B0604020202020204" pitchFamily="34" charset="0"/>
              </a:rPr>
              <a:t>adj’s</a:t>
            </a:r>
            <a:r>
              <a:rPr lang="en-GB" altLang="en-US" sz="1800" dirty="0">
                <a:latin typeface="Arial" panose="020B0604020202020204" pitchFamily="34" charset="0"/>
              </a:rPr>
              <a:t> node into open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	delete </a:t>
            </a:r>
            <a:r>
              <a:rPr lang="en-GB" altLang="en-US" sz="1800" dirty="0" err="1">
                <a:latin typeface="Arial" panose="020B0604020202020204" pitchFamily="34" charset="0"/>
              </a:rPr>
              <a:t>adj</a:t>
            </a:r>
            <a:r>
              <a:rPr lang="en-GB" altLang="en-US" sz="1800" dirty="0">
                <a:latin typeface="Arial" panose="020B0604020202020204" pitchFamily="34" charset="0"/>
              </a:rPr>
              <a:t> from adjacent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	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return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A591B15-7683-434D-A320-C25112D1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Activity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0E07D4B-C9B6-443E-B501-09BD20ED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Attempt Exercise 1 to 4, implementing Dijkstra’s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CAEFCF1-C8B1-479F-ADED-084B0282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9"/>
            <a:ext cx="8229600" cy="706437"/>
          </a:xfrm>
        </p:spPr>
        <p:txBody>
          <a:bodyPr/>
          <a:lstStyle/>
          <a:p>
            <a:r>
              <a:rPr lang="en-GB" altLang="en-US"/>
              <a:t>Introduction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2CA10A8-4372-43B6-8CAF-421541D3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913" y="1125539"/>
            <a:ext cx="6934200" cy="4524375"/>
          </a:xfrm>
        </p:spPr>
        <p:txBody>
          <a:bodyPr/>
          <a:lstStyle/>
          <a:p>
            <a:r>
              <a:rPr lang="en-GB" altLang="en-US" sz="2400"/>
              <a:t>The following slides provide a graphical representation of how the A* Algorithm works.</a:t>
            </a:r>
          </a:p>
          <a:p>
            <a:r>
              <a:rPr lang="en-GB" altLang="en-US" sz="2400"/>
              <a:t>The example demonstrates how to find the least cost path from our current position to a Goal.</a:t>
            </a:r>
          </a:p>
          <a:p>
            <a:r>
              <a:rPr lang="en-GB" altLang="en-US" sz="2400"/>
              <a:t>Cells represent Node within an environment.</a:t>
            </a:r>
          </a:p>
          <a:p>
            <a:r>
              <a:rPr lang="en-GB" altLang="en-US" sz="2400"/>
              <a:t>Nodes are assigned a unique consequitive id.</a:t>
            </a:r>
          </a:p>
          <a:p>
            <a:r>
              <a:rPr lang="en-GB" altLang="en-US" sz="2400"/>
              <a:t>Red cells are un navigable.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5B44D6E7-25D9-4C05-9360-76F2F7DA1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06702"/>
              </p:ext>
            </p:extLst>
          </p:nvPr>
        </p:nvGraphicFramePr>
        <p:xfrm>
          <a:off x="2640013" y="1235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63213A2A-8C89-4785-93AB-F0F73896522E}"/>
              </a:ext>
            </a:extLst>
          </p:cNvPr>
          <p:cNvSpPr/>
          <p:nvPr/>
        </p:nvSpPr>
        <p:spPr>
          <a:xfrm>
            <a:off x="4224339" y="2530476"/>
            <a:ext cx="358775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DB99C2FC-E41D-4689-B7DC-10532C323A33}"/>
              </a:ext>
            </a:extLst>
          </p:cNvPr>
          <p:cNvSpPr/>
          <p:nvPr/>
        </p:nvSpPr>
        <p:spPr>
          <a:xfrm>
            <a:off x="7680326" y="4330701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4F880EDC-7098-4D3C-BBDF-0D3837C30B6E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180DE205-D6AA-4F3E-A63F-C69117E0CCF4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712" name="TextBox 8" descr="A* Algorithm Visualisation">
            <a:extLst>
              <a:ext uri="{FF2B5EF4-FFF2-40B4-BE49-F238E27FC236}">
                <a16:creationId xmlns:a16="http://schemas.microsoft.com/office/drawing/2014/main" id="{D8817684-E137-4C1F-AC69-8F34DB55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7713" name="TextBox 9" descr="A* Algorithm Visualisation">
            <a:extLst>
              <a:ext uri="{FF2B5EF4-FFF2-40B4-BE49-F238E27FC236}">
                <a16:creationId xmlns:a16="http://schemas.microsoft.com/office/drawing/2014/main" id="{94FE3452-58BD-44CC-87D7-E6D89038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58FAFDD-4D2C-45BB-962A-528191F5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r>
              <a:rPr lang="en-GB" altLang="en-US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2CB7-3C21-48C2-85BA-E2BF32D0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0525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Node Data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2000" dirty="0"/>
              <a:t>H : Heuristic. Distance from Node to target Node.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2000" dirty="0"/>
              <a:t>G : Movement Cost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2000" dirty="0"/>
              <a:t>F : H + G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2000" dirty="0"/>
              <a:t>Parent : Node by which to reach this Node</a:t>
            </a:r>
          </a:p>
          <a:p>
            <a:pPr>
              <a:defRPr/>
            </a:pPr>
            <a:endParaRPr lang="en-GB" sz="2400" dirty="0"/>
          </a:p>
          <a:p>
            <a:pPr marL="0" indent="0">
              <a:buNone/>
              <a:defRPr/>
            </a:pPr>
            <a:r>
              <a:rPr lang="en-GB" sz="2400" dirty="0"/>
              <a:t>Lists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2000" dirty="0"/>
              <a:t>Open List : Nodes that Require Checking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2000" dirty="0"/>
              <a:t>Closed List : Nodes from the Open List that have been checked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E12ACB6-D182-4B6D-8E88-56617D0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-3175"/>
            <a:ext cx="8229600" cy="850900"/>
          </a:xfrm>
        </p:spPr>
        <p:txBody>
          <a:bodyPr/>
          <a:lstStyle/>
          <a:p>
            <a:r>
              <a:rPr lang="en-GB" altLang="en-US"/>
              <a:t>Heuristic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9CF9B25-8546-45A5-95A8-D7D5D7FC7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836613"/>
            <a:ext cx="8229600" cy="4525962"/>
          </a:xfrm>
        </p:spPr>
        <p:txBody>
          <a:bodyPr/>
          <a:lstStyle/>
          <a:p>
            <a:r>
              <a:rPr lang="en-GB" altLang="en-US" sz="2400"/>
              <a:t>Definition : “a trial-and-error method of problem solving used when an algorithmic approach is impractical”.</a:t>
            </a:r>
          </a:p>
          <a:p>
            <a:r>
              <a:rPr lang="en-GB" altLang="en-US" sz="2400"/>
              <a:t>The heuristic algorithm is dependent on the application. Remember GOAP used the mismatching Atoms in the World State. A navigational system may use the  distance between way points – ignoring obstacles.</a:t>
            </a:r>
          </a:p>
          <a:p>
            <a:r>
              <a:rPr lang="en-GB" altLang="en-US" sz="2400"/>
              <a:t>For our example the cell’s heuristic value is the distance in cells from it to the goal. Treating all cells as navigable.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37B84258-C53D-458B-BB1D-EB442D839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48130"/>
              </p:ext>
            </p:extLst>
          </p:nvPr>
        </p:nvGraphicFramePr>
        <p:xfrm>
          <a:off x="2640013" y="1235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          </a:t>
                      </a:r>
                      <a:r>
                        <a:rPr lang="en-GB" sz="1200" b="1" i="0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1DF8DCCE-F79A-4790-85F1-63AA191B2B20}"/>
              </a:ext>
            </a:extLst>
          </p:cNvPr>
          <p:cNvSpPr/>
          <p:nvPr/>
        </p:nvSpPr>
        <p:spPr>
          <a:xfrm>
            <a:off x="4224339" y="2530476"/>
            <a:ext cx="358775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E2BCA598-F0E0-4E28-88FC-12B6CB9DAD04}"/>
              </a:ext>
            </a:extLst>
          </p:cNvPr>
          <p:cNvSpPr/>
          <p:nvPr/>
        </p:nvSpPr>
        <p:spPr>
          <a:xfrm>
            <a:off x="7716839" y="4330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192635A2-9623-4E0A-8719-E7B25B987C11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7766896D-B193-4252-AEDA-0D5C93A63D6A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84" name="TextBox 8" descr="A* Algorithm Visualisation">
            <a:extLst>
              <a:ext uri="{FF2B5EF4-FFF2-40B4-BE49-F238E27FC236}">
                <a16:creationId xmlns:a16="http://schemas.microsoft.com/office/drawing/2014/main" id="{78A8FF67-DE46-4558-B697-145734E8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0785" name="TextBox 9" descr="A* Algorithm Visualisation">
            <a:extLst>
              <a:ext uri="{FF2B5EF4-FFF2-40B4-BE49-F238E27FC236}">
                <a16:creationId xmlns:a16="http://schemas.microsoft.com/office/drawing/2014/main" id="{F76139B7-23A3-4D3E-B342-AF3ACE3D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cxnSp>
        <p:nvCxnSpPr>
          <p:cNvPr id="3" name="Straight Connector 2" descr="A* Algorithm Visualisation">
            <a:extLst>
              <a:ext uri="{FF2B5EF4-FFF2-40B4-BE49-F238E27FC236}">
                <a16:creationId xmlns:a16="http://schemas.microsoft.com/office/drawing/2014/main" id="{DBC3F2D8-CF9B-4F0B-8555-F40CE95D49D2}"/>
              </a:ext>
            </a:extLst>
          </p:cNvPr>
          <p:cNvCxnSpPr/>
          <p:nvPr/>
        </p:nvCxnSpPr>
        <p:spPr>
          <a:xfrm>
            <a:off x="4295775" y="2133600"/>
            <a:ext cx="3671888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* Algorithm Visualisation">
            <a:extLst>
              <a:ext uri="{FF2B5EF4-FFF2-40B4-BE49-F238E27FC236}">
                <a16:creationId xmlns:a16="http://schemas.microsoft.com/office/drawing/2014/main" id="{ADC5881E-5FF7-43BB-96F4-4788AB98EC63}"/>
              </a:ext>
            </a:extLst>
          </p:cNvPr>
          <p:cNvCxnSpPr/>
          <p:nvPr/>
        </p:nvCxnSpPr>
        <p:spPr>
          <a:xfrm>
            <a:off x="7967663" y="2133600"/>
            <a:ext cx="36512" cy="21971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descr="A* Algorithm Visualisation">
            <a:extLst>
              <a:ext uri="{FF2B5EF4-FFF2-40B4-BE49-F238E27FC236}">
                <a16:creationId xmlns:a16="http://schemas.microsoft.com/office/drawing/2014/main" id="{E522CEE9-E29C-4CF6-B950-9D3F7D18176D}"/>
              </a:ext>
            </a:extLst>
          </p:cNvPr>
          <p:cNvCxnSpPr/>
          <p:nvPr/>
        </p:nvCxnSpPr>
        <p:spPr>
          <a:xfrm>
            <a:off x="3287714" y="3933825"/>
            <a:ext cx="4529137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* Algorithm Visualisation">
            <a:extLst>
              <a:ext uri="{FF2B5EF4-FFF2-40B4-BE49-F238E27FC236}">
                <a16:creationId xmlns:a16="http://schemas.microsoft.com/office/drawing/2014/main" id="{D93425FC-3A29-4D6D-9D3D-14A785EB3FCD}"/>
              </a:ext>
            </a:extLst>
          </p:cNvPr>
          <p:cNvCxnSpPr/>
          <p:nvPr/>
        </p:nvCxnSpPr>
        <p:spPr>
          <a:xfrm>
            <a:off x="7816850" y="3933826"/>
            <a:ext cx="0" cy="396875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0" name="Title 1" descr="A* Algorithm Visualisation">
            <a:extLst>
              <a:ext uri="{FF2B5EF4-FFF2-40B4-BE49-F238E27FC236}">
                <a16:creationId xmlns:a16="http://schemas.microsoft.com/office/drawing/2014/main" id="{64C55C3F-7E48-4185-BCF4-FFC86B4D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r>
              <a:rPr lang="en-GB" altLang="en-US"/>
              <a:t>Calculating H (Heuristic)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C95F2D2F-A291-4ACD-9D39-B8C9ADF7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06878"/>
              </p:ext>
            </p:extLst>
          </p:nvPr>
        </p:nvGraphicFramePr>
        <p:xfrm>
          <a:off x="2640013" y="1235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515C5576-B446-4E07-8007-EF72392EA9B1}"/>
              </a:ext>
            </a:extLst>
          </p:cNvPr>
          <p:cNvSpPr/>
          <p:nvPr/>
        </p:nvSpPr>
        <p:spPr>
          <a:xfrm>
            <a:off x="4224339" y="2530476"/>
            <a:ext cx="358775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08654B25-5EB5-4819-901E-7155E2479614}"/>
              </a:ext>
            </a:extLst>
          </p:cNvPr>
          <p:cNvSpPr/>
          <p:nvPr/>
        </p:nvSpPr>
        <p:spPr>
          <a:xfrm>
            <a:off x="7680326" y="4330701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08F097C3-0090-4192-9DE2-18A175F97B88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4EE49040-2394-4CE8-833A-3A6E5E4936E5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808" name="TextBox 8" descr="A* Algorithm Visualisation">
            <a:extLst>
              <a:ext uri="{FF2B5EF4-FFF2-40B4-BE49-F238E27FC236}">
                <a16:creationId xmlns:a16="http://schemas.microsoft.com/office/drawing/2014/main" id="{35D09D3B-44D4-4443-9B53-7998A58F1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1809" name="TextBox 9" descr="A* Algorithm Visualisation">
            <a:extLst>
              <a:ext uri="{FF2B5EF4-FFF2-40B4-BE49-F238E27FC236}">
                <a16:creationId xmlns:a16="http://schemas.microsoft.com/office/drawing/2014/main" id="{1517B34A-94D9-4DD5-9530-B6C9D61EC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1810" name="Title 1" descr="A* Algorithm Visualisation">
            <a:extLst>
              <a:ext uri="{FF2B5EF4-FFF2-40B4-BE49-F238E27FC236}">
                <a16:creationId xmlns:a16="http://schemas.microsoft.com/office/drawing/2014/main" id="{3B5CFA9F-D9AF-498B-9512-E089D9EC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r>
              <a:rPr lang="en-GB" altLang="en-US"/>
              <a:t>H (Heuristic) Values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29451AC-8976-4988-9F36-E6071263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-3175"/>
            <a:ext cx="8229600" cy="850900"/>
          </a:xfrm>
        </p:spPr>
        <p:txBody>
          <a:bodyPr/>
          <a:lstStyle/>
          <a:p>
            <a:r>
              <a:rPr lang="en-GB" altLang="en-US"/>
              <a:t>Movement Cost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C800599-77A1-47AE-9F66-99395378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836613"/>
            <a:ext cx="8229600" cy="4525962"/>
          </a:xfrm>
        </p:spPr>
        <p:txBody>
          <a:bodyPr/>
          <a:lstStyle/>
          <a:p>
            <a:r>
              <a:rPr lang="en-GB" altLang="en-US" sz="2400"/>
              <a:t>The G value</a:t>
            </a:r>
          </a:p>
          <a:p>
            <a:r>
              <a:rPr lang="en-GB" altLang="en-US" sz="2400"/>
              <a:t>Application dependent.</a:t>
            </a:r>
          </a:p>
          <a:p>
            <a:r>
              <a:rPr lang="en-GB" altLang="en-US" sz="2400"/>
              <a:t>In the example </a:t>
            </a:r>
          </a:p>
          <a:p>
            <a:pPr marL="857250" lvl="1" indent="-457200">
              <a:buFont typeface="Calibri" panose="020F0502020204030204" pitchFamily="34" charset="0"/>
              <a:buAutoNum type="arabicPeriod"/>
            </a:pPr>
            <a:r>
              <a:rPr lang="en-GB" altLang="en-US" sz="2000"/>
              <a:t>Horizontal or vertical movement will have a cost of 10</a:t>
            </a:r>
          </a:p>
          <a:p>
            <a:pPr marL="857250" lvl="1" indent="-457200">
              <a:buFont typeface="Calibri" panose="020F0502020204030204" pitchFamily="34" charset="0"/>
              <a:buAutoNum type="arabicPeriod"/>
            </a:pPr>
            <a:r>
              <a:rPr lang="en-GB" altLang="en-US" sz="2000"/>
              <a:t>Diagonal movement will have a cost of 14.  sqrt(10*10 + 10*10)</a:t>
            </a: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3FAF5AD0-ED57-44B0-AAFA-8206F7A32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72291"/>
              </p:ext>
            </p:extLst>
          </p:nvPr>
        </p:nvGraphicFramePr>
        <p:xfrm>
          <a:off x="2640013" y="1235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49B22630-35E5-4E88-8C9D-43CFA64BE5FF}"/>
              </a:ext>
            </a:extLst>
          </p:cNvPr>
          <p:cNvSpPr/>
          <p:nvPr/>
        </p:nvSpPr>
        <p:spPr>
          <a:xfrm>
            <a:off x="4224339" y="2530476"/>
            <a:ext cx="358775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CCFA6A6D-2D6D-48E1-BE94-9821707CE67E}"/>
              </a:ext>
            </a:extLst>
          </p:cNvPr>
          <p:cNvSpPr/>
          <p:nvPr/>
        </p:nvSpPr>
        <p:spPr>
          <a:xfrm>
            <a:off x="7680326" y="4330701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432F7727-5D3E-4FC1-98D6-EF35AC54E5D3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DD6DCE17-CF7A-4BD3-AAA7-9B87B8D7F1AA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856" name="TextBox 8" descr="A* Algorithm Visualisation">
            <a:extLst>
              <a:ext uri="{FF2B5EF4-FFF2-40B4-BE49-F238E27FC236}">
                <a16:creationId xmlns:a16="http://schemas.microsoft.com/office/drawing/2014/main" id="{8135D8C9-E39D-4461-AC0F-7F8EF80DE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3857" name="TextBox 9" descr="A* Algorithm Visualisation">
            <a:extLst>
              <a:ext uri="{FF2B5EF4-FFF2-40B4-BE49-F238E27FC236}">
                <a16:creationId xmlns:a16="http://schemas.microsoft.com/office/drawing/2014/main" id="{C041512C-605A-4F8F-AAC4-8DA907A6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3858" name="Title 1" descr="A* Algorithm Visualisation">
            <a:extLst>
              <a:ext uri="{FF2B5EF4-FFF2-40B4-BE49-F238E27FC236}">
                <a16:creationId xmlns:a16="http://schemas.microsoft.com/office/drawing/2014/main" id="{A060261E-947B-457C-9AB9-0105B7C6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r>
              <a:rPr lang="en-GB" altLang="en-US"/>
              <a:t>G (Movement Cost) Values</a:t>
            </a:r>
          </a:p>
        </p:txBody>
      </p:sp>
      <p:cxnSp>
        <p:nvCxnSpPr>
          <p:cNvPr id="3" name="Straight Arrow Connector 2" descr="A* Algorithm Visualisation">
            <a:extLst>
              <a:ext uri="{FF2B5EF4-FFF2-40B4-BE49-F238E27FC236}">
                <a16:creationId xmlns:a16="http://schemas.microsoft.com/office/drawing/2014/main" id="{EE51516C-18AA-4EF0-9728-B923C83D0FC8}"/>
              </a:ext>
            </a:extLst>
          </p:cNvPr>
          <p:cNvCxnSpPr/>
          <p:nvPr/>
        </p:nvCxnSpPr>
        <p:spPr>
          <a:xfrm flipV="1">
            <a:off x="4422776" y="2133600"/>
            <a:ext cx="1096963" cy="5413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* Algorithm Visualisation">
            <a:extLst>
              <a:ext uri="{FF2B5EF4-FFF2-40B4-BE49-F238E27FC236}">
                <a16:creationId xmlns:a16="http://schemas.microsoft.com/office/drawing/2014/main" id="{2436F45F-DEDB-481D-8E9D-0A26144B7FFA}"/>
              </a:ext>
            </a:extLst>
          </p:cNvPr>
          <p:cNvCxnSpPr/>
          <p:nvPr/>
        </p:nvCxnSpPr>
        <p:spPr>
          <a:xfrm flipV="1">
            <a:off x="4422775" y="2133601"/>
            <a:ext cx="0" cy="39687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61" name="TextBox 18" descr="A* Algorithm Visualisation">
            <a:extLst>
              <a:ext uri="{FF2B5EF4-FFF2-40B4-BE49-F238E27FC236}">
                <a16:creationId xmlns:a16="http://schemas.microsoft.com/office/drawing/2014/main" id="{7912C13F-4804-488B-B99A-63B0A2B8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4" y="18446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accent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62" name="TextBox 19" descr="A* Algorithm Visualisation">
            <a:extLst>
              <a:ext uri="{FF2B5EF4-FFF2-40B4-BE49-F238E27FC236}">
                <a16:creationId xmlns:a16="http://schemas.microsoft.com/office/drawing/2014/main" id="{0AEA71A5-E842-4118-ABED-286533227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18446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accent1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4A0928-45B7-420C-86E9-08EF3663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/>
              <a:t>Graphical Representation of Algorithm</a:t>
            </a:r>
            <a:endParaRPr lang="en-US" altLang="en-US" sz="3200" b="1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11C703-5A13-4E0E-A0D3-C794F009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We can represent the execution of the algorithm graphically.</a:t>
            </a:r>
          </a:p>
          <a:p>
            <a:pPr eaLnBrk="1" hangingPunct="1"/>
            <a:r>
              <a:rPr lang="en-GB" altLang="en-US" sz="2400"/>
              <a:t>Using colour to highlight the nodes that have been visited</a:t>
            </a:r>
          </a:p>
          <a:p>
            <a:pPr eaLnBrk="1" hangingPunct="1"/>
            <a:r>
              <a:rPr lang="en-GB" altLang="en-US" sz="2400"/>
              <a:t>By attaching labels to the nodes that indicate the cumulative cost of reaching them from the origin node.</a:t>
            </a:r>
            <a:endParaRPr lang="en-US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AE55E2C-8F9E-4857-8085-AE0D3332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-3175"/>
            <a:ext cx="8229600" cy="850900"/>
          </a:xfrm>
        </p:spPr>
        <p:txBody>
          <a:bodyPr/>
          <a:lstStyle/>
          <a:p>
            <a:r>
              <a:rPr lang="en-GB" altLang="en-US"/>
              <a:t>Parents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43B997B-0C78-4A8C-9809-3D0FE8F5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836613"/>
            <a:ext cx="8229600" cy="4525962"/>
          </a:xfrm>
        </p:spPr>
        <p:txBody>
          <a:bodyPr/>
          <a:lstStyle/>
          <a:p>
            <a:r>
              <a:rPr lang="en-GB" altLang="en-US" sz="2400"/>
              <a:t>Each Node has a single parent</a:t>
            </a:r>
          </a:p>
          <a:p>
            <a:r>
              <a:rPr lang="en-GB" altLang="en-US" sz="2400"/>
              <a:t>The parent indicates the least cost path to that Node.</a:t>
            </a:r>
          </a:p>
          <a:p>
            <a:r>
              <a:rPr lang="en-GB" altLang="en-US" sz="2400"/>
              <a:t>On the slides each Node will be assigned an orange arrow indicating the parent of that Node.</a:t>
            </a:r>
            <a:endParaRPr lang="en-GB" altLang="en-US" sz="2000"/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9936FA11-9E84-4EEE-B7C7-7132A3E92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49021"/>
              </p:ext>
            </p:extLst>
          </p:nvPr>
        </p:nvGraphicFramePr>
        <p:xfrm>
          <a:off x="2711450" y="981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49FB30F0-258A-4FC7-A7DF-ACDD1DFB1F75}"/>
              </a:ext>
            </a:extLst>
          </p:cNvPr>
          <p:cNvSpPr/>
          <p:nvPr/>
        </p:nvSpPr>
        <p:spPr>
          <a:xfrm>
            <a:off x="4259263" y="2286001"/>
            <a:ext cx="360362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68CAAF38-23CE-4852-9A11-158D302FBDE7}"/>
              </a:ext>
            </a:extLst>
          </p:cNvPr>
          <p:cNvSpPr/>
          <p:nvPr/>
        </p:nvSpPr>
        <p:spPr>
          <a:xfrm>
            <a:off x="7707314" y="4076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2092E683-32D1-49BE-B14B-9E955F884E07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068E51E4-3550-4993-9A80-D1F191ED0BA4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904" name="TextBox 8" descr="A* Algorithm Visualisation">
            <a:extLst>
              <a:ext uri="{FF2B5EF4-FFF2-40B4-BE49-F238E27FC236}">
                <a16:creationId xmlns:a16="http://schemas.microsoft.com/office/drawing/2014/main" id="{9098776B-F27F-475B-9390-972A3616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5905" name="TextBox 9" descr="A* Algorithm Visualisation">
            <a:extLst>
              <a:ext uri="{FF2B5EF4-FFF2-40B4-BE49-F238E27FC236}">
                <a16:creationId xmlns:a16="http://schemas.microsoft.com/office/drawing/2014/main" id="{D8B6BF5E-B7FC-41D0-A3C7-5C5B948E3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5906" name="Title 1" descr="A* Algorithm Visualisation">
            <a:extLst>
              <a:ext uri="{FF2B5EF4-FFF2-40B4-BE49-F238E27FC236}">
                <a16:creationId xmlns:a16="http://schemas.microsoft.com/office/drawing/2014/main" id="{68D4766E-264B-4B00-BFD2-2CBB1E83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9"/>
            <a:ext cx="8229600" cy="706437"/>
          </a:xfrm>
        </p:spPr>
        <p:txBody>
          <a:bodyPr/>
          <a:lstStyle/>
          <a:p>
            <a:r>
              <a:rPr lang="en-GB" altLang="en-US"/>
              <a:t>Search Step 1</a:t>
            </a:r>
          </a:p>
        </p:txBody>
      </p:sp>
      <p:sp>
        <p:nvSpPr>
          <p:cNvPr id="35907" name="TextBox 1" descr="A* Algorithm Visualisation">
            <a:extLst>
              <a:ext uri="{FF2B5EF4-FFF2-40B4-BE49-F238E27FC236}">
                <a16:creationId xmlns:a16="http://schemas.microsoft.com/office/drawing/2014/main" id="{357D501F-45F3-4C62-BDC1-8363499C3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4" y="5237164"/>
            <a:ext cx="4249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7,8,9,13,15,19,20,21</a:t>
            </a: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Closed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14</a:t>
            </a:r>
          </a:p>
        </p:txBody>
      </p:sp>
      <p:cxnSp>
        <p:nvCxnSpPr>
          <p:cNvPr id="12" name="Straight Arrow Connector 11" descr="A* Algorithm Visualisation">
            <a:extLst>
              <a:ext uri="{FF2B5EF4-FFF2-40B4-BE49-F238E27FC236}">
                <a16:creationId xmlns:a16="http://schemas.microsoft.com/office/drawing/2014/main" id="{6AE0B52C-AF40-4E06-9747-AA486C67C002}"/>
              </a:ext>
            </a:extLst>
          </p:cNvPr>
          <p:cNvCxnSpPr/>
          <p:nvPr/>
        </p:nvCxnSpPr>
        <p:spPr>
          <a:xfrm>
            <a:off x="4440238" y="1854200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* Algorithm Visualisation">
            <a:extLst>
              <a:ext uri="{FF2B5EF4-FFF2-40B4-BE49-F238E27FC236}">
                <a16:creationId xmlns:a16="http://schemas.microsoft.com/office/drawing/2014/main" id="{7B6A44E6-3BE4-4F71-B328-28A3858A8180}"/>
              </a:ext>
            </a:extLst>
          </p:cNvPr>
          <p:cNvCxnSpPr/>
          <p:nvPr/>
        </p:nvCxnSpPr>
        <p:spPr>
          <a:xfrm>
            <a:off x="3575051" y="2455863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* Algorithm Visualisation">
            <a:extLst>
              <a:ext uri="{FF2B5EF4-FFF2-40B4-BE49-F238E27FC236}">
                <a16:creationId xmlns:a16="http://schemas.microsoft.com/office/drawing/2014/main" id="{A22C3C37-6F27-42A6-8A0F-929090F2F42A}"/>
              </a:ext>
            </a:extLst>
          </p:cNvPr>
          <p:cNvCxnSpPr/>
          <p:nvPr/>
        </p:nvCxnSpPr>
        <p:spPr>
          <a:xfrm flipV="1">
            <a:off x="4440238" y="27178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* Algorithm Visualisation">
            <a:extLst>
              <a:ext uri="{FF2B5EF4-FFF2-40B4-BE49-F238E27FC236}">
                <a16:creationId xmlns:a16="http://schemas.microsoft.com/office/drawing/2014/main" id="{14FD428C-B9E5-475B-B947-EB6B7CA69EF4}"/>
              </a:ext>
            </a:extLst>
          </p:cNvPr>
          <p:cNvCxnSpPr/>
          <p:nvPr/>
        </p:nvCxnSpPr>
        <p:spPr>
          <a:xfrm flipH="1">
            <a:off x="5016501" y="19256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* Algorithm Visualisation">
            <a:extLst>
              <a:ext uri="{FF2B5EF4-FFF2-40B4-BE49-F238E27FC236}">
                <a16:creationId xmlns:a16="http://schemas.microsoft.com/office/drawing/2014/main" id="{CAE8C8E2-112C-4409-8010-372AB44831AE}"/>
              </a:ext>
            </a:extLst>
          </p:cNvPr>
          <p:cNvCxnSpPr/>
          <p:nvPr/>
        </p:nvCxnSpPr>
        <p:spPr>
          <a:xfrm flipH="1">
            <a:off x="5013325" y="2516188"/>
            <a:ext cx="2873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* Algorithm Visualisation">
            <a:extLst>
              <a:ext uri="{FF2B5EF4-FFF2-40B4-BE49-F238E27FC236}">
                <a16:creationId xmlns:a16="http://schemas.microsoft.com/office/drawing/2014/main" id="{92FA1B62-757B-427E-BA8E-CC47B5A089D3}"/>
              </a:ext>
            </a:extLst>
          </p:cNvPr>
          <p:cNvCxnSpPr/>
          <p:nvPr/>
        </p:nvCxnSpPr>
        <p:spPr>
          <a:xfrm>
            <a:off x="3648075" y="1925638"/>
            <a:ext cx="211138" cy="25241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A* Algorithm Visualisation">
            <a:extLst>
              <a:ext uri="{FF2B5EF4-FFF2-40B4-BE49-F238E27FC236}">
                <a16:creationId xmlns:a16="http://schemas.microsoft.com/office/drawing/2014/main" id="{1BFC6DF1-E833-47CF-9531-48480413A591}"/>
              </a:ext>
            </a:extLst>
          </p:cNvPr>
          <p:cNvCxnSpPr/>
          <p:nvPr/>
        </p:nvCxnSpPr>
        <p:spPr>
          <a:xfrm flipV="1">
            <a:off x="3648075" y="2735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 descr="A* Algorithm Visualisation">
            <a:extLst>
              <a:ext uri="{FF2B5EF4-FFF2-40B4-BE49-F238E27FC236}">
                <a16:creationId xmlns:a16="http://schemas.microsoft.com/office/drawing/2014/main" id="{73003D13-F59A-4684-B7EC-3F90967C8A2B}"/>
              </a:ext>
            </a:extLst>
          </p:cNvPr>
          <p:cNvCxnSpPr/>
          <p:nvPr/>
        </p:nvCxnSpPr>
        <p:spPr>
          <a:xfrm flipH="1" flipV="1">
            <a:off x="50133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433497FB-B77C-4BEC-B8CE-0E6DA36E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34316"/>
              </p:ext>
            </p:extLst>
          </p:nvPr>
        </p:nvGraphicFramePr>
        <p:xfrm>
          <a:off x="2711450" y="981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8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10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15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489E13C1-938E-4161-9778-6E29F3840110}"/>
              </a:ext>
            </a:extLst>
          </p:cNvPr>
          <p:cNvSpPr/>
          <p:nvPr/>
        </p:nvSpPr>
        <p:spPr>
          <a:xfrm>
            <a:off x="4259263" y="2286001"/>
            <a:ext cx="360362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B00A16FA-8481-41B6-9933-A92B44AAAE44}"/>
              </a:ext>
            </a:extLst>
          </p:cNvPr>
          <p:cNvSpPr/>
          <p:nvPr/>
        </p:nvSpPr>
        <p:spPr>
          <a:xfrm>
            <a:off x="7720014" y="4076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84A4075F-5BAC-44CC-A035-D29946BA9AC8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61CD3F7C-EC46-45E6-9BC4-CCFD65874590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928" name="TextBox 8" descr="A* Algorithm Visualisation">
            <a:extLst>
              <a:ext uri="{FF2B5EF4-FFF2-40B4-BE49-F238E27FC236}">
                <a16:creationId xmlns:a16="http://schemas.microsoft.com/office/drawing/2014/main" id="{733E1DB2-20A3-4975-A67E-3F34ED1AE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6929" name="TextBox 9" descr="A* Algorithm Visualisation">
            <a:extLst>
              <a:ext uri="{FF2B5EF4-FFF2-40B4-BE49-F238E27FC236}">
                <a16:creationId xmlns:a16="http://schemas.microsoft.com/office/drawing/2014/main" id="{1B444EDB-8145-4BEB-8656-9EE0F84DC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6930" name="TextBox 1" descr="A* Algorithm Visualisation">
            <a:extLst>
              <a:ext uri="{FF2B5EF4-FFF2-40B4-BE49-F238E27FC236}">
                <a16:creationId xmlns:a16="http://schemas.microsoft.com/office/drawing/2014/main" id="{F01D3066-E1B0-4E6B-AA17-772D2AAB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4" y="5237164"/>
            <a:ext cx="4249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7,8,9,13,15,19,20,21</a:t>
            </a: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Closed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14</a:t>
            </a:r>
          </a:p>
        </p:txBody>
      </p:sp>
      <p:cxnSp>
        <p:nvCxnSpPr>
          <p:cNvPr id="19" name="Straight Arrow Connector 18" descr="A* Algorithm Visualisation">
            <a:extLst>
              <a:ext uri="{FF2B5EF4-FFF2-40B4-BE49-F238E27FC236}">
                <a16:creationId xmlns:a16="http://schemas.microsoft.com/office/drawing/2014/main" id="{FE58D267-3F34-4F20-A43A-FEB2468A9CB2}"/>
              </a:ext>
            </a:extLst>
          </p:cNvPr>
          <p:cNvCxnSpPr/>
          <p:nvPr/>
        </p:nvCxnSpPr>
        <p:spPr>
          <a:xfrm>
            <a:off x="4440238" y="1854200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A* Algorithm Visualisation">
            <a:extLst>
              <a:ext uri="{FF2B5EF4-FFF2-40B4-BE49-F238E27FC236}">
                <a16:creationId xmlns:a16="http://schemas.microsoft.com/office/drawing/2014/main" id="{DA2FFCBF-08B0-4108-BB72-77779F166104}"/>
              </a:ext>
            </a:extLst>
          </p:cNvPr>
          <p:cNvCxnSpPr/>
          <p:nvPr/>
        </p:nvCxnSpPr>
        <p:spPr>
          <a:xfrm>
            <a:off x="3575051" y="2455863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A* Algorithm Visualisation">
            <a:extLst>
              <a:ext uri="{FF2B5EF4-FFF2-40B4-BE49-F238E27FC236}">
                <a16:creationId xmlns:a16="http://schemas.microsoft.com/office/drawing/2014/main" id="{CC630AE4-90AE-4BAA-92FD-518ED502B032}"/>
              </a:ext>
            </a:extLst>
          </p:cNvPr>
          <p:cNvCxnSpPr/>
          <p:nvPr/>
        </p:nvCxnSpPr>
        <p:spPr>
          <a:xfrm flipV="1">
            <a:off x="4440238" y="27178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A* Algorithm Visualisation">
            <a:extLst>
              <a:ext uri="{FF2B5EF4-FFF2-40B4-BE49-F238E27FC236}">
                <a16:creationId xmlns:a16="http://schemas.microsoft.com/office/drawing/2014/main" id="{659A1EC6-3A4D-4DE6-9D39-92C8B6236F04}"/>
              </a:ext>
            </a:extLst>
          </p:cNvPr>
          <p:cNvCxnSpPr/>
          <p:nvPr/>
        </p:nvCxnSpPr>
        <p:spPr>
          <a:xfrm flipH="1">
            <a:off x="5016501" y="19256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 descr="A* Algorithm Visualisation">
            <a:extLst>
              <a:ext uri="{FF2B5EF4-FFF2-40B4-BE49-F238E27FC236}">
                <a16:creationId xmlns:a16="http://schemas.microsoft.com/office/drawing/2014/main" id="{2D505AF2-C0C6-4691-96BE-1E6A4FB4E33A}"/>
              </a:ext>
            </a:extLst>
          </p:cNvPr>
          <p:cNvCxnSpPr/>
          <p:nvPr/>
        </p:nvCxnSpPr>
        <p:spPr>
          <a:xfrm flipH="1">
            <a:off x="5013325" y="2516188"/>
            <a:ext cx="2873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A* Algorithm Visualisation">
            <a:extLst>
              <a:ext uri="{FF2B5EF4-FFF2-40B4-BE49-F238E27FC236}">
                <a16:creationId xmlns:a16="http://schemas.microsoft.com/office/drawing/2014/main" id="{36441EAE-0ED5-491E-9A65-82D9BEC5955C}"/>
              </a:ext>
            </a:extLst>
          </p:cNvPr>
          <p:cNvCxnSpPr/>
          <p:nvPr/>
        </p:nvCxnSpPr>
        <p:spPr>
          <a:xfrm>
            <a:off x="3648075" y="1925638"/>
            <a:ext cx="211138" cy="25241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A* Algorithm Visualisation">
            <a:extLst>
              <a:ext uri="{FF2B5EF4-FFF2-40B4-BE49-F238E27FC236}">
                <a16:creationId xmlns:a16="http://schemas.microsoft.com/office/drawing/2014/main" id="{684B1C41-DAA2-4631-9C12-1876C380F3E3}"/>
              </a:ext>
            </a:extLst>
          </p:cNvPr>
          <p:cNvCxnSpPr/>
          <p:nvPr/>
        </p:nvCxnSpPr>
        <p:spPr>
          <a:xfrm flipV="1">
            <a:off x="3648075" y="2735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 descr="A* Algorithm Visualisation">
            <a:extLst>
              <a:ext uri="{FF2B5EF4-FFF2-40B4-BE49-F238E27FC236}">
                <a16:creationId xmlns:a16="http://schemas.microsoft.com/office/drawing/2014/main" id="{92FF6DE2-863A-4BAC-AF92-E5D068FD5A55}"/>
              </a:ext>
            </a:extLst>
          </p:cNvPr>
          <p:cNvCxnSpPr/>
          <p:nvPr/>
        </p:nvCxnSpPr>
        <p:spPr>
          <a:xfrm flipH="1" flipV="1">
            <a:off x="50133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39" name="Title 1" descr="A* Algorithm Visualisation">
            <a:extLst>
              <a:ext uri="{FF2B5EF4-FFF2-40B4-BE49-F238E27FC236}">
                <a16:creationId xmlns:a16="http://schemas.microsoft.com/office/drawing/2014/main" id="{8446EC22-9D5D-44CD-B488-117F6CE0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9"/>
            <a:ext cx="8229600" cy="706437"/>
          </a:xfrm>
        </p:spPr>
        <p:txBody>
          <a:bodyPr/>
          <a:lstStyle/>
          <a:p>
            <a:r>
              <a:rPr lang="en-GB" altLang="en-US"/>
              <a:t>Search Step 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862F5675-8633-4724-9B25-CE888520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21131"/>
              </p:ext>
            </p:extLst>
          </p:nvPr>
        </p:nvGraphicFramePr>
        <p:xfrm>
          <a:off x="2711450" y="981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8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10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15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718066BF-850A-4D80-A847-EDAE5298160C}"/>
              </a:ext>
            </a:extLst>
          </p:cNvPr>
          <p:cNvSpPr/>
          <p:nvPr/>
        </p:nvSpPr>
        <p:spPr>
          <a:xfrm>
            <a:off x="4259263" y="2349500"/>
            <a:ext cx="360362" cy="28733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16CBE080-70CC-4F3D-A136-BA95A6E8BF6B}"/>
              </a:ext>
            </a:extLst>
          </p:cNvPr>
          <p:cNvSpPr/>
          <p:nvPr/>
        </p:nvSpPr>
        <p:spPr>
          <a:xfrm>
            <a:off x="7720014" y="4076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E623713B-725E-42AA-8C72-D91674F709BF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33BECEC3-42D9-48EE-885F-2954D7D4033B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952" name="TextBox 8" descr="A* Algorithm Visualisation">
            <a:extLst>
              <a:ext uri="{FF2B5EF4-FFF2-40B4-BE49-F238E27FC236}">
                <a16:creationId xmlns:a16="http://schemas.microsoft.com/office/drawing/2014/main" id="{7EE716B6-577B-4E02-A9C5-11F48B6A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7953" name="TextBox 9" descr="A* Algorithm Visualisation">
            <a:extLst>
              <a:ext uri="{FF2B5EF4-FFF2-40B4-BE49-F238E27FC236}">
                <a16:creationId xmlns:a16="http://schemas.microsoft.com/office/drawing/2014/main" id="{06EC8757-8B28-4265-B65B-189D168E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7954" name="TextBox 1" descr="A* Algorithm Visualisation">
            <a:extLst>
              <a:ext uri="{FF2B5EF4-FFF2-40B4-BE49-F238E27FC236}">
                <a16:creationId xmlns:a16="http://schemas.microsoft.com/office/drawing/2014/main" id="{075B7E11-C102-4A53-BC80-DBA99356E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4" y="5237164"/>
            <a:ext cx="4249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7,8,9,13,19,20,2,10,22</a:t>
            </a: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Closed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14,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15</a:t>
            </a:r>
          </a:p>
        </p:txBody>
      </p:sp>
      <p:cxnSp>
        <p:nvCxnSpPr>
          <p:cNvPr id="13" name="Straight Arrow Connector 12" descr="A* Algorithm Visualisation">
            <a:extLst>
              <a:ext uri="{FF2B5EF4-FFF2-40B4-BE49-F238E27FC236}">
                <a16:creationId xmlns:a16="http://schemas.microsoft.com/office/drawing/2014/main" id="{48C80DA6-1F8A-45C2-9834-F4FA8DF4DD38}"/>
              </a:ext>
            </a:extLst>
          </p:cNvPr>
          <p:cNvCxnSpPr/>
          <p:nvPr/>
        </p:nvCxnSpPr>
        <p:spPr>
          <a:xfrm>
            <a:off x="4440238" y="1854200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* Algorithm Visualisation">
            <a:extLst>
              <a:ext uri="{FF2B5EF4-FFF2-40B4-BE49-F238E27FC236}">
                <a16:creationId xmlns:a16="http://schemas.microsoft.com/office/drawing/2014/main" id="{F38A4379-9D4E-410F-8BB5-27725A237CD0}"/>
              </a:ext>
            </a:extLst>
          </p:cNvPr>
          <p:cNvCxnSpPr/>
          <p:nvPr/>
        </p:nvCxnSpPr>
        <p:spPr>
          <a:xfrm>
            <a:off x="3575051" y="2455863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* Algorithm Visualisation">
            <a:extLst>
              <a:ext uri="{FF2B5EF4-FFF2-40B4-BE49-F238E27FC236}">
                <a16:creationId xmlns:a16="http://schemas.microsoft.com/office/drawing/2014/main" id="{816D8413-DD83-4A31-A434-65D20FCA6303}"/>
              </a:ext>
            </a:extLst>
          </p:cNvPr>
          <p:cNvCxnSpPr/>
          <p:nvPr/>
        </p:nvCxnSpPr>
        <p:spPr>
          <a:xfrm flipV="1">
            <a:off x="4440238" y="27178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* Algorithm Visualisation">
            <a:extLst>
              <a:ext uri="{FF2B5EF4-FFF2-40B4-BE49-F238E27FC236}">
                <a16:creationId xmlns:a16="http://schemas.microsoft.com/office/drawing/2014/main" id="{5143772D-9E1F-4054-BCD2-2221F0667911}"/>
              </a:ext>
            </a:extLst>
          </p:cNvPr>
          <p:cNvCxnSpPr/>
          <p:nvPr/>
        </p:nvCxnSpPr>
        <p:spPr>
          <a:xfrm flipH="1">
            <a:off x="5016501" y="19256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* Algorithm Visualisation">
            <a:extLst>
              <a:ext uri="{FF2B5EF4-FFF2-40B4-BE49-F238E27FC236}">
                <a16:creationId xmlns:a16="http://schemas.microsoft.com/office/drawing/2014/main" id="{1E36A91C-9AC6-4AA6-B3EE-E39FB39235A3}"/>
              </a:ext>
            </a:extLst>
          </p:cNvPr>
          <p:cNvCxnSpPr/>
          <p:nvPr/>
        </p:nvCxnSpPr>
        <p:spPr>
          <a:xfrm flipH="1">
            <a:off x="5013325" y="2516188"/>
            <a:ext cx="2873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A* Algorithm Visualisation">
            <a:extLst>
              <a:ext uri="{FF2B5EF4-FFF2-40B4-BE49-F238E27FC236}">
                <a16:creationId xmlns:a16="http://schemas.microsoft.com/office/drawing/2014/main" id="{EC67E6C0-C25E-45AC-9869-46691A5415BB}"/>
              </a:ext>
            </a:extLst>
          </p:cNvPr>
          <p:cNvCxnSpPr/>
          <p:nvPr/>
        </p:nvCxnSpPr>
        <p:spPr>
          <a:xfrm>
            <a:off x="3648075" y="1925638"/>
            <a:ext cx="211138" cy="25241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A* Algorithm Visualisation">
            <a:extLst>
              <a:ext uri="{FF2B5EF4-FFF2-40B4-BE49-F238E27FC236}">
                <a16:creationId xmlns:a16="http://schemas.microsoft.com/office/drawing/2014/main" id="{953589BE-9070-42C6-A4BB-DC5470B01B73}"/>
              </a:ext>
            </a:extLst>
          </p:cNvPr>
          <p:cNvCxnSpPr/>
          <p:nvPr/>
        </p:nvCxnSpPr>
        <p:spPr>
          <a:xfrm flipV="1">
            <a:off x="3648075" y="2735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A* Algorithm Visualisation">
            <a:extLst>
              <a:ext uri="{FF2B5EF4-FFF2-40B4-BE49-F238E27FC236}">
                <a16:creationId xmlns:a16="http://schemas.microsoft.com/office/drawing/2014/main" id="{4D0395E2-7FA1-43DF-9C8A-5887891ED592}"/>
              </a:ext>
            </a:extLst>
          </p:cNvPr>
          <p:cNvCxnSpPr/>
          <p:nvPr/>
        </p:nvCxnSpPr>
        <p:spPr>
          <a:xfrm flipH="1" flipV="1">
            <a:off x="50133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A* Algorithm Visualisation">
            <a:extLst>
              <a:ext uri="{FF2B5EF4-FFF2-40B4-BE49-F238E27FC236}">
                <a16:creationId xmlns:a16="http://schemas.microsoft.com/office/drawing/2014/main" id="{FFADDCE2-82D7-4B03-A64E-6F6ECEDA4E47}"/>
              </a:ext>
            </a:extLst>
          </p:cNvPr>
          <p:cNvCxnSpPr/>
          <p:nvPr/>
        </p:nvCxnSpPr>
        <p:spPr>
          <a:xfrm flipH="1" flipV="1">
            <a:off x="6096001" y="2727325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A* Algorithm Visualisation">
            <a:extLst>
              <a:ext uri="{FF2B5EF4-FFF2-40B4-BE49-F238E27FC236}">
                <a16:creationId xmlns:a16="http://schemas.microsoft.com/office/drawing/2014/main" id="{BD9D31C9-C002-40AF-83AC-82774A1B6DDB}"/>
              </a:ext>
            </a:extLst>
          </p:cNvPr>
          <p:cNvCxnSpPr/>
          <p:nvPr/>
        </p:nvCxnSpPr>
        <p:spPr>
          <a:xfrm flipH="1">
            <a:off x="6173789" y="1917700"/>
            <a:ext cx="282575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65" name="Title 1" descr="A* Algorithm Visualisation">
            <a:extLst>
              <a:ext uri="{FF2B5EF4-FFF2-40B4-BE49-F238E27FC236}">
                <a16:creationId xmlns:a16="http://schemas.microsoft.com/office/drawing/2014/main" id="{E98BAB01-5C8E-41AC-A974-8E837232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9"/>
            <a:ext cx="8229600" cy="706437"/>
          </a:xfrm>
        </p:spPr>
        <p:txBody>
          <a:bodyPr/>
          <a:lstStyle/>
          <a:p>
            <a:r>
              <a:rPr lang="en-GB" altLang="en-US"/>
              <a:t>Search Step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3BC31D1D-BCBB-436D-9D4F-DCA62F9C4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31262"/>
              </p:ext>
            </p:extLst>
          </p:nvPr>
        </p:nvGraphicFramePr>
        <p:xfrm>
          <a:off x="2711450" y="981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8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10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15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B6882D50-49EC-4D38-AFC2-4A4038021D9F}"/>
              </a:ext>
            </a:extLst>
          </p:cNvPr>
          <p:cNvSpPr/>
          <p:nvPr/>
        </p:nvSpPr>
        <p:spPr>
          <a:xfrm>
            <a:off x="4259263" y="2349500"/>
            <a:ext cx="360362" cy="28733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32714A39-5C7B-4A4B-B413-022BEC7F3756}"/>
              </a:ext>
            </a:extLst>
          </p:cNvPr>
          <p:cNvSpPr/>
          <p:nvPr/>
        </p:nvSpPr>
        <p:spPr>
          <a:xfrm>
            <a:off x="7720014" y="4076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7C99CB0B-C3FF-4CA5-809D-D9A9DB40E0F6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302BEB9A-64A3-4E45-9B05-5D6BFDCCE46B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976" name="TextBox 8" descr="A* Algorithm Visualisation">
            <a:extLst>
              <a:ext uri="{FF2B5EF4-FFF2-40B4-BE49-F238E27FC236}">
                <a16:creationId xmlns:a16="http://schemas.microsoft.com/office/drawing/2014/main" id="{AE2A19A2-A5AF-4F39-9903-0E1CDF43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8977" name="TextBox 9" descr="A* Algorithm Visualisation">
            <a:extLst>
              <a:ext uri="{FF2B5EF4-FFF2-40B4-BE49-F238E27FC236}">
                <a16:creationId xmlns:a16="http://schemas.microsoft.com/office/drawing/2014/main" id="{05871ADA-3CDB-4BD8-B1F6-F0193E76C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8978" name="TextBox 1" descr="A* Algorithm Visualisation">
            <a:extLst>
              <a:ext uri="{FF2B5EF4-FFF2-40B4-BE49-F238E27FC236}">
                <a16:creationId xmlns:a16="http://schemas.microsoft.com/office/drawing/2014/main" id="{64DDBBAF-3787-4D74-8DB8-FFBAD604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4" y="5237164"/>
            <a:ext cx="4249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7,8,9,13,19,20,21,10,22,25,27</a:t>
            </a: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Closed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14,15,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</a:p>
        </p:txBody>
      </p:sp>
      <p:cxnSp>
        <p:nvCxnSpPr>
          <p:cNvPr id="13" name="Straight Arrow Connector 12" descr="A* Algorithm Visualisation">
            <a:extLst>
              <a:ext uri="{FF2B5EF4-FFF2-40B4-BE49-F238E27FC236}">
                <a16:creationId xmlns:a16="http://schemas.microsoft.com/office/drawing/2014/main" id="{C25AF64E-2B3D-420D-AB2F-95656EC02AD5}"/>
              </a:ext>
            </a:extLst>
          </p:cNvPr>
          <p:cNvCxnSpPr/>
          <p:nvPr/>
        </p:nvCxnSpPr>
        <p:spPr>
          <a:xfrm>
            <a:off x="4440238" y="1854200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* Algorithm Visualisation">
            <a:extLst>
              <a:ext uri="{FF2B5EF4-FFF2-40B4-BE49-F238E27FC236}">
                <a16:creationId xmlns:a16="http://schemas.microsoft.com/office/drawing/2014/main" id="{CFE6FFD6-55E1-4EF3-BD3C-13CD08BF0398}"/>
              </a:ext>
            </a:extLst>
          </p:cNvPr>
          <p:cNvCxnSpPr/>
          <p:nvPr/>
        </p:nvCxnSpPr>
        <p:spPr>
          <a:xfrm>
            <a:off x="3575051" y="2455863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* Algorithm Visualisation">
            <a:extLst>
              <a:ext uri="{FF2B5EF4-FFF2-40B4-BE49-F238E27FC236}">
                <a16:creationId xmlns:a16="http://schemas.microsoft.com/office/drawing/2014/main" id="{22E0794A-B930-45A2-BC44-AB8BC60ED96C}"/>
              </a:ext>
            </a:extLst>
          </p:cNvPr>
          <p:cNvCxnSpPr/>
          <p:nvPr/>
        </p:nvCxnSpPr>
        <p:spPr>
          <a:xfrm flipV="1">
            <a:off x="4440238" y="27178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* Algorithm Visualisation">
            <a:extLst>
              <a:ext uri="{FF2B5EF4-FFF2-40B4-BE49-F238E27FC236}">
                <a16:creationId xmlns:a16="http://schemas.microsoft.com/office/drawing/2014/main" id="{E0FB9709-1A22-4076-BE1F-A91406FD171B}"/>
              </a:ext>
            </a:extLst>
          </p:cNvPr>
          <p:cNvCxnSpPr/>
          <p:nvPr/>
        </p:nvCxnSpPr>
        <p:spPr>
          <a:xfrm flipH="1">
            <a:off x="5016501" y="19256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* Algorithm Visualisation">
            <a:extLst>
              <a:ext uri="{FF2B5EF4-FFF2-40B4-BE49-F238E27FC236}">
                <a16:creationId xmlns:a16="http://schemas.microsoft.com/office/drawing/2014/main" id="{26658285-47E2-4DF8-8ED0-8C0E5F114E1D}"/>
              </a:ext>
            </a:extLst>
          </p:cNvPr>
          <p:cNvCxnSpPr/>
          <p:nvPr/>
        </p:nvCxnSpPr>
        <p:spPr>
          <a:xfrm flipH="1">
            <a:off x="5013325" y="2516188"/>
            <a:ext cx="2873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A* Algorithm Visualisation">
            <a:extLst>
              <a:ext uri="{FF2B5EF4-FFF2-40B4-BE49-F238E27FC236}">
                <a16:creationId xmlns:a16="http://schemas.microsoft.com/office/drawing/2014/main" id="{39FA000C-13C0-4F24-AEB9-3A92AD1EB400}"/>
              </a:ext>
            </a:extLst>
          </p:cNvPr>
          <p:cNvCxnSpPr/>
          <p:nvPr/>
        </p:nvCxnSpPr>
        <p:spPr>
          <a:xfrm>
            <a:off x="3648075" y="1925638"/>
            <a:ext cx="211138" cy="25241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A* Algorithm Visualisation">
            <a:extLst>
              <a:ext uri="{FF2B5EF4-FFF2-40B4-BE49-F238E27FC236}">
                <a16:creationId xmlns:a16="http://schemas.microsoft.com/office/drawing/2014/main" id="{A7E3A927-107F-40A0-9C58-D037FC902B45}"/>
              </a:ext>
            </a:extLst>
          </p:cNvPr>
          <p:cNvCxnSpPr/>
          <p:nvPr/>
        </p:nvCxnSpPr>
        <p:spPr>
          <a:xfrm flipV="1">
            <a:off x="3648075" y="2735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A* Algorithm Visualisation">
            <a:extLst>
              <a:ext uri="{FF2B5EF4-FFF2-40B4-BE49-F238E27FC236}">
                <a16:creationId xmlns:a16="http://schemas.microsoft.com/office/drawing/2014/main" id="{3625687A-4D5F-4F86-8752-BBAC493F9364}"/>
              </a:ext>
            </a:extLst>
          </p:cNvPr>
          <p:cNvCxnSpPr/>
          <p:nvPr/>
        </p:nvCxnSpPr>
        <p:spPr>
          <a:xfrm flipH="1" flipV="1">
            <a:off x="50133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A* Algorithm Visualisation">
            <a:extLst>
              <a:ext uri="{FF2B5EF4-FFF2-40B4-BE49-F238E27FC236}">
                <a16:creationId xmlns:a16="http://schemas.microsoft.com/office/drawing/2014/main" id="{5EFB5331-E1F4-4CC0-978E-11C14DD02DBE}"/>
              </a:ext>
            </a:extLst>
          </p:cNvPr>
          <p:cNvCxnSpPr/>
          <p:nvPr/>
        </p:nvCxnSpPr>
        <p:spPr>
          <a:xfrm flipH="1" flipV="1">
            <a:off x="6096001" y="2727325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A* Algorithm Visualisation">
            <a:extLst>
              <a:ext uri="{FF2B5EF4-FFF2-40B4-BE49-F238E27FC236}">
                <a16:creationId xmlns:a16="http://schemas.microsoft.com/office/drawing/2014/main" id="{864CB6B9-4788-477E-B371-55AACED82E39}"/>
              </a:ext>
            </a:extLst>
          </p:cNvPr>
          <p:cNvCxnSpPr/>
          <p:nvPr/>
        </p:nvCxnSpPr>
        <p:spPr>
          <a:xfrm flipH="1">
            <a:off x="6173789" y="1917700"/>
            <a:ext cx="282575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 descr="A* Algorithm Visualisation">
            <a:extLst>
              <a:ext uri="{FF2B5EF4-FFF2-40B4-BE49-F238E27FC236}">
                <a16:creationId xmlns:a16="http://schemas.microsoft.com/office/drawing/2014/main" id="{9D8F8DF8-3542-4C7B-8D0A-0AA4544A0848}"/>
              </a:ext>
            </a:extLst>
          </p:cNvPr>
          <p:cNvCxnSpPr/>
          <p:nvPr/>
        </p:nvCxnSpPr>
        <p:spPr>
          <a:xfrm flipV="1">
            <a:off x="3643313" y="33575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 descr="A* Algorithm Visualisation">
            <a:extLst>
              <a:ext uri="{FF2B5EF4-FFF2-40B4-BE49-F238E27FC236}">
                <a16:creationId xmlns:a16="http://schemas.microsoft.com/office/drawing/2014/main" id="{64CE625A-84F3-45EA-8625-94FBEACEDDF5}"/>
              </a:ext>
            </a:extLst>
          </p:cNvPr>
          <p:cNvCxnSpPr/>
          <p:nvPr/>
        </p:nvCxnSpPr>
        <p:spPr>
          <a:xfrm flipH="1" flipV="1">
            <a:off x="5013326" y="3335338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91" name="Title 1" descr="A* Algorithm Visualisation">
            <a:extLst>
              <a:ext uri="{FF2B5EF4-FFF2-40B4-BE49-F238E27FC236}">
                <a16:creationId xmlns:a16="http://schemas.microsoft.com/office/drawing/2014/main" id="{A14D4C06-B0CE-4061-B146-B81760D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9"/>
            <a:ext cx="8229600" cy="706437"/>
          </a:xfrm>
        </p:spPr>
        <p:txBody>
          <a:bodyPr/>
          <a:lstStyle/>
          <a:p>
            <a:r>
              <a:rPr lang="en-GB" altLang="en-US"/>
              <a:t>Search Step 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6C58BD9A-8433-42FF-A958-2956F9D4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17817"/>
              </p:ext>
            </p:extLst>
          </p:nvPr>
        </p:nvGraphicFramePr>
        <p:xfrm>
          <a:off x="2711450" y="981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28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8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10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15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27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97928224-FF4E-4611-BE6D-A7826B97AA2F}"/>
              </a:ext>
            </a:extLst>
          </p:cNvPr>
          <p:cNvSpPr/>
          <p:nvPr/>
        </p:nvSpPr>
        <p:spPr>
          <a:xfrm>
            <a:off x="4259263" y="2349500"/>
            <a:ext cx="360362" cy="28733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1D8DC99E-C8E2-4051-A40D-6E6C085E44AE}"/>
              </a:ext>
            </a:extLst>
          </p:cNvPr>
          <p:cNvSpPr/>
          <p:nvPr/>
        </p:nvSpPr>
        <p:spPr>
          <a:xfrm>
            <a:off x="7720014" y="4076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3E3CE397-4915-4EA9-B81B-5317EB106B27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837CAEC3-05CD-4D79-ABF5-9F7AB9805FE3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000" name="TextBox 8" descr="A* Algorithm Visualisation">
            <a:extLst>
              <a:ext uri="{FF2B5EF4-FFF2-40B4-BE49-F238E27FC236}">
                <a16:creationId xmlns:a16="http://schemas.microsoft.com/office/drawing/2014/main" id="{40F5E26B-1DA3-4BD9-A36A-07807EE8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40001" name="TextBox 9" descr="A* Algorithm Visualisation">
            <a:extLst>
              <a:ext uri="{FF2B5EF4-FFF2-40B4-BE49-F238E27FC236}">
                <a16:creationId xmlns:a16="http://schemas.microsoft.com/office/drawing/2014/main" id="{F1276404-8E38-43F6-A49F-A7F696F5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40002" name="TextBox 1" descr="A* Algorithm Visualisation">
            <a:extLst>
              <a:ext uri="{FF2B5EF4-FFF2-40B4-BE49-F238E27FC236}">
                <a16:creationId xmlns:a16="http://schemas.microsoft.com/office/drawing/2014/main" id="{B4A74F7C-DBD1-4159-A616-6D66CF765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4" y="5237164"/>
            <a:ext cx="4249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7,9,13,19,20,21,10,22,25,27</a:t>
            </a: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Closed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14,15,20,</a:t>
            </a:r>
            <a:r>
              <a:rPr lang="en-GB" altLang="en-US" sz="14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cxnSp>
        <p:nvCxnSpPr>
          <p:cNvPr id="13" name="Straight Arrow Connector 12" descr="A* Algorithm Visualisation">
            <a:extLst>
              <a:ext uri="{FF2B5EF4-FFF2-40B4-BE49-F238E27FC236}">
                <a16:creationId xmlns:a16="http://schemas.microsoft.com/office/drawing/2014/main" id="{0D6182C8-355D-480A-870A-D84F915B596D}"/>
              </a:ext>
            </a:extLst>
          </p:cNvPr>
          <p:cNvCxnSpPr/>
          <p:nvPr/>
        </p:nvCxnSpPr>
        <p:spPr>
          <a:xfrm>
            <a:off x="4440238" y="1854200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* Algorithm Visualisation">
            <a:extLst>
              <a:ext uri="{FF2B5EF4-FFF2-40B4-BE49-F238E27FC236}">
                <a16:creationId xmlns:a16="http://schemas.microsoft.com/office/drawing/2014/main" id="{DF6227D3-06C8-4CEF-BAFA-0815E0DBD888}"/>
              </a:ext>
            </a:extLst>
          </p:cNvPr>
          <p:cNvCxnSpPr/>
          <p:nvPr/>
        </p:nvCxnSpPr>
        <p:spPr>
          <a:xfrm>
            <a:off x="3575051" y="2455863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* Algorithm Visualisation">
            <a:extLst>
              <a:ext uri="{FF2B5EF4-FFF2-40B4-BE49-F238E27FC236}">
                <a16:creationId xmlns:a16="http://schemas.microsoft.com/office/drawing/2014/main" id="{F117A2E5-F92D-4C1E-A867-F8FEAF560B01}"/>
              </a:ext>
            </a:extLst>
          </p:cNvPr>
          <p:cNvCxnSpPr/>
          <p:nvPr/>
        </p:nvCxnSpPr>
        <p:spPr>
          <a:xfrm flipV="1">
            <a:off x="4440238" y="27178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* Algorithm Visualisation">
            <a:extLst>
              <a:ext uri="{FF2B5EF4-FFF2-40B4-BE49-F238E27FC236}">
                <a16:creationId xmlns:a16="http://schemas.microsoft.com/office/drawing/2014/main" id="{B334293F-2FB5-425C-BFBA-7DB079BD53F6}"/>
              </a:ext>
            </a:extLst>
          </p:cNvPr>
          <p:cNvCxnSpPr/>
          <p:nvPr/>
        </p:nvCxnSpPr>
        <p:spPr>
          <a:xfrm flipH="1">
            <a:off x="5016501" y="19256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* Algorithm Visualisation">
            <a:extLst>
              <a:ext uri="{FF2B5EF4-FFF2-40B4-BE49-F238E27FC236}">
                <a16:creationId xmlns:a16="http://schemas.microsoft.com/office/drawing/2014/main" id="{CC5DAB88-520D-4D2D-8268-F2DB63921AB0}"/>
              </a:ext>
            </a:extLst>
          </p:cNvPr>
          <p:cNvCxnSpPr/>
          <p:nvPr/>
        </p:nvCxnSpPr>
        <p:spPr>
          <a:xfrm flipH="1">
            <a:off x="5013325" y="2516188"/>
            <a:ext cx="2873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A* Algorithm Visualisation">
            <a:extLst>
              <a:ext uri="{FF2B5EF4-FFF2-40B4-BE49-F238E27FC236}">
                <a16:creationId xmlns:a16="http://schemas.microsoft.com/office/drawing/2014/main" id="{CEA872D8-6994-4369-A9CD-16AF6626ADFE}"/>
              </a:ext>
            </a:extLst>
          </p:cNvPr>
          <p:cNvCxnSpPr/>
          <p:nvPr/>
        </p:nvCxnSpPr>
        <p:spPr>
          <a:xfrm>
            <a:off x="3648075" y="1925638"/>
            <a:ext cx="211138" cy="25241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A* Algorithm Visualisation">
            <a:extLst>
              <a:ext uri="{FF2B5EF4-FFF2-40B4-BE49-F238E27FC236}">
                <a16:creationId xmlns:a16="http://schemas.microsoft.com/office/drawing/2014/main" id="{01C68E34-AC0A-400E-8EBD-52AE838F5D00}"/>
              </a:ext>
            </a:extLst>
          </p:cNvPr>
          <p:cNvCxnSpPr/>
          <p:nvPr/>
        </p:nvCxnSpPr>
        <p:spPr>
          <a:xfrm flipV="1">
            <a:off x="3648075" y="2735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A* Algorithm Visualisation">
            <a:extLst>
              <a:ext uri="{FF2B5EF4-FFF2-40B4-BE49-F238E27FC236}">
                <a16:creationId xmlns:a16="http://schemas.microsoft.com/office/drawing/2014/main" id="{1FB3B765-C4FE-4875-9D04-208BD5A47B44}"/>
              </a:ext>
            </a:extLst>
          </p:cNvPr>
          <p:cNvCxnSpPr/>
          <p:nvPr/>
        </p:nvCxnSpPr>
        <p:spPr>
          <a:xfrm flipH="1" flipV="1">
            <a:off x="50133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A* Algorithm Visualisation">
            <a:extLst>
              <a:ext uri="{FF2B5EF4-FFF2-40B4-BE49-F238E27FC236}">
                <a16:creationId xmlns:a16="http://schemas.microsoft.com/office/drawing/2014/main" id="{8100A995-ABEB-4FB2-9B8C-1931A016F38E}"/>
              </a:ext>
            </a:extLst>
          </p:cNvPr>
          <p:cNvCxnSpPr/>
          <p:nvPr/>
        </p:nvCxnSpPr>
        <p:spPr>
          <a:xfrm flipH="1" flipV="1">
            <a:off x="6096001" y="2727325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A* Algorithm Visualisation">
            <a:extLst>
              <a:ext uri="{FF2B5EF4-FFF2-40B4-BE49-F238E27FC236}">
                <a16:creationId xmlns:a16="http://schemas.microsoft.com/office/drawing/2014/main" id="{9CDEF716-C2B1-4748-98EB-5E84D240E81B}"/>
              </a:ext>
            </a:extLst>
          </p:cNvPr>
          <p:cNvCxnSpPr/>
          <p:nvPr/>
        </p:nvCxnSpPr>
        <p:spPr>
          <a:xfrm flipH="1">
            <a:off x="6173789" y="1917700"/>
            <a:ext cx="282575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 descr="A* Algorithm Visualisation">
            <a:extLst>
              <a:ext uri="{FF2B5EF4-FFF2-40B4-BE49-F238E27FC236}">
                <a16:creationId xmlns:a16="http://schemas.microsoft.com/office/drawing/2014/main" id="{06830D01-484D-48A3-BDF0-CE09E43FC3B8}"/>
              </a:ext>
            </a:extLst>
          </p:cNvPr>
          <p:cNvCxnSpPr/>
          <p:nvPr/>
        </p:nvCxnSpPr>
        <p:spPr>
          <a:xfrm flipV="1">
            <a:off x="3643313" y="33575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 descr="A* Algorithm Visualisation">
            <a:extLst>
              <a:ext uri="{FF2B5EF4-FFF2-40B4-BE49-F238E27FC236}">
                <a16:creationId xmlns:a16="http://schemas.microsoft.com/office/drawing/2014/main" id="{A65CDBCD-8E6E-42AC-A726-722FB4A604CF}"/>
              </a:ext>
            </a:extLst>
          </p:cNvPr>
          <p:cNvCxnSpPr/>
          <p:nvPr/>
        </p:nvCxnSpPr>
        <p:spPr>
          <a:xfrm flipH="1" flipV="1">
            <a:off x="5013326" y="3335338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A* Algorithm Visualisation">
            <a:extLst>
              <a:ext uri="{FF2B5EF4-FFF2-40B4-BE49-F238E27FC236}">
                <a16:creationId xmlns:a16="http://schemas.microsoft.com/office/drawing/2014/main" id="{02548EDC-FD98-40FB-9723-1B754B3D9C0C}"/>
              </a:ext>
            </a:extLst>
          </p:cNvPr>
          <p:cNvCxnSpPr/>
          <p:nvPr/>
        </p:nvCxnSpPr>
        <p:spPr>
          <a:xfrm>
            <a:off x="3643314" y="1341439"/>
            <a:ext cx="211137" cy="25082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A* Algorithm Visualisation">
            <a:extLst>
              <a:ext uri="{FF2B5EF4-FFF2-40B4-BE49-F238E27FC236}">
                <a16:creationId xmlns:a16="http://schemas.microsoft.com/office/drawing/2014/main" id="{7591F3FC-0081-4EEF-8361-363B91E440BD}"/>
              </a:ext>
            </a:extLst>
          </p:cNvPr>
          <p:cNvCxnSpPr/>
          <p:nvPr/>
        </p:nvCxnSpPr>
        <p:spPr>
          <a:xfrm>
            <a:off x="4440238" y="1304925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 descr="A* Algorithm Visualisation">
            <a:extLst>
              <a:ext uri="{FF2B5EF4-FFF2-40B4-BE49-F238E27FC236}">
                <a16:creationId xmlns:a16="http://schemas.microsoft.com/office/drawing/2014/main" id="{2D38E0A8-8D4A-4A1C-AC5E-0136783EDDC1}"/>
              </a:ext>
            </a:extLst>
          </p:cNvPr>
          <p:cNvCxnSpPr/>
          <p:nvPr/>
        </p:nvCxnSpPr>
        <p:spPr>
          <a:xfrm flipH="1">
            <a:off x="5010151" y="13414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18" name="Title 1" descr="A* Algorithm Visualisation">
            <a:extLst>
              <a:ext uri="{FF2B5EF4-FFF2-40B4-BE49-F238E27FC236}">
                <a16:creationId xmlns:a16="http://schemas.microsoft.com/office/drawing/2014/main" id="{60F98548-8156-4635-A5E0-E429D736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9"/>
            <a:ext cx="8229600" cy="706437"/>
          </a:xfrm>
        </p:spPr>
        <p:txBody>
          <a:bodyPr/>
          <a:lstStyle/>
          <a:p>
            <a:r>
              <a:rPr lang="en-GB" altLang="en-US"/>
              <a:t>Search Step 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FE4F06B5-85FA-4932-81C7-5BE905EC1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80663"/>
              </p:ext>
            </p:extLst>
          </p:nvPr>
        </p:nvGraphicFramePr>
        <p:xfrm>
          <a:off x="2711450" y="981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28 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8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10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</a:t>
                      </a:r>
                      <a:r>
                        <a:rPr lang="en-GB" sz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r>
                        <a:rPr lang="en-GB" sz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50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596D6ACE-2F46-4EB3-9587-A7633B6118DB}"/>
              </a:ext>
            </a:extLst>
          </p:cNvPr>
          <p:cNvSpPr/>
          <p:nvPr/>
        </p:nvSpPr>
        <p:spPr>
          <a:xfrm>
            <a:off x="4259263" y="2349500"/>
            <a:ext cx="360362" cy="28733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DC21D85F-4661-4611-8C86-AD984DC6A700}"/>
              </a:ext>
            </a:extLst>
          </p:cNvPr>
          <p:cNvSpPr/>
          <p:nvPr/>
        </p:nvSpPr>
        <p:spPr>
          <a:xfrm>
            <a:off x="7720014" y="4076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Cross 6" descr="A* Algorithm Visualisation">
            <a:extLst>
              <a:ext uri="{FF2B5EF4-FFF2-40B4-BE49-F238E27FC236}">
                <a16:creationId xmlns:a16="http://schemas.microsoft.com/office/drawing/2014/main" id="{0CFCCFA8-F85F-4003-BF28-F023A41A9268}"/>
              </a:ext>
            </a:extLst>
          </p:cNvPr>
          <p:cNvSpPr/>
          <p:nvPr/>
        </p:nvSpPr>
        <p:spPr>
          <a:xfrm>
            <a:off x="3575051" y="6202364"/>
            <a:ext cx="360363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Cross 7" descr="A* Algorithm Visualisation">
            <a:extLst>
              <a:ext uri="{FF2B5EF4-FFF2-40B4-BE49-F238E27FC236}">
                <a16:creationId xmlns:a16="http://schemas.microsoft.com/office/drawing/2014/main" id="{F69F3A16-2E80-42F9-8E05-3750081CB806}"/>
              </a:ext>
            </a:extLst>
          </p:cNvPr>
          <p:cNvSpPr/>
          <p:nvPr/>
        </p:nvSpPr>
        <p:spPr>
          <a:xfrm>
            <a:off x="3571876" y="5770564"/>
            <a:ext cx="360363" cy="2889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024" name="TextBox 8" descr="A* Algorithm Visualisation">
            <a:extLst>
              <a:ext uri="{FF2B5EF4-FFF2-40B4-BE49-F238E27FC236}">
                <a16:creationId xmlns:a16="http://schemas.microsoft.com/office/drawing/2014/main" id="{5EC4A6EE-31E4-483E-BE1D-369935BCC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7308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41025" name="TextBox 9" descr="A* Algorithm Visualisation">
            <a:extLst>
              <a:ext uri="{FF2B5EF4-FFF2-40B4-BE49-F238E27FC236}">
                <a16:creationId xmlns:a16="http://schemas.microsoft.com/office/drawing/2014/main" id="{FF825E5C-271C-49F5-A951-7EE05252D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6135689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41026" name="Title 1" descr="A* Algorithm Visualisation">
            <a:extLst>
              <a:ext uri="{FF2B5EF4-FFF2-40B4-BE49-F238E27FC236}">
                <a16:creationId xmlns:a16="http://schemas.microsoft.com/office/drawing/2014/main" id="{78C6996C-29DA-4909-8C78-B1E703C6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9"/>
            <a:ext cx="8229600" cy="706437"/>
          </a:xfrm>
        </p:spPr>
        <p:txBody>
          <a:bodyPr/>
          <a:lstStyle/>
          <a:p>
            <a:r>
              <a:rPr lang="en-GB" altLang="en-US"/>
              <a:t>Completed Search</a:t>
            </a:r>
          </a:p>
        </p:txBody>
      </p:sp>
      <p:sp>
        <p:nvSpPr>
          <p:cNvPr id="41027" name="TextBox 1" descr="A* Algorithm Visualisation">
            <a:extLst>
              <a:ext uri="{FF2B5EF4-FFF2-40B4-BE49-F238E27FC236}">
                <a16:creationId xmlns:a16="http://schemas.microsoft.com/office/drawing/2014/main" id="{4EFD40D4-5F68-4C06-938D-83DD4251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4" y="5237163"/>
            <a:ext cx="47831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5,17,29,32,18,24,30,38,39,40,6,12,37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Closed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14,15,20,8,13,21,9,19,7,27,2,10,25,22,3,1,4,23,33,31,29</a:t>
            </a:r>
          </a:p>
        </p:txBody>
      </p:sp>
      <p:cxnSp>
        <p:nvCxnSpPr>
          <p:cNvPr id="13" name="Straight Arrow Connector 12" descr="A* Algorithm Visualisation">
            <a:extLst>
              <a:ext uri="{FF2B5EF4-FFF2-40B4-BE49-F238E27FC236}">
                <a16:creationId xmlns:a16="http://schemas.microsoft.com/office/drawing/2014/main" id="{1CEB5E8C-89E5-4D23-8EA2-46C6D9E7119A}"/>
              </a:ext>
            </a:extLst>
          </p:cNvPr>
          <p:cNvCxnSpPr/>
          <p:nvPr/>
        </p:nvCxnSpPr>
        <p:spPr>
          <a:xfrm>
            <a:off x="4440238" y="1854200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* Algorithm Visualisation">
            <a:extLst>
              <a:ext uri="{FF2B5EF4-FFF2-40B4-BE49-F238E27FC236}">
                <a16:creationId xmlns:a16="http://schemas.microsoft.com/office/drawing/2014/main" id="{0F467FA4-ACCD-458D-BE6B-7E97BBF51060}"/>
              </a:ext>
            </a:extLst>
          </p:cNvPr>
          <p:cNvCxnSpPr/>
          <p:nvPr/>
        </p:nvCxnSpPr>
        <p:spPr>
          <a:xfrm>
            <a:off x="3575051" y="2455863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* Algorithm Visualisation">
            <a:extLst>
              <a:ext uri="{FF2B5EF4-FFF2-40B4-BE49-F238E27FC236}">
                <a16:creationId xmlns:a16="http://schemas.microsoft.com/office/drawing/2014/main" id="{DA3342D9-F161-421A-90B2-E5E02756AACB}"/>
              </a:ext>
            </a:extLst>
          </p:cNvPr>
          <p:cNvCxnSpPr/>
          <p:nvPr/>
        </p:nvCxnSpPr>
        <p:spPr>
          <a:xfrm flipV="1">
            <a:off x="4440238" y="27178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* Algorithm Visualisation">
            <a:extLst>
              <a:ext uri="{FF2B5EF4-FFF2-40B4-BE49-F238E27FC236}">
                <a16:creationId xmlns:a16="http://schemas.microsoft.com/office/drawing/2014/main" id="{21C4517E-7BC9-4CE5-B9F9-DAC10EA6CE33}"/>
              </a:ext>
            </a:extLst>
          </p:cNvPr>
          <p:cNvCxnSpPr/>
          <p:nvPr/>
        </p:nvCxnSpPr>
        <p:spPr>
          <a:xfrm flipH="1">
            <a:off x="5016501" y="19256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* Algorithm Visualisation">
            <a:extLst>
              <a:ext uri="{FF2B5EF4-FFF2-40B4-BE49-F238E27FC236}">
                <a16:creationId xmlns:a16="http://schemas.microsoft.com/office/drawing/2014/main" id="{2FBE31E9-727B-4E0A-96C1-CA4E2648C83C}"/>
              </a:ext>
            </a:extLst>
          </p:cNvPr>
          <p:cNvCxnSpPr/>
          <p:nvPr/>
        </p:nvCxnSpPr>
        <p:spPr>
          <a:xfrm flipH="1">
            <a:off x="5013325" y="2516188"/>
            <a:ext cx="2873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A* Algorithm Visualisation">
            <a:extLst>
              <a:ext uri="{FF2B5EF4-FFF2-40B4-BE49-F238E27FC236}">
                <a16:creationId xmlns:a16="http://schemas.microsoft.com/office/drawing/2014/main" id="{6C532B0B-4FF1-47AF-9F27-B56F3D4775BA}"/>
              </a:ext>
            </a:extLst>
          </p:cNvPr>
          <p:cNvCxnSpPr/>
          <p:nvPr/>
        </p:nvCxnSpPr>
        <p:spPr>
          <a:xfrm>
            <a:off x="3648075" y="1925638"/>
            <a:ext cx="211138" cy="25241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A* Algorithm Visualisation">
            <a:extLst>
              <a:ext uri="{FF2B5EF4-FFF2-40B4-BE49-F238E27FC236}">
                <a16:creationId xmlns:a16="http://schemas.microsoft.com/office/drawing/2014/main" id="{79698217-D3A5-4B73-B356-7F8F56CD96B1}"/>
              </a:ext>
            </a:extLst>
          </p:cNvPr>
          <p:cNvCxnSpPr/>
          <p:nvPr/>
        </p:nvCxnSpPr>
        <p:spPr>
          <a:xfrm flipV="1">
            <a:off x="3648075" y="2735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A* Algorithm Visualisation">
            <a:extLst>
              <a:ext uri="{FF2B5EF4-FFF2-40B4-BE49-F238E27FC236}">
                <a16:creationId xmlns:a16="http://schemas.microsoft.com/office/drawing/2014/main" id="{DB88B197-C84A-45DD-9A31-695007A4BFAA}"/>
              </a:ext>
            </a:extLst>
          </p:cNvPr>
          <p:cNvCxnSpPr/>
          <p:nvPr/>
        </p:nvCxnSpPr>
        <p:spPr>
          <a:xfrm flipH="1" flipV="1">
            <a:off x="50133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A* Algorithm Visualisation">
            <a:extLst>
              <a:ext uri="{FF2B5EF4-FFF2-40B4-BE49-F238E27FC236}">
                <a16:creationId xmlns:a16="http://schemas.microsoft.com/office/drawing/2014/main" id="{8C28C57E-05AC-426B-8797-0F3506A6EB6E}"/>
              </a:ext>
            </a:extLst>
          </p:cNvPr>
          <p:cNvCxnSpPr/>
          <p:nvPr/>
        </p:nvCxnSpPr>
        <p:spPr>
          <a:xfrm flipH="1" flipV="1">
            <a:off x="61690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A* Algorithm Visualisation">
            <a:extLst>
              <a:ext uri="{FF2B5EF4-FFF2-40B4-BE49-F238E27FC236}">
                <a16:creationId xmlns:a16="http://schemas.microsoft.com/office/drawing/2014/main" id="{035EC3EB-248C-4554-A23F-419D37E033D9}"/>
              </a:ext>
            </a:extLst>
          </p:cNvPr>
          <p:cNvCxnSpPr/>
          <p:nvPr/>
        </p:nvCxnSpPr>
        <p:spPr>
          <a:xfrm flipH="1">
            <a:off x="6173789" y="1917700"/>
            <a:ext cx="282575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 descr="A* Algorithm Visualisation">
            <a:extLst>
              <a:ext uri="{FF2B5EF4-FFF2-40B4-BE49-F238E27FC236}">
                <a16:creationId xmlns:a16="http://schemas.microsoft.com/office/drawing/2014/main" id="{A9CFF17D-5BC8-4694-BF68-350F939B6153}"/>
              </a:ext>
            </a:extLst>
          </p:cNvPr>
          <p:cNvCxnSpPr/>
          <p:nvPr/>
        </p:nvCxnSpPr>
        <p:spPr>
          <a:xfrm flipV="1">
            <a:off x="3643313" y="33575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 descr="A* Algorithm Visualisation">
            <a:extLst>
              <a:ext uri="{FF2B5EF4-FFF2-40B4-BE49-F238E27FC236}">
                <a16:creationId xmlns:a16="http://schemas.microsoft.com/office/drawing/2014/main" id="{029A0E48-49ED-4F30-A1FB-0629F4F39B9B}"/>
              </a:ext>
            </a:extLst>
          </p:cNvPr>
          <p:cNvCxnSpPr/>
          <p:nvPr/>
        </p:nvCxnSpPr>
        <p:spPr>
          <a:xfrm flipH="1" flipV="1">
            <a:off x="5013326" y="3335338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A* Algorithm Visualisation">
            <a:extLst>
              <a:ext uri="{FF2B5EF4-FFF2-40B4-BE49-F238E27FC236}">
                <a16:creationId xmlns:a16="http://schemas.microsoft.com/office/drawing/2014/main" id="{1A728393-7B2A-4194-9B59-65B6D5589DDC}"/>
              </a:ext>
            </a:extLst>
          </p:cNvPr>
          <p:cNvCxnSpPr/>
          <p:nvPr/>
        </p:nvCxnSpPr>
        <p:spPr>
          <a:xfrm>
            <a:off x="3643314" y="1341439"/>
            <a:ext cx="211137" cy="25082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A* Algorithm Visualisation">
            <a:extLst>
              <a:ext uri="{FF2B5EF4-FFF2-40B4-BE49-F238E27FC236}">
                <a16:creationId xmlns:a16="http://schemas.microsoft.com/office/drawing/2014/main" id="{DC97CD6D-BACE-4774-B879-5E8E19A55822}"/>
              </a:ext>
            </a:extLst>
          </p:cNvPr>
          <p:cNvCxnSpPr/>
          <p:nvPr/>
        </p:nvCxnSpPr>
        <p:spPr>
          <a:xfrm>
            <a:off x="4440238" y="1304925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 descr="A* Algorithm Visualisation">
            <a:extLst>
              <a:ext uri="{FF2B5EF4-FFF2-40B4-BE49-F238E27FC236}">
                <a16:creationId xmlns:a16="http://schemas.microsoft.com/office/drawing/2014/main" id="{5D8EB744-103D-4BAF-B130-B566A40517FD}"/>
              </a:ext>
            </a:extLst>
          </p:cNvPr>
          <p:cNvCxnSpPr/>
          <p:nvPr/>
        </p:nvCxnSpPr>
        <p:spPr>
          <a:xfrm flipH="1">
            <a:off x="5010151" y="13414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 descr="A* Algorithm Visualisation">
            <a:extLst>
              <a:ext uri="{FF2B5EF4-FFF2-40B4-BE49-F238E27FC236}">
                <a16:creationId xmlns:a16="http://schemas.microsoft.com/office/drawing/2014/main" id="{A819FF9E-4F37-4130-81CB-E67E4D17BC59}"/>
              </a:ext>
            </a:extLst>
          </p:cNvPr>
          <p:cNvCxnSpPr/>
          <p:nvPr/>
        </p:nvCxnSpPr>
        <p:spPr>
          <a:xfrm flipH="1" flipV="1">
            <a:off x="7248526" y="3311525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 descr="A* Algorithm Visualisation">
            <a:extLst>
              <a:ext uri="{FF2B5EF4-FFF2-40B4-BE49-F238E27FC236}">
                <a16:creationId xmlns:a16="http://schemas.microsoft.com/office/drawing/2014/main" id="{B6451FC1-5E4E-4170-BFED-17601B6EDC48}"/>
              </a:ext>
            </a:extLst>
          </p:cNvPr>
          <p:cNvCxnSpPr/>
          <p:nvPr/>
        </p:nvCxnSpPr>
        <p:spPr>
          <a:xfrm flipH="1">
            <a:off x="7280276" y="3068638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 descr="A* Algorithm Visualisation">
            <a:extLst>
              <a:ext uri="{FF2B5EF4-FFF2-40B4-BE49-F238E27FC236}">
                <a16:creationId xmlns:a16="http://schemas.microsoft.com/office/drawing/2014/main" id="{031FC79E-D9E0-4FB4-899A-84293B217D6C}"/>
              </a:ext>
            </a:extLst>
          </p:cNvPr>
          <p:cNvCxnSpPr/>
          <p:nvPr/>
        </p:nvCxnSpPr>
        <p:spPr>
          <a:xfrm flipH="1">
            <a:off x="8399464" y="3068638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 descr="A* Algorithm Visualisation">
            <a:extLst>
              <a:ext uri="{FF2B5EF4-FFF2-40B4-BE49-F238E27FC236}">
                <a16:creationId xmlns:a16="http://schemas.microsoft.com/office/drawing/2014/main" id="{5B3550A6-EB5F-4F51-8221-F5379A49EA81}"/>
              </a:ext>
            </a:extLst>
          </p:cNvPr>
          <p:cNvCxnSpPr/>
          <p:nvPr/>
        </p:nvCxnSpPr>
        <p:spPr>
          <a:xfrm flipH="1">
            <a:off x="8424863" y="2492375"/>
            <a:ext cx="284162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 descr="A* Algorithm Visualisation">
            <a:extLst>
              <a:ext uri="{FF2B5EF4-FFF2-40B4-BE49-F238E27FC236}">
                <a16:creationId xmlns:a16="http://schemas.microsoft.com/office/drawing/2014/main" id="{8104BB14-6CA3-411E-9CFF-00A33DC71AD2}"/>
              </a:ext>
            </a:extLst>
          </p:cNvPr>
          <p:cNvCxnSpPr/>
          <p:nvPr/>
        </p:nvCxnSpPr>
        <p:spPr>
          <a:xfrm flipH="1">
            <a:off x="7285038" y="2511425"/>
            <a:ext cx="284162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A* Algorithm Visualisation">
            <a:extLst>
              <a:ext uri="{FF2B5EF4-FFF2-40B4-BE49-F238E27FC236}">
                <a16:creationId xmlns:a16="http://schemas.microsoft.com/office/drawing/2014/main" id="{4F410EF3-6B26-46DE-BD16-537C9252B1D7}"/>
              </a:ext>
            </a:extLst>
          </p:cNvPr>
          <p:cNvCxnSpPr/>
          <p:nvPr/>
        </p:nvCxnSpPr>
        <p:spPr>
          <a:xfrm flipH="1">
            <a:off x="8424863" y="1341438"/>
            <a:ext cx="284162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 descr="A* Algorithm Visualisation">
            <a:extLst>
              <a:ext uri="{FF2B5EF4-FFF2-40B4-BE49-F238E27FC236}">
                <a16:creationId xmlns:a16="http://schemas.microsoft.com/office/drawing/2014/main" id="{6BB1C060-1E09-45A0-A797-D985016F28CA}"/>
              </a:ext>
            </a:extLst>
          </p:cNvPr>
          <p:cNvCxnSpPr/>
          <p:nvPr/>
        </p:nvCxnSpPr>
        <p:spPr>
          <a:xfrm flipH="1">
            <a:off x="7285038" y="1319214"/>
            <a:ext cx="284162" cy="21748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 descr="A* Algorithm Visualisation">
            <a:extLst>
              <a:ext uri="{FF2B5EF4-FFF2-40B4-BE49-F238E27FC236}">
                <a16:creationId xmlns:a16="http://schemas.microsoft.com/office/drawing/2014/main" id="{CA20E537-02D3-45D8-B3D0-EC81BF8436E8}"/>
              </a:ext>
            </a:extLst>
          </p:cNvPr>
          <p:cNvCxnSpPr/>
          <p:nvPr/>
        </p:nvCxnSpPr>
        <p:spPr>
          <a:xfrm flipH="1">
            <a:off x="6145214" y="1298575"/>
            <a:ext cx="282575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 descr="A* Algorithm Visualisation">
            <a:extLst>
              <a:ext uri="{FF2B5EF4-FFF2-40B4-BE49-F238E27FC236}">
                <a16:creationId xmlns:a16="http://schemas.microsoft.com/office/drawing/2014/main" id="{0FA32DC8-DD2A-4A89-89E6-1CCFAA83C8CF}"/>
              </a:ext>
            </a:extLst>
          </p:cNvPr>
          <p:cNvCxnSpPr/>
          <p:nvPr/>
        </p:nvCxnSpPr>
        <p:spPr>
          <a:xfrm flipH="1" flipV="1">
            <a:off x="8424863" y="3335338"/>
            <a:ext cx="220662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 descr="A* Algorithm Visualisation">
            <a:extLst>
              <a:ext uri="{FF2B5EF4-FFF2-40B4-BE49-F238E27FC236}">
                <a16:creationId xmlns:a16="http://schemas.microsoft.com/office/drawing/2014/main" id="{5E866642-9430-4E7A-B125-D08982B11B44}"/>
              </a:ext>
            </a:extLst>
          </p:cNvPr>
          <p:cNvCxnSpPr/>
          <p:nvPr/>
        </p:nvCxnSpPr>
        <p:spPr>
          <a:xfrm flipH="1" flipV="1">
            <a:off x="6145214" y="4508500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 descr="A* Algorithm Visualisation">
            <a:extLst>
              <a:ext uri="{FF2B5EF4-FFF2-40B4-BE49-F238E27FC236}">
                <a16:creationId xmlns:a16="http://schemas.microsoft.com/office/drawing/2014/main" id="{53768779-9F0B-4016-B4E2-232CBBCF63C0}"/>
              </a:ext>
            </a:extLst>
          </p:cNvPr>
          <p:cNvCxnSpPr/>
          <p:nvPr/>
        </p:nvCxnSpPr>
        <p:spPr>
          <a:xfrm flipV="1">
            <a:off x="4791075" y="3878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 descr="A* Algorithm Visualisation">
            <a:extLst>
              <a:ext uri="{FF2B5EF4-FFF2-40B4-BE49-F238E27FC236}">
                <a16:creationId xmlns:a16="http://schemas.microsoft.com/office/drawing/2014/main" id="{833E25A2-FF11-4107-B7C6-1B227205B119}"/>
              </a:ext>
            </a:extLst>
          </p:cNvPr>
          <p:cNvCxnSpPr/>
          <p:nvPr/>
        </p:nvCxnSpPr>
        <p:spPr>
          <a:xfrm flipV="1">
            <a:off x="4791075" y="4508501"/>
            <a:ext cx="215900" cy="20002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 descr="A* Algorithm Visualisation">
            <a:extLst>
              <a:ext uri="{FF2B5EF4-FFF2-40B4-BE49-F238E27FC236}">
                <a16:creationId xmlns:a16="http://schemas.microsoft.com/office/drawing/2014/main" id="{10F75E3F-D8D5-4F7B-9AEB-1FAC986648B4}"/>
              </a:ext>
            </a:extLst>
          </p:cNvPr>
          <p:cNvCxnSpPr/>
          <p:nvPr/>
        </p:nvCxnSpPr>
        <p:spPr>
          <a:xfrm flipV="1">
            <a:off x="3359150" y="3878264"/>
            <a:ext cx="0" cy="25717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 descr="A* Algorithm Visualisation">
            <a:extLst>
              <a:ext uri="{FF2B5EF4-FFF2-40B4-BE49-F238E27FC236}">
                <a16:creationId xmlns:a16="http://schemas.microsoft.com/office/drawing/2014/main" id="{F3D83834-5184-4E82-A0A5-D62DCABA59B7}"/>
              </a:ext>
            </a:extLst>
          </p:cNvPr>
          <p:cNvCxnSpPr/>
          <p:nvPr/>
        </p:nvCxnSpPr>
        <p:spPr>
          <a:xfrm flipV="1">
            <a:off x="3359150" y="45085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 descr="A* Algorithm Visualisation">
            <a:extLst>
              <a:ext uri="{FF2B5EF4-FFF2-40B4-BE49-F238E27FC236}">
                <a16:creationId xmlns:a16="http://schemas.microsoft.com/office/drawing/2014/main" id="{5D395B2F-1603-4A26-B378-A0A30136254F}"/>
              </a:ext>
            </a:extLst>
          </p:cNvPr>
          <p:cNvCxnSpPr/>
          <p:nvPr/>
        </p:nvCxnSpPr>
        <p:spPr>
          <a:xfrm flipV="1">
            <a:off x="5591175" y="3902076"/>
            <a:ext cx="0" cy="25717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descr="A* Algorithm Visualisation">
            <a:extLst>
              <a:ext uri="{FF2B5EF4-FFF2-40B4-BE49-F238E27FC236}">
                <a16:creationId xmlns:a16="http://schemas.microsoft.com/office/drawing/2014/main" id="{C63EF26B-930F-4080-880B-A209AF944AF1}"/>
              </a:ext>
            </a:extLst>
          </p:cNvPr>
          <p:cNvCxnSpPr/>
          <p:nvPr/>
        </p:nvCxnSpPr>
        <p:spPr>
          <a:xfrm flipV="1">
            <a:off x="5591175" y="45085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descr="A* Algorithm Visualisation">
            <a:extLst>
              <a:ext uri="{FF2B5EF4-FFF2-40B4-BE49-F238E27FC236}">
                <a16:creationId xmlns:a16="http://schemas.microsoft.com/office/drawing/2014/main" id="{5FE75549-5026-46C7-9AB8-3DA0C83C94B9}"/>
              </a:ext>
            </a:extLst>
          </p:cNvPr>
          <p:cNvCxnSpPr/>
          <p:nvPr/>
        </p:nvCxnSpPr>
        <p:spPr>
          <a:xfrm flipH="1">
            <a:off x="7285039" y="1878013"/>
            <a:ext cx="28733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 descr="A* Algorithm Visualisation">
            <a:extLst>
              <a:ext uri="{FF2B5EF4-FFF2-40B4-BE49-F238E27FC236}">
                <a16:creationId xmlns:a16="http://schemas.microsoft.com/office/drawing/2014/main" id="{394CD171-C5C1-4AD6-83E4-9FCCB7B36FD7}"/>
              </a:ext>
            </a:extLst>
          </p:cNvPr>
          <p:cNvCxnSpPr/>
          <p:nvPr/>
        </p:nvCxnSpPr>
        <p:spPr>
          <a:xfrm flipV="1">
            <a:off x="7899400" y="3902076"/>
            <a:ext cx="0" cy="25717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A* Algorithm Visualisation">
            <a:extLst>
              <a:ext uri="{FF2B5EF4-FFF2-40B4-BE49-F238E27FC236}">
                <a16:creationId xmlns:a16="http://schemas.microsoft.com/office/drawing/2014/main" id="{4B3EAC76-D552-4291-B326-3262C810A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02310"/>
              </p:ext>
            </p:extLst>
          </p:nvPr>
        </p:nvGraphicFramePr>
        <p:xfrm>
          <a:off x="2711450" y="981076"/>
          <a:ext cx="6864348" cy="410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947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b="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28 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 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8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10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 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14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    </a:t>
                      </a:r>
                      <a:r>
                        <a:rPr lang="en-GB" sz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10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14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24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       </a:t>
                      </a:r>
                      <a:r>
                        <a:rPr lang="en-GB" sz="1200" b="1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endParaRPr lang="en-GB" sz="12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r>
                        <a:rPr lang="en-GB" sz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91439" marR="91439" marT="45711" marB="4571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 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 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38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      </a:t>
                      </a:r>
                      <a:r>
                        <a:rPr lang="en-GB" sz="1200" b="1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r>
                        <a:rPr lang="en-GB" sz="12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50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                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ross 4" descr="A* Algorithm Visualisation">
            <a:extLst>
              <a:ext uri="{FF2B5EF4-FFF2-40B4-BE49-F238E27FC236}">
                <a16:creationId xmlns:a16="http://schemas.microsoft.com/office/drawing/2014/main" id="{E9544243-B9DF-49CC-A5CD-7613781BF5EC}"/>
              </a:ext>
            </a:extLst>
          </p:cNvPr>
          <p:cNvSpPr/>
          <p:nvPr/>
        </p:nvSpPr>
        <p:spPr>
          <a:xfrm>
            <a:off x="4259263" y="2349500"/>
            <a:ext cx="360362" cy="28733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Cross 5" descr="A* Algorithm Visualisation">
            <a:extLst>
              <a:ext uri="{FF2B5EF4-FFF2-40B4-BE49-F238E27FC236}">
                <a16:creationId xmlns:a16="http://schemas.microsoft.com/office/drawing/2014/main" id="{92C55714-4805-48EE-B413-9B5B31C4EAC8}"/>
              </a:ext>
            </a:extLst>
          </p:cNvPr>
          <p:cNvSpPr/>
          <p:nvPr/>
        </p:nvSpPr>
        <p:spPr>
          <a:xfrm>
            <a:off x="7720014" y="4076701"/>
            <a:ext cx="358775" cy="288925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046" name="Title 1" descr="A* Algorithm Visualisation">
            <a:extLst>
              <a:ext uri="{FF2B5EF4-FFF2-40B4-BE49-F238E27FC236}">
                <a16:creationId xmlns:a16="http://schemas.microsoft.com/office/drawing/2014/main" id="{918915F7-0595-4E22-8EE0-70D54629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06437"/>
          </a:xfrm>
        </p:spPr>
        <p:txBody>
          <a:bodyPr/>
          <a:lstStyle/>
          <a:p>
            <a:r>
              <a:rPr lang="en-GB" altLang="en-US"/>
              <a:t>The Path</a:t>
            </a:r>
          </a:p>
        </p:txBody>
      </p:sp>
      <p:cxnSp>
        <p:nvCxnSpPr>
          <p:cNvPr id="13" name="Straight Arrow Connector 12" descr="A* Algorithm Visualisation">
            <a:extLst>
              <a:ext uri="{FF2B5EF4-FFF2-40B4-BE49-F238E27FC236}">
                <a16:creationId xmlns:a16="http://schemas.microsoft.com/office/drawing/2014/main" id="{C75BCCC0-2280-44E6-9E9E-86052EC34DF7}"/>
              </a:ext>
            </a:extLst>
          </p:cNvPr>
          <p:cNvCxnSpPr/>
          <p:nvPr/>
        </p:nvCxnSpPr>
        <p:spPr>
          <a:xfrm>
            <a:off x="4440238" y="1854200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* Algorithm Visualisation">
            <a:extLst>
              <a:ext uri="{FF2B5EF4-FFF2-40B4-BE49-F238E27FC236}">
                <a16:creationId xmlns:a16="http://schemas.microsoft.com/office/drawing/2014/main" id="{6D939CC2-F9D2-4C39-B103-AB1F4D12363F}"/>
              </a:ext>
            </a:extLst>
          </p:cNvPr>
          <p:cNvCxnSpPr/>
          <p:nvPr/>
        </p:nvCxnSpPr>
        <p:spPr>
          <a:xfrm>
            <a:off x="3575051" y="2455863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descr="A* Algorithm Visualisation">
            <a:extLst>
              <a:ext uri="{FF2B5EF4-FFF2-40B4-BE49-F238E27FC236}">
                <a16:creationId xmlns:a16="http://schemas.microsoft.com/office/drawing/2014/main" id="{6D59EEC3-E593-441D-99EC-C6B88951A4E3}"/>
              </a:ext>
            </a:extLst>
          </p:cNvPr>
          <p:cNvCxnSpPr/>
          <p:nvPr/>
        </p:nvCxnSpPr>
        <p:spPr>
          <a:xfrm flipV="1">
            <a:off x="4440238" y="27178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* Algorithm Visualisation">
            <a:extLst>
              <a:ext uri="{FF2B5EF4-FFF2-40B4-BE49-F238E27FC236}">
                <a16:creationId xmlns:a16="http://schemas.microsoft.com/office/drawing/2014/main" id="{26928334-9295-4E9A-A0CB-4356B88B33AC}"/>
              </a:ext>
            </a:extLst>
          </p:cNvPr>
          <p:cNvCxnSpPr/>
          <p:nvPr/>
        </p:nvCxnSpPr>
        <p:spPr>
          <a:xfrm flipH="1">
            <a:off x="5016501" y="19256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* Algorithm Visualisation">
            <a:extLst>
              <a:ext uri="{FF2B5EF4-FFF2-40B4-BE49-F238E27FC236}">
                <a16:creationId xmlns:a16="http://schemas.microsoft.com/office/drawing/2014/main" id="{8A23CE78-88E3-4D68-AE78-BCC36FDF16CE}"/>
              </a:ext>
            </a:extLst>
          </p:cNvPr>
          <p:cNvCxnSpPr/>
          <p:nvPr/>
        </p:nvCxnSpPr>
        <p:spPr>
          <a:xfrm flipH="1">
            <a:off x="5013325" y="2516188"/>
            <a:ext cx="2873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A* Algorithm Visualisation">
            <a:extLst>
              <a:ext uri="{FF2B5EF4-FFF2-40B4-BE49-F238E27FC236}">
                <a16:creationId xmlns:a16="http://schemas.microsoft.com/office/drawing/2014/main" id="{0F11A42C-257B-431F-8938-E1907F395428}"/>
              </a:ext>
            </a:extLst>
          </p:cNvPr>
          <p:cNvCxnSpPr/>
          <p:nvPr/>
        </p:nvCxnSpPr>
        <p:spPr>
          <a:xfrm>
            <a:off x="3648075" y="1925638"/>
            <a:ext cx="211138" cy="25241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A* Algorithm Visualisation">
            <a:extLst>
              <a:ext uri="{FF2B5EF4-FFF2-40B4-BE49-F238E27FC236}">
                <a16:creationId xmlns:a16="http://schemas.microsoft.com/office/drawing/2014/main" id="{FF2600C1-EAE1-4956-BF72-514F62F64AE8}"/>
              </a:ext>
            </a:extLst>
          </p:cNvPr>
          <p:cNvCxnSpPr/>
          <p:nvPr/>
        </p:nvCxnSpPr>
        <p:spPr>
          <a:xfrm flipV="1">
            <a:off x="3648075" y="2735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 descr="A* Algorithm Visualisation">
            <a:extLst>
              <a:ext uri="{FF2B5EF4-FFF2-40B4-BE49-F238E27FC236}">
                <a16:creationId xmlns:a16="http://schemas.microsoft.com/office/drawing/2014/main" id="{DBD39339-1F43-495F-8544-F9730B5FBE66}"/>
              </a:ext>
            </a:extLst>
          </p:cNvPr>
          <p:cNvCxnSpPr/>
          <p:nvPr/>
        </p:nvCxnSpPr>
        <p:spPr>
          <a:xfrm flipH="1" flipV="1">
            <a:off x="50133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A* Algorithm Visualisation">
            <a:extLst>
              <a:ext uri="{FF2B5EF4-FFF2-40B4-BE49-F238E27FC236}">
                <a16:creationId xmlns:a16="http://schemas.microsoft.com/office/drawing/2014/main" id="{31280A68-C65C-4522-AF33-B4CEF3253622}"/>
              </a:ext>
            </a:extLst>
          </p:cNvPr>
          <p:cNvCxnSpPr/>
          <p:nvPr/>
        </p:nvCxnSpPr>
        <p:spPr>
          <a:xfrm flipH="1" flipV="1">
            <a:off x="6169026" y="2735263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descr="A* Algorithm Visualisation">
            <a:extLst>
              <a:ext uri="{FF2B5EF4-FFF2-40B4-BE49-F238E27FC236}">
                <a16:creationId xmlns:a16="http://schemas.microsoft.com/office/drawing/2014/main" id="{E4C70949-1D37-4FBC-A989-87D624C37AD3}"/>
              </a:ext>
            </a:extLst>
          </p:cNvPr>
          <p:cNvCxnSpPr/>
          <p:nvPr/>
        </p:nvCxnSpPr>
        <p:spPr>
          <a:xfrm flipH="1">
            <a:off x="6173789" y="1917700"/>
            <a:ext cx="282575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 descr="A* Algorithm Visualisation">
            <a:extLst>
              <a:ext uri="{FF2B5EF4-FFF2-40B4-BE49-F238E27FC236}">
                <a16:creationId xmlns:a16="http://schemas.microsoft.com/office/drawing/2014/main" id="{08816BA2-A2A0-4A39-9537-2AFDD216FF69}"/>
              </a:ext>
            </a:extLst>
          </p:cNvPr>
          <p:cNvCxnSpPr/>
          <p:nvPr/>
        </p:nvCxnSpPr>
        <p:spPr>
          <a:xfrm flipV="1">
            <a:off x="3643313" y="33575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 descr="A* Algorithm Visualisation">
            <a:extLst>
              <a:ext uri="{FF2B5EF4-FFF2-40B4-BE49-F238E27FC236}">
                <a16:creationId xmlns:a16="http://schemas.microsoft.com/office/drawing/2014/main" id="{82F36248-6398-4442-9A1E-E381112DDE41}"/>
              </a:ext>
            </a:extLst>
          </p:cNvPr>
          <p:cNvCxnSpPr/>
          <p:nvPr/>
        </p:nvCxnSpPr>
        <p:spPr>
          <a:xfrm flipH="1" flipV="1">
            <a:off x="5013326" y="3335338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A* Algorithm Visualisation">
            <a:extLst>
              <a:ext uri="{FF2B5EF4-FFF2-40B4-BE49-F238E27FC236}">
                <a16:creationId xmlns:a16="http://schemas.microsoft.com/office/drawing/2014/main" id="{A7549D3C-8A13-4696-A262-4DCEE8C0CA4F}"/>
              </a:ext>
            </a:extLst>
          </p:cNvPr>
          <p:cNvCxnSpPr/>
          <p:nvPr/>
        </p:nvCxnSpPr>
        <p:spPr>
          <a:xfrm>
            <a:off x="3643314" y="1341439"/>
            <a:ext cx="211137" cy="25082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A* Algorithm Visualisation">
            <a:extLst>
              <a:ext uri="{FF2B5EF4-FFF2-40B4-BE49-F238E27FC236}">
                <a16:creationId xmlns:a16="http://schemas.microsoft.com/office/drawing/2014/main" id="{20CF47BD-E5EF-4881-AAE8-336D6137E895}"/>
              </a:ext>
            </a:extLst>
          </p:cNvPr>
          <p:cNvCxnSpPr/>
          <p:nvPr/>
        </p:nvCxnSpPr>
        <p:spPr>
          <a:xfrm>
            <a:off x="4440238" y="1304925"/>
            <a:ext cx="0" cy="2873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 descr="A* Algorithm Visualisation">
            <a:extLst>
              <a:ext uri="{FF2B5EF4-FFF2-40B4-BE49-F238E27FC236}">
                <a16:creationId xmlns:a16="http://schemas.microsoft.com/office/drawing/2014/main" id="{0FAA69ED-8C99-4A94-BEC2-167BC7DCAED8}"/>
              </a:ext>
            </a:extLst>
          </p:cNvPr>
          <p:cNvCxnSpPr/>
          <p:nvPr/>
        </p:nvCxnSpPr>
        <p:spPr>
          <a:xfrm flipH="1">
            <a:off x="5010151" y="1341438"/>
            <a:ext cx="284163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 descr="A* Algorithm Visualisation">
            <a:extLst>
              <a:ext uri="{FF2B5EF4-FFF2-40B4-BE49-F238E27FC236}">
                <a16:creationId xmlns:a16="http://schemas.microsoft.com/office/drawing/2014/main" id="{4171F7D1-64C9-405F-9349-6AEDBDFC32D6}"/>
              </a:ext>
            </a:extLst>
          </p:cNvPr>
          <p:cNvCxnSpPr/>
          <p:nvPr/>
        </p:nvCxnSpPr>
        <p:spPr>
          <a:xfrm flipH="1" flipV="1">
            <a:off x="7248526" y="3311525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 descr="A* Algorithm Visualisation">
            <a:extLst>
              <a:ext uri="{FF2B5EF4-FFF2-40B4-BE49-F238E27FC236}">
                <a16:creationId xmlns:a16="http://schemas.microsoft.com/office/drawing/2014/main" id="{6D4FA018-67E1-40C9-831D-083D2FFE50B0}"/>
              </a:ext>
            </a:extLst>
          </p:cNvPr>
          <p:cNvCxnSpPr/>
          <p:nvPr/>
        </p:nvCxnSpPr>
        <p:spPr>
          <a:xfrm flipH="1">
            <a:off x="7280276" y="3068638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 descr="A* Algorithm Visualisation">
            <a:extLst>
              <a:ext uri="{FF2B5EF4-FFF2-40B4-BE49-F238E27FC236}">
                <a16:creationId xmlns:a16="http://schemas.microsoft.com/office/drawing/2014/main" id="{97A5E010-2D98-4371-94B0-87F5A491DF44}"/>
              </a:ext>
            </a:extLst>
          </p:cNvPr>
          <p:cNvCxnSpPr/>
          <p:nvPr/>
        </p:nvCxnSpPr>
        <p:spPr>
          <a:xfrm flipH="1">
            <a:off x="8399464" y="3068638"/>
            <a:ext cx="2889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 descr="A* Algorithm Visualisation">
            <a:extLst>
              <a:ext uri="{FF2B5EF4-FFF2-40B4-BE49-F238E27FC236}">
                <a16:creationId xmlns:a16="http://schemas.microsoft.com/office/drawing/2014/main" id="{944228FD-46FA-4229-A3DD-44FD0A1FA9F2}"/>
              </a:ext>
            </a:extLst>
          </p:cNvPr>
          <p:cNvCxnSpPr/>
          <p:nvPr/>
        </p:nvCxnSpPr>
        <p:spPr>
          <a:xfrm flipH="1">
            <a:off x="8424863" y="2492375"/>
            <a:ext cx="284162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 descr="A* Algorithm Visualisation">
            <a:extLst>
              <a:ext uri="{FF2B5EF4-FFF2-40B4-BE49-F238E27FC236}">
                <a16:creationId xmlns:a16="http://schemas.microsoft.com/office/drawing/2014/main" id="{A5BC752C-F5C1-406E-9E7B-CEC660075252}"/>
              </a:ext>
            </a:extLst>
          </p:cNvPr>
          <p:cNvCxnSpPr/>
          <p:nvPr/>
        </p:nvCxnSpPr>
        <p:spPr>
          <a:xfrm flipH="1">
            <a:off x="7285038" y="2511425"/>
            <a:ext cx="284162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A* Algorithm Visualisation">
            <a:extLst>
              <a:ext uri="{FF2B5EF4-FFF2-40B4-BE49-F238E27FC236}">
                <a16:creationId xmlns:a16="http://schemas.microsoft.com/office/drawing/2014/main" id="{1D2DE04E-8E1B-42AF-B997-DAD147FF75D4}"/>
              </a:ext>
            </a:extLst>
          </p:cNvPr>
          <p:cNvCxnSpPr/>
          <p:nvPr/>
        </p:nvCxnSpPr>
        <p:spPr>
          <a:xfrm flipH="1">
            <a:off x="8424863" y="1341438"/>
            <a:ext cx="284162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 descr="A* Algorithm Visualisation">
            <a:extLst>
              <a:ext uri="{FF2B5EF4-FFF2-40B4-BE49-F238E27FC236}">
                <a16:creationId xmlns:a16="http://schemas.microsoft.com/office/drawing/2014/main" id="{0F9756DB-A2D0-48F4-B466-3B271506105C}"/>
              </a:ext>
            </a:extLst>
          </p:cNvPr>
          <p:cNvCxnSpPr/>
          <p:nvPr/>
        </p:nvCxnSpPr>
        <p:spPr>
          <a:xfrm flipH="1">
            <a:off x="7285038" y="1319214"/>
            <a:ext cx="284162" cy="21748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 descr="A* Algorithm Visualisation">
            <a:extLst>
              <a:ext uri="{FF2B5EF4-FFF2-40B4-BE49-F238E27FC236}">
                <a16:creationId xmlns:a16="http://schemas.microsoft.com/office/drawing/2014/main" id="{1B839862-E6AD-4086-BB29-2F84632C4797}"/>
              </a:ext>
            </a:extLst>
          </p:cNvPr>
          <p:cNvCxnSpPr/>
          <p:nvPr/>
        </p:nvCxnSpPr>
        <p:spPr>
          <a:xfrm flipH="1">
            <a:off x="6145214" y="1298575"/>
            <a:ext cx="282575" cy="2159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 descr="A* Algorithm Visualisation">
            <a:extLst>
              <a:ext uri="{FF2B5EF4-FFF2-40B4-BE49-F238E27FC236}">
                <a16:creationId xmlns:a16="http://schemas.microsoft.com/office/drawing/2014/main" id="{893DC225-2179-442E-B30F-82CAA8995666}"/>
              </a:ext>
            </a:extLst>
          </p:cNvPr>
          <p:cNvCxnSpPr/>
          <p:nvPr/>
        </p:nvCxnSpPr>
        <p:spPr>
          <a:xfrm flipH="1" flipV="1">
            <a:off x="8424863" y="3335338"/>
            <a:ext cx="220662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 descr="A* Algorithm Visualisation">
            <a:extLst>
              <a:ext uri="{FF2B5EF4-FFF2-40B4-BE49-F238E27FC236}">
                <a16:creationId xmlns:a16="http://schemas.microsoft.com/office/drawing/2014/main" id="{1CA1B2BE-B0C5-43C5-A9A7-15AFD966D040}"/>
              </a:ext>
            </a:extLst>
          </p:cNvPr>
          <p:cNvCxnSpPr/>
          <p:nvPr/>
        </p:nvCxnSpPr>
        <p:spPr>
          <a:xfrm flipH="1" flipV="1">
            <a:off x="6145214" y="4508500"/>
            <a:ext cx="219075" cy="2413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 descr="A* Algorithm Visualisation">
            <a:extLst>
              <a:ext uri="{FF2B5EF4-FFF2-40B4-BE49-F238E27FC236}">
                <a16:creationId xmlns:a16="http://schemas.microsoft.com/office/drawing/2014/main" id="{19940513-C9CC-4C52-B0E1-6144F0FBAB8A}"/>
              </a:ext>
            </a:extLst>
          </p:cNvPr>
          <p:cNvCxnSpPr/>
          <p:nvPr/>
        </p:nvCxnSpPr>
        <p:spPr>
          <a:xfrm flipV="1">
            <a:off x="4791075" y="3878264"/>
            <a:ext cx="215900" cy="19843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 descr="A* Algorithm Visualisation">
            <a:extLst>
              <a:ext uri="{FF2B5EF4-FFF2-40B4-BE49-F238E27FC236}">
                <a16:creationId xmlns:a16="http://schemas.microsoft.com/office/drawing/2014/main" id="{CCD19277-8E61-4C34-BABD-7BFD6563AFFD}"/>
              </a:ext>
            </a:extLst>
          </p:cNvPr>
          <p:cNvCxnSpPr/>
          <p:nvPr/>
        </p:nvCxnSpPr>
        <p:spPr>
          <a:xfrm flipV="1">
            <a:off x="4791075" y="4508501"/>
            <a:ext cx="215900" cy="20002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 descr="A* Algorithm Visualisation">
            <a:extLst>
              <a:ext uri="{FF2B5EF4-FFF2-40B4-BE49-F238E27FC236}">
                <a16:creationId xmlns:a16="http://schemas.microsoft.com/office/drawing/2014/main" id="{973B003D-DEE7-4593-90F3-EB8CFB8FB175}"/>
              </a:ext>
            </a:extLst>
          </p:cNvPr>
          <p:cNvCxnSpPr/>
          <p:nvPr/>
        </p:nvCxnSpPr>
        <p:spPr>
          <a:xfrm flipV="1">
            <a:off x="3359150" y="3878264"/>
            <a:ext cx="0" cy="25717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 descr="A* Algorithm Visualisation">
            <a:extLst>
              <a:ext uri="{FF2B5EF4-FFF2-40B4-BE49-F238E27FC236}">
                <a16:creationId xmlns:a16="http://schemas.microsoft.com/office/drawing/2014/main" id="{7808F758-9F58-4C21-9D45-A8FAF9065AF5}"/>
              </a:ext>
            </a:extLst>
          </p:cNvPr>
          <p:cNvCxnSpPr/>
          <p:nvPr/>
        </p:nvCxnSpPr>
        <p:spPr>
          <a:xfrm flipV="1">
            <a:off x="3359150" y="45085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 descr="A* Algorithm Visualisation">
            <a:extLst>
              <a:ext uri="{FF2B5EF4-FFF2-40B4-BE49-F238E27FC236}">
                <a16:creationId xmlns:a16="http://schemas.microsoft.com/office/drawing/2014/main" id="{CB1187EE-5ED2-424B-8D5F-08E0877A8D6C}"/>
              </a:ext>
            </a:extLst>
          </p:cNvPr>
          <p:cNvCxnSpPr/>
          <p:nvPr/>
        </p:nvCxnSpPr>
        <p:spPr>
          <a:xfrm flipV="1">
            <a:off x="5591175" y="3902076"/>
            <a:ext cx="0" cy="25717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descr="A* Algorithm Visualisation">
            <a:extLst>
              <a:ext uri="{FF2B5EF4-FFF2-40B4-BE49-F238E27FC236}">
                <a16:creationId xmlns:a16="http://schemas.microsoft.com/office/drawing/2014/main" id="{4AFE237B-460C-4215-9B44-DFA58BC32316}"/>
              </a:ext>
            </a:extLst>
          </p:cNvPr>
          <p:cNvCxnSpPr/>
          <p:nvPr/>
        </p:nvCxnSpPr>
        <p:spPr>
          <a:xfrm flipV="1">
            <a:off x="5591175" y="4508501"/>
            <a:ext cx="0" cy="25876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descr="A* Algorithm Visualisation">
            <a:extLst>
              <a:ext uri="{FF2B5EF4-FFF2-40B4-BE49-F238E27FC236}">
                <a16:creationId xmlns:a16="http://schemas.microsoft.com/office/drawing/2014/main" id="{F751C305-79F1-40F0-B953-7A5CAE71B4B7}"/>
              </a:ext>
            </a:extLst>
          </p:cNvPr>
          <p:cNvCxnSpPr/>
          <p:nvPr/>
        </p:nvCxnSpPr>
        <p:spPr>
          <a:xfrm flipH="1">
            <a:off x="7285039" y="1878013"/>
            <a:ext cx="28733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 descr="A* Algorithm Visualisation">
            <a:extLst>
              <a:ext uri="{FF2B5EF4-FFF2-40B4-BE49-F238E27FC236}">
                <a16:creationId xmlns:a16="http://schemas.microsoft.com/office/drawing/2014/main" id="{2DB1CF8F-4F3B-4A49-B221-8923007F6575}"/>
              </a:ext>
            </a:extLst>
          </p:cNvPr>
          <p:cNvCxnSpPr/>
          <p:nvPr/>
        </p:nvCxnSpPr>
        <p:spPr>
          <a:xfrm>
            <a:off x="7899401" y="3644901"/>
            <a:ext cx="4763" cy="55721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 descr="A* Algorithm Visualisation">
            <a:extLst>
              <a:ext uri="{FF2B5EF4-FFF2-40B4-BE49-F238E27FC236}">
                <a16:creationId xmlns:a16="http://schemas.microsoft.com/office/drawing/2014/main" id="{1AB2F2C6-9C09-4172-A1FE-F8A7E0A9FF5D}"/>
              </a:ext>
            </a:extLst>
          </p:cNvPr>
          <p:cNvCxnSpPr/>
          <p:nvPr/>
        </p:nvCxnSpPr>
        <p:spPr>
          <a:xfrm>
            <a:off x="6743701" y="3057526"/>
            <a:ext cx="1160463" cy="587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 descr="A* Algorithm Visualisation">
            <a:extLst>
              <a:ext uri="{FF2B5EF4-FFF2-40B4-BE49-F238E27FC236}">
                <a16:creationId xmlns:a16="http://schemas.microsoft.com/office/drawing/2014/main" id="{0E336B3C-E567-4741-9D24-96B84E470A9C}"/>
              </a:ext>
            </a:extLst>
          </p:cNvPr>
          <p:cNvCxnSpPr/>
          <p:nvPr/>
        </p:nvCxnSpPr>
        <p:spPr>
          <a:xfrm>
            <a:off x="5588001" y="2470151"/>
            <a:ext cx="1160463" cy="587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 descr="A* Algorithm Visualisation">
            <a:extLst>
              <a:ext uri="{FF2B5EF4-FFF2-40B4-BE49-F238E27FC236}">
                <a16:creationId xmlns:a16="http://schemas.microsoft.com/office/drawing/2014/main" id="{D7895C2B-D0B4-4032-9911-E90D1E553836}"/>
              </a:ext>
            </a:extLst>
          </p:cNvPr>
          <p:cNvCxnSpPr/>
          <p:nvPr/>
        </p:nvCxnSpPr>
        <p:spPr>
          <a:xfrm>
            <a:off x="4440239" y="2470150"/>
            <a:ext cx="115252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 descr="A* Algorithm Visualisation">
            <a:extLst>
              <a:ext uri="{FF2B5EF4-FFF2-40B4-BE49-F238E27FC236}">
                <a16:creationId xmlns:a16="http://schemas.microsoft.com/office/drawing/2014/main" id="{F920EDE0-6430-43F8-BC0B-4380BA7D16BD}"/>
              </a:ext>
            </a:extLst>
          </p:cNvPr>
          <p:cNvCxnSpPr/>
          <p:nvPr/>
        </p:nvCxnSpPr>
        <p:spPr>
          <a:xfrm flipV="1">
            <a:off x="7899400" y="3878264"/>
            <a:ext cx="0" cy="25717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84" name="Content Placeholder 2" descr="A* Algorithm Visualisation">
            <a:extLst>
              <a:ext uri="{FF2B5EF4-FFF2-40B4-BE49-F238E27FC236}">
                <a16:creationId xmlns:a16="http://schemas.microsoft.com/office/drawing/2014/main" id="{0CD356D1-21B8-4271-93B3-353EF051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988" y="5229226"/>
            <a:ext cx="8229600" cy="792163"/>
          </a:xfrm>
        </p:spPr>
        <p:txBody>
          <a:bodyPr/>
          <a:lstStyle/>
          <a:p>
            <a:r>
              <a:rPr lang="en-GB" altLang="en-US" sz="2400"/>
              <a:t>Tracing back from the Goal following the parents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A4EB120-3891-47E8-9EF3-264EBAD1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13" y="115889"/>
            <a:ext cx="5999162" cy="561975"/>
          </a:xfrm>
        </p:spPr>
        <p:txBody>
          <a:bodyPr/>
          <a:lstStyle/>
          <a:p>
            <a:r>
              <a:rPr lang="en-GB" altLang="en-US"/>
              <a:t>A* Algorithm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677EE92E-36E1-4CAE-B309-92C73E8A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4941889"/>
            <a:ext cx="4211637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4" descr="A* Algorithm Psuedocode">
            <a:extLst>
              <a:ext uri="{FF2B5EF4-FFF2-40B4-BE49-F238E27FC236}">
                <a16:creationId xmlns:a16="http://schemas.microsoft.com/office/drawing/2014/main" id="{247BB963-2E00-4054-AA66-4D49010C8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260351"/>
            <a:ext cx="9001125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wrap start and goal in Nodes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insert start node into 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Loop while open not empty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set current to lowest node in open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remove current from open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                   store current’s adjacent vertices in adjacent priority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loop while adjacent not empty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set adj to the remove vertex in adjacent priority list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wrap adj in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set adjNode’s parent to 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if adjNode is goal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	return ReconstructPlan(adj’s node)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end 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adjNode’s g = current’s g + DistanceBwteenvertices current and adj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adjNode’s h = GetHeuristic between adj and goal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adjNode’s f = g + 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set foundInOpen = find adj’s node in open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if foundInOpen &lt;&gt; 0 and foundInOpen’s f &lt; adj Node’s 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	skip to next adjacent iteration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end 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set foundInClosed = find adj’s node in closed lis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if foundInClose &lt;&gt; 0 and foundInClosed’s f &lt; adj Node’s 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	skip to next adjacent iteration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end 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	insert adj node into open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insert current into closed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return 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9B59AED-9D9B-44EF-9199-A07D8CD7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Activity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83B6E21-9A11-4133-AA34-F2BCFBEC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Attempt Exercise 5 to 8, implementing the A* star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Graph Notation">
            <a:extLst>
              <a:ext uri="{FF2B5EF4-FFF2-40B4-BE49-F238E27FC236}">
                <a16:creationId xmlns:a16="http://schemas.microsoft.com/office/drawing/2014/main" id="{20F85FAA-64D0-4A7A-B7AE-1D001D47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Notation</a:t>
            </a:r>
            <a:endParaRPr lang="en-US" altLang="en-US" sz="4000" b="1"/>
          </a:p>
        </p:txBody>
      </p:sp>
      <p:sp>
        <p:nvSpPr>
          <p:cNvPr id="7171" name="Rectangle 3" descr="Graph Notation">
            <a:extLst>
              <a:ext uri="{FF2B5EF4-FFF2-40B4-BE49-F238E27FC236}">
                <a16:creationId xmlns:a16="http://schemas.microsoft.com/office/drawing/2014/main" id="{E7C1BDA4-C289-43FC-9067-F0256182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63" y="1285876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/>
              <a:t>Unvisited node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Current node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/>
            <a:r>
              <a:rPr lang="en-GB" altLang="en-US"/>
              <a:t>Visited node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  <a:p>
            <a:pPr eaLnBrk="1" hangingPunct="1"/>
            <a:r>
              <a:rPr lang="en-GB" altLang="en-US"/>
              <a:t>Distance to node from origin </a:t>
            </a:r>
            <a:endParaRPr lang="en-US" altLang="en-US"/>
          </a:p>
        </p:txBody>
      </p:sp>
      <p:sp>
        <p:nvSpPr>
          <p:cNvPr id="7172" name="Text Box 4" descr="Graph Notation">
            <a:extLst>
              <a:ext uri="{FF2B5EF4-FFF2-40B4-BE49-F238E27FC236}">
                <a16:creationId xmlns:a16="http://schemas.microsoft.com/office/drawing/2014/main" id="{C92A4C05-EE63-405D-B19E-E71BF447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4797425"/>
            <a:ext cx="5715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Arial" panose="020B0604020202020204" pitchFamily="34" charset="0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73" name="Oval 5" descr="Graph Notation">
            <a:extLst>
              <a:ext uri="{FF2B5EF4-FFF2-40B4-BE49-F238E27FC236}">
                <a16:creationId xmlns:a16="http://schemas.microsoft.com/office/drawing/2014/main" id="{B3CF2FFE-D14D-4A78-95BB-A45C40CF5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1268413"/>
            <a:ext cx="571500" cy="57150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74" name="Oval 6" descr="Graph Notation">
            <a:extLst>
              <a:ext uri="{FF2B5EF4-FFF2-40B4-BE49-F238E27FC236}">
                <a16:creationId xmlns:a16="http://schemas.microsoft.com/office/drawing/2014/main" id="{6A6725D9-AE3D-4787-8B63-2F9521BC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573463"/>
            <a:ext cx="571500" cy="5715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175" name="Oval 7" descr="Graph Notation">
            <a:extLst>
              <a:ext uri="{FF2B5EF4-FFF2-40B4-BE49-F238E27FC236}">
                <a16:creationId xmlns:a16="http://schemas.microsoft.com/office/drawing/2014/main" id="{403B228E-FEED-4EFC-A3B5-806FBBF2C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2349500"/>
            <a:ext cx="571500" cy="5715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02ADA4A-DCF4-4018-A2F8-583BAFF4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Sequence</a:t>
            </a:r>
            <a:endParaRPr lang="en-US" altLang="en-US" sz="4000" b="1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43CA40B-1D65-44E6-B483-01C58035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400"/>
              <a:t>Set all nodes to unvisited and all distances to nodes as null.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400"/>
              <a:t>Set the origin node to the current node and the distance to this node as zero.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400"/>
              <a:t>Update the distances for all the nodes adjacent to the current node  current node distance + the value of the edge.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400"/>
              <a:t>Set the lowest distance adjacent node to current.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400"/>
              <a:t>Continue to repeat steps 3 &amp; 4. Over writing any distances which are higher.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GB" altLang="en-US" sz="280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FF7972-458C-42D1-AF74-175C4A62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Example </a:t>
            </a:r>
            <a:endParaRPr lang="en-US" altLang="en-US" sz="4000" b="1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C036D80A-744D-40C6-9834-3EE2DA1E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227" y="5661026"/>
            <a:ext cx="8569325" cy="1008063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GB" altLang="en-US" sz="2400" dirty="0"/>
              <a:t>Task – Find the shortest distance between Nodes A and F</a:t>
            </a:r>
            <a:endParaRPr lang="en-US" altLang="en-US" dirty="0"/>
          </a:p>
        </p:txBody>
      </p:sp>
      <p:pic>
        <p:nvPicPr>
          <p:cNvPr id="9220" name="Picture 3" descr="Graph Visualisation">
            <a:extLst>
              <a:ext uri="{FF2B5EF4-FFF2-40B4-BE49-F238E27FC236}">
                <a16:creationId xmlns:a16="http://schemas.microsoft.com/office/drawing/2014/main" id="{FDFCC3C9-CFB4-4FBC-8405-16164047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196752"/>
            <a:ext cx="707866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658981-F3E4-4B78-A472-16A833A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1</a:t>
            </a:r>
            <a:endParaRPr lang="en-US" altLang="en-US" sz="4000" b="1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84BBA645-5D25-43FC-9330-2B6B761A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1" y="5857876"/>
            <a:ext cx="8424863" cy="7905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800"/>
              <a:t>	</a:t>
            </a:r>
            <a:r>
              <a:rPr lang="en-GB" altLang="en-US" sz="2400"/>
              <a:t>Set the origin to the current node. Set all labels to null apart from the origin’s label which is zero.</a:t>
            </a:r>
            <a:endParaRPr lang="en-US" altLang="en-US" sz="2400"/>
          </a:p>
        </p:txBody>
      </p:sp>
      <p:pic>
        <p:nvPicPr>
          <p:cNvPr id="10244" name="Picture 3" descr="Graph Visualisation">
            <a:extLst>
              <a:ext uri="{FF2B5EF4-FFF2-40B4-BE49-F238E27FC236}">
                <a16:creationId xmlns:a16="http://schemas.microsoft.com/office/drawing/2014/main" id="{83F4476D-6CEA-4939-BA84-2D2B9748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864" y="549275"/>
            <a:ext cx="6767512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7C4CDF4-36C5-4F00-9A35-90725667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2</a:t>
            </a:r>
            <a:endParaRPr lang="en-US" altLang="en-US" sz="4000" b="1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DE42F2D1-7CEB-4BC8-9FCF-53258111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0" y="5849938"/>
            <a:ext cx="8567738" cy="8191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GB" altLang="en-US" sz="2800"/>
              <a:t>	</a:t>
            </a:r>
            <a:r>
              <a:rPr lang="en-GB" altLang="en-US" sz="2400"/>
              <a:t>Set adjacent nodes label’s to Current node label + edge value and set the current node to visited.</a:t>
            </a:r>
            <a:endParaRPr lang="en-US" altLang="en-US" sz="2400"/>
          </a:p>
        </p:txBody>
      </p:sp>
      <p:pic>
        <p:nvPicPr>
          <p:cNvPr id="11268" name="Picture 3" descr="Graph Visualisation">
            <a:extLst>
              <a:ext uri="{FF2B5EF4-FFF2-40B4-BE49-F238E27FC236}">
                <a16:creationId xmlns:a16="http://schemas.microsoft.com/office/drawing/2014/main" id="{65E53935-5BDC-46E5-AD7F-D568EBB0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21" y="476251"/>
            <a:ext cx="6862763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07AFCE2-A6A7-40C6-8C02-E17DA4AA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/>
              <a:t>Step 3</a:t>
            </a:r>
            <a:endParaRPr lang="en-US" altLang="en-US" sz="4000" b="1"/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448B3072-6209-45C7-A238-AB0030F2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949950"/>
            <a:ext cx="8351838" cy="7191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GB" altLang="en-US" sz="2400"/>
              <a:t>	Set the adjacent node with the lowest label to the current node.</a:t>
            </a:r>
            <a:endParaRPr lang="en-US" altLang="en-US" sz="2400"/>
          </a:p>
        </p:txBody>
      </p:sp>
      <p:pic>
        <p:nvPicPr>
          <p:cNvPr id="12292" name="Picture 3" descr="Graph Visualisation">
            <a:extLst>
              <a:ext uri="{FF2B5EF4-FFF2-40B4-BE49-F238E27FC236}">
                <a16:creationId xmlns:a16="http://schemas.microsoft.com/office/drawing/2014/main" id="{526D3C2C-3273-4C35-9997-F33B8AC75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76251"/>
            <a:ext cx="6732587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2315</Words>
  <Application>Microsoft Macintosh PowerPoint</Application>
  <PresentationFormat>Widescreen</PresentationFormat>
  <Paragraphs>764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 Path Finding</vt:lpstr>
      <vt:lpstr>Shortest Path Problem</vt:lpstr>
      <vt:lpstr>Graphical Representation of Algorithm</vt:lpstr>
      <vt:lpstr>Notation</vt:lpstr>
      <vt:lpstr>Sequence</vt:lpstr>
      <vt:lpstr>Example 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 </vt:lpstr>
      <vt:lpstr>Step 11</vt:lpstr>
      <vt:lpstr>Step 12</vt:lpstr>
      <vt:lpstr>Shortest Path</vt:lpstr>
      <vt:lpstr>Dijkstra Algorithm</vt:lpstr>
      <vt:lpstr>Activity</vt:lpstr>
      <vt:lpstr>Introduction</vt:lpstr>
      <vt:lpstr>PowerPoint Presentation</vt:lpstr>
      <vt:lpstr>Components</vt:lpstr>
      <vt:lpstr>Heuristic</vt:lpstr>
      <vt:lpstr>Calculating H (Heuristic)</vt:lpstr>
      <vt:lpstr>H (Heuristic) Values</vt:lpstr>
      <vt:lpstr>Movement Cost</vt:lpstr>
      <vt:lpstr>G (Movement Cost) Values</vt:lpstr>
      <vt:lpstr>Parents</vt:lpstr>
      <vt:lpstr>Search Step 1</vt:lpstr>
      <vt:lpstr>Search Step 2</vt:lpstr>
      <vt:lpstr>Search Step 3</vt:lpstr>
      <vt:lpstr>Search Step 4</vt:lpstr>
      <vt:lpstr>Search Step 5</vt:lpstr>
      <vt:lpstr>Completed Search</vt:lpstr>
      <vt:lpstr>The Path</vt:lpstr>
      <vt:lpstr>A* Algorithm</vt:lpstr>
      <vt:lpstr>Activity</vt:lpstr>
    </vt:vector>
  </TitlesOfParts>
  <Company>Kellogg College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Sam Groom</dc:creator>
  <cp:lastModifiedBy>Nick Day</cp:lastModifiedBy>
  <cp:revision>142</cp:revision>
  <dcterms:created xsi:type="dcterms:W3CDTF">2003-12-17T16:20:09Z</dcterms:created>
  <dcterms:modified xsi:type="dcterms:W3CDTF">2023-11-27T16:07:12Z</dcterms:modified>
</cp:coreProperties>
</file>