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notesMasterIdLst>
    <p:notesMasterId r:id="rId106"/>
  </p:notesMasterIdLst>
  <p:sldIdLst>
    <p:sldId id="786" r:id="rId3"/>
    <p:sldId id="789" r:id="rId4"/>
    <p:sldId id="841" r:id="rId5"/>
    <p:sldId id="704" r:id="rId6"/>
    <p:sldId id="707" r:id="rId7"/>
    <p:sldId id="421" r:id="rId8"/>
    <p:sldId id="708" r:id="rId9"/>
    <p:sldId id="425" r:id="rId10"/>
    <p:sldId id="842" r:id="rId11"/>
    <p:sldId id="843" r:id="rId12"/>
    <p:sldId id="821" r:id="rId13"/>
    <p:sldId id="825" r:id="rId14"/>
    <p:sldId id="820" r:id="rId15"/>
    <p:sldId id="822" r:id="rId16"/>
    <p:sldId id="817" r:id="rId17"/>
    <p:sldId id="818" r:id="rId18"/>
    <p:sldId id="823" r:id="rId19"/>
    <p:sldId id="824" r:id="rId20"/>
    <p:sldId id="285" r:id="rId21"/>
    <p:sldId id="784" r:id="rId22"/>
    <p:sldId id="785" r:id="rId23"/>
    <p:sldId id="790" r:id="rId24"/>
    <p:sldId id="791" r:id="rId25"/>
    <p:sldId id="794" r:id="rId26"/>
    <p:sldId id="326" r:id="rId27"/>
    <p:sldId id="836" r:id="rId28"/>
    <p:sldId id="813" r:id="rId29"/>
    <p:sldId id="799" r:id="rId30"/>
    <p:sldId id="325" r:id="rId31"/>
    <p:sldId id="341" r:id="rId32"/>
    <p:sldId id="800" r:id="rId33"/>
    <p:sldId id="815" r:id="rId34"/>
    <p:sldId id="810" r:id="rId35"/>
    <p:sldId id="811" r:id="rId36"/>
    <p:sldId id="329" r:id="rId37"/>
    <p:sldId id="330" r:id="rId38"/>
    <p:sldId id="835" r:id="rId39"/>
    <p:sldId id="795" r:id="rId40"/>
    <p:sldId id="812" r:id="rId41"/>
    <p:sldId id="319" r:id="rId42"/>
    <p:sldId id="837" r:id="rId43"/>
    <p:sldId id="838" r:id="rId44"/>
    <p:sldId id="839" r:id="rId45"/>
    <p:sldId id="840" r:id="rId46"/>
    <p:sldId id="826" r:id="rId47"/>
    <p:sldId id="827" r:id="rId48"/>
    <p:sldId id="327" r:id="rId49"/>
    <p:sldId id="331" r:id="rId50"/>
    <p:sldId id="305" r:id="rId51"/>
    <p:sldId id="793" r:id="rId52"/>
    <p:sldId id="828" r:id="rId53"/>
    <p:sldId id="316" r:id="rId54"/>
    <p:sldId id="322" r:id="rId55"/>
    <p:sldId id="332" r:id="rId56"/>
    <p:sldId id="340" r:id="rId57"/>
    <p:sldId id="337" r:id="rId58"/>
    <p:sldId id="829" r:id="rId59"/>
    <p:sldId id="844" r:id="rId60"/>
    <p:sldId id="845" r:id="rId61"/>
    <p:sldId id="846" r:id="rId62"/>
    <p:sldId id="847" r:id="rId63"/>
    <p:sldId id="339" r:id="rId64"/>
    <p:sldId id="338" r:id="rId65"/>
    <p:sldId id="850" r:id="rId66"/>
    <p:sldId id="851" r:id="rId67"/>
    <p:sldId id="853" r:id="rId68"/>
    <p:sldId id="857" r:id="rId69"/>
    <p:sldId id="860" r:id="rId70"/>
    <p:sldId id="861" r:id="rId71"/>
    <p:sldId id="852" r:id="rId72"/>
    <p:sldId id="343" r:id="rId73"/>
    <p:sldId id="342" r:id="rId74"/>
    <p:sldId id="792" r:id="rId75"/>
    <p:sldId id="287" r:id="rId76"/>
    <p:sldId id="797" r:id="rId77"/>
    <p:sldId id="333" r:id="rId78"/>
    <p:sldId id="334" r:id="rId79"/>
    <p:sldId id="833" r:id="rId80"/>
    <p:sldId id="309" r:id="rId81"/>
    <p:sldId id="336" r:id="rId82"/>
    <p:sldId id="335" r:id="rId83"/>
    <p:sldId id="310" r:id="rId84"/>
    <p:sldId id="803" r:id="rId85"/>
    <p:sldId id="805" r:id="rId86"/>
    <p:sldId id="804" r:id="rId87"/>
    <p:sldId id="854" r:id="rId88"/>
    <p:sldId id="855" r:id="rId89"/>
    <p:sldId id="848" r:id="rId90"/>
    <p:sldId id="849" r:id="rId91"/>
    <p:sldId id="831" r:id="rId92"/>
    <p:sldId id="834" r:id="rId93"/>
    <p:sldId id="777" r:id="rId94"/>
    <p:sldId id="780" r:id="rId95"/>
    <p:sldId id="782" r:id="rId96"/>
    <p:sldId id="778" r:id="rId97"/>
    <p:sldId id="781" r:id="rId98"/>
    <p:sldId id="783" r:id="rId99"/>
    <p:sldId id="304" r:id="rId100"/>
    <p:sldId id="275" r:id="rId101"/>
    <p:sldId id="294" r:id="rId102"/>
    <p:sldId id="281" r:id="rId103"/>
    <p:sldId id="297" r:id="rId104"/>
    <p:sldId id="284" r:id="rId10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" id="{9562EC17-7943-4D0E-9BC2-2C52FCCA3B37}">
          <p14:sldIdLst>
            <p14:sldId id="786"/>
            <p14:sldId id="789"/>
          </p14:sldIdLst>
        </p14:section>
        <p14:section name="Language (intro)" id="{47DCD031-88B2-9041-B95B-E5E09DF7C955}">
          <p14:sldIdLst>
            <p14:sldId id="841"/>
            <p14:sldId id="704"/>
            <p14:sldId id="707"/>
            <p14:sldId id="421"/>
            <p14:sldId id="708"/>
            <p14:sldId id="425"/>
            <p14:sldId id="842"/>
            <p14:sldId id="843"/>
          </p14:sldIdLst>
        </p14:section>
        <p14:section name="What is a Computer" id="{E71226FF-960E-5B4A-9898-E3F2DB43818D}">
          <p14:sldIdLst>
            <p14:sldId id="821"/>
            <p14:sldId id="825"/>
          </p14:sldIdLst>
        </p14:section>
        <p14:section name="Introduction to Python" id="{CB7A96E3-662A-0640-9AF4-177385C80D4E}">
          <p14:sldIdLst>
            <p14:sldId id="820"/>
            <p14:sldId id="822"/>
            <p14:sldId id="817"/>
            <p14:sldId id="818"/>
            <p14:sldId id="823"/>
            <p14:sldId id="824"/>
          </p14:sldIdLst>
        </p14:section>
        <p14:section name="Output in Python" id="{9FC3CD57-B7E8-C343-B9F7-C79980F0488F}">
          <p14:sldIdLst>
            <p14:sldId id="285"/>
            <p14:sldId id="784"/>
            <p14:sldId id="785"/>
            <p14:sldId id="790"/>
            <p14:sldId id="791"/>
          </p14:sldIdLst>
        </p14:section>
        <p14:section name="Variables in Python" id="{36F408B9-5263-F14F-9353-CBD3060260DC}">
          <p14:sldIdLst>
            <p14:sldId id="794"/>
            <p14:sldId id="326"/>
            <p14:sldId id="836"/>
            <p14:sldId id="813"/>
          </p14:sldIdLst>
        </p14:section>
        <p14:section name="Types and Names" id="{C1628509-B4D2-4243-B6B6-16B7DE79A6AA}">
          <p14:sldIdLst>
            <p14:sldId id="799"/>
            <p14:sldId id="325"/>
            <p14:sldId id="341"/>
            <p14:sldId id="800"/>
            <p14:sldId id="815"/>
          </p14:sldIdLst>
        </p14:section>
        <p14:section name="Assignment in Python" id="{709746F6-471A-914E-8D20-AC2043EE4C21}">
          <p14:sldIdLst>
            <p14:sldId id="810"/>
            <p14:sldId id="811"/>
            <p14:sldId id="329"/>
            <p14:sldId id="330"/>
            <p14:sldId id="835"/>
            <p14:sldId id="795"/>
            <p14:sldId id="812"/>
            <p14:sldId id="319"/>
          </p14:sldIdLst>
        </p14:section>
        <p14:section name="Concatenation" id="{1C6D2D25-A2A7-7A4F-8672-674ECFA0445A}">
          <p14:sldIdLst>
            <p14:sldId id="837"/>
            <p14:sldId id="838"/>
            <p14:sldId id="839"/>
            <p14:sldId id="840"/>
            <p14:sldId id="826"/>
            <p14:sldId id="827"/>
            <p14:sldId id="327"/>
            <p14:sldId id="331"/>
            <p14:sldId id="305"/>
            <p14:sldId id="793"/>
          </p14:sldIdLst>
        </p14:section>
        <p14:section name="More on Types" id="{1AF947E9-6E68-6E40-9755-85338DE2DFDF}">
          <p14:sldIdLst>
            <p14:sldId id="828"/>
            <p14:sldId id="316"/>
            <p14:sldId id="322"/>
            <p14:sldId id="332"/>
            <p14:sldId id="340"/>
            <p14:sldId id="337"/>
          </p14:sldIdLst>
        </p14:section>
        <p14:section name="Casting" id="{2155F7D2-A463-A948-99A7-94356A9E05E6}">
          <p14:sldIdLst>
            <p14:sldId id="829"/>
            <p14:sldId id="844"/>
            <p14:sldId id="845"/>
            <p14:sldId id="846"/>
            <p14:sldId id="847"/>
            <p14:sldId id="339"/>
            <p14:sldId id="338"/>
            <p14:sldId id="850"/>
            <p14:sldId id="851"/>
            <p14:sldId id="853"/>
            <p14:sldId id="857"/>
            <p14:sldId id="860"/>
            <p14:sldId id="861"/>
            <p14:sldId id="852"/>
            <p14:sldId id="343"/>
            <p14:sldId id="342"/>
          </p14:sldIdLst>
        </p14:section>
        <p14:section name="Input in Python" id="{C67D3FF9-A5EC-1F42-8AC5-E7B8854FE69F}">
          <p14:sldIdLst>
            <p14:sldId id="792"/>
            <p14:sldId id="287"/>
            <p14:sldId id="797"/>
            <p14:sldId id="333"/>
            <p14:sldId id="334"/>
            <p14:sldId id="833"/>
            <p14:sldId id="309"/>
            <p14:sldId id="336"/>
            <p14:sldId id="335"/>
            <p14:sldId id="310"/>
          </p14:sldIdLst>
        </p14:section>
        <p14:section name="Comments" id="{03EB93DC-BFF0-6C41-83E4-BCE55E8109F5}">
          <p14:sldIdLst>
            <p14:sldId id="803"/>
            <p14:sldId id="805"/>
            <p14:sldId id="804"/>
            <p14:sldId id="854"/>
            <p14:sldId id="855"/>
            <p14:sldId id="848"/>
            <p14:sldId id="849"/>
          </p14:sldIdLst>
        </p14:section>
        <p14:section name="Next time..." id="{0C3C27AF-E48A-5B41-BE67-1EB6F2C9BADE}">
          <p14:sldIdLst>
            <p14:sldId id="831"/>
            <p14:sldId id="834"/>
          </p14:sldIdLst>
        </p14:section>
        <p14:section name="Constants in Python?" id="{A5B0BAAC-2D46-4EF3-8A30-7144C6671BB2}">
          <p14:sldIdLst/>
        </p14:section>
        <p14:section name="Exercise!" id="{D53F29B1-5398-E240-AA41-1A4B22AB5B97}">
          <p14:sldIdLst>
            <p14:sldId id="777"/>
            <p14:sldId id="780"/>
            <p14:sldId id="782"/>
            <p14:sldId id="778"/>
            <p14:sldId id="781"/>
            <p14:sldId id="783"/>
          </p14:sldIdLst>
        </p14:section>
        <p14:section name="Edinburgh Slides" id="{8C7766F2-6325-DB44-AEBD-C7B60C08C544}">
          <p14:sldIdLst>
            <p14:sldId id="304"/>
            <p14:sldId id="275"/>
            <p14:sldId id="294"/>
            <p14:sldId id="281"/>
            <p14:sldId id="297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03F9F"/>
    <a:srgbClr val="BE00FE"/>
    <a:srgbClr val="009421"/>
    <a:srgbClr val="CC0000"/>
    <a:srgbClr val="A6A6A6"/>
    <a:srgbClr val="0000FF"/>
    <a:srgbClr val="539F9C"/>
    <a:srgbClr val="43546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76" autoAdjust="0"/>
    <p:restoredTop sz="86450" autoAdjust="0"/>
  </p:normalViewPr>
  <p:slideViewPr>
    <p:cSldViewPr snapToGrid="0">
      <p:cViewPr varScale="1">
        <p:scale>
          <a:sx n="76" d="100"/>
          <a:sy n="76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-109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F4A7-2F7B-42AE-A90F-0334F94252F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GB" dirty="0"/>
              <a:t>v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EDF29-2292-414D-8A4A-6B69C38D8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9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3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Functionality of strings can be extended through methods</a:t>
            </a:r>
          </a:p>
          <a:p>
            <a:r>
              <a:rPr lang="en-US">
                <a:cs typeface="Calibri"/>
              </a:rPr>
              <a:t>should be in your notebooks but the </a:t>
            </a:r>
            <a:r>
              <a:rPr lang="en-US" err="1">
                <a:cs typeface="Calibri"/>
              </a:rPr>
              <a:t>dir</a:t>
            </a:r>
            <a:r>
              <a:rPr lang="en-US">
                <a:cs typeface="Calibri"/>
              </a:rPr>
              <a:t>() can be used on any Object/variable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Sometimes we need strings on multiple lines. How? Two ways?</a:t>
            </a:r>
          </a:p>
          <a:p>
            <a:r>
              <a:rPr lang="en-US" dirty="0">
                <a:cs typeface="Calibri"/>
              </a:rPr>
              <a:t>One is using triple quotes """</a:t>
            </a:r>
          </a:p>
          <a:p>
            <a:r>
              <a:rPr lang="en-US" dirty="0">
                <a:cs typeface="Calibri"/>
              </a:rPr>
              <a:t>The other one is using the new line character - \n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More examples including  Exp, Octal, Hex, 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 in your notebooks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5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50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855C-8313-4FBD-B71F-061706892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A6E47-74A1-474C-AB88-31727FB7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751B-05C0-4C7F-999D-3848BD39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31CA2-4A80-420E-84FB-41361E74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2E22-CDC1-4EC6-A241-837A7E04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8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013B-0FD5-48DD-9592-2E051986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D707-523C-4E0A-87BD-5E6CD27B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7D8E-0E7F-4090-A767-50582A3C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8A8C-13FF-4213-9EA9-BD5B32D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CA07-A9A0-4275-BF5D-3A7500CB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013B-0FD5-48DD-9592-2E0519862C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7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D707-523C-4E0A-87BD-5E6CD27B20F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7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7D8E-0E7F-4090-A767-50582A3C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8A8C-13FF-4213-9EA9-BD5B32D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CA07-A9A0-4275-BF5D-3A7500CB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5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6C7-1698-4C0C-B9D9-CAC7A14A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5B06-7151-4965-A654-8FA1259F5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AB32E-564A-4DC4-AB96-6DEF9838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54FF-535A-4CF7-836E-7ABDDBDA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E00FD-8D13-4ACB-A344-4F14293C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7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4E86-0966-4705-AEA5-D45CEBDA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940C-4D58-4142-8BC2-C9AF0DF45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248EB-F6A2-4EAF-89A2-12F1F7EC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D4B03-C18B-4844-91B7-2A5AD328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02C30-33AB-4D19-AB3B-E8D8EC94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1F7A5-2DB1-4845-BC81-6D81326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8CE4-423E-48E6-995E-338479FF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CA93-DD16-492C-B89A-2AB65E6A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727D0-5A23-4317-8C66-746322F04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6E925-9ACB-4F2E-9E4B-AAC060075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1FE6D-AE18-4579-B35F-14146BCC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03783-0238-4C98-807B-595E7CC0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A877D-5AFF-4892-B2EC-FA007889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43CB5-E0FB-4D0C-8731-865B8140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315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9A92-9134-45CD-87DB-3508273E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D7089-80AE-4999-8AE8-F1034AF5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D8B81-EBFE-45E6-9FAD-9138EF33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2608F-8862-4E90-AF72-E3F40087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02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0F5AD-DE77-43CB-BCB8-F93B89D5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FE2C2-C1F5-491D-98B7-7D264761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5992-9EB6-4E45-8518-80EC8934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58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DF8A-A881-4D5D-A775-65A246AA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966A-4FBA-4216-8E2A-D59B950B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7B7A-5350-46EE-A312-74A4C570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D59F-4BC7-4BE0-8D1F-43F0C5C9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F6E3-79E3-4B47-B9CF-A636A08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3ECF-364E-4E95-AA64-69994A79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79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287A-3392-49A5-B930-404D86E7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DCA7F-8AEA-4DE2-B78E-1AC861260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F2FA-4DEB-43B6-8E27-AF88C313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9346-B191-45AE-A507-3BD83509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1F078-364F-40C3-9F18-B6DA6BD5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C5428-764F-4C77-BF24-B12B4EDD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76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AA65-948C-496C-91D3-07510B8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7620-CDA4-4AAC-B482-E2E19903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41B3-85D0-43C4-8CF0-2F371501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1DCC-EA17-46C2-B346-123C00A0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0FF1-4159-4511-8906-BB69FA63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14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81272-F63D-41D7-A37E-D6684DAA2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5B0CE-E637-4267-A98A-6BA1F6D8C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1CEB-3514-422B-9CD8-6165D331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B019-DDB7-4639-B578-359705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7165-675B-4BD8-A6B2-332CF6E3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8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5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3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5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0724A-FF05-4B64-B9DA-0C4877B7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AC020-3D24-4F6A-B4C9-1D5923809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3AFA-8EFD-4E88-B2D1-C5162F89D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5843-2434-4C89-84FC-09E04F9F0A69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FEFF-5312-4CC6-A985-4298C471D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238AE-CBE4-4B65-8C75-04588D183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0522-C8D7-44C0-8038-CD4EEDAACB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7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" TargetMode="Externa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47" y="576263"/>
            <a:ext cx="10515600" cy="2852737"/>
          </a:xfrm>
          <a:solidFill>
            <a:srgbClr val="43546A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/>
              <a:t>Python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C63FA0-2A5B-6194-6B04-B70AFF644EAF}"/>
              </a:ext>
            </a:extLst>
          </p:cNvPr>
          <p:cNvSpPr txBox="1">
            <a:spLocks/>
          </p:cNvSpPr>
          <p:nvPr/>
        </p:nvSpPr>
        <p:spPr>
          <a:xfrm>
            <a:off x="784346" y="3918855"/>
            <a:ext cx="10515600" cy="1182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Input/Output, Variables, Types, Assignment</a:t>
            </a:r>
          </a:p>
        </p:txBody>
      </p:sp>
    </p:spTree>
    <p:extLst>
      <p:ext uri="{BB962C8B-B14F-4D97-AF65-F5344CB8AC3E}">
        <p14:creationId xmlns:p14="http://schemas.microsoft.com/office/powerpoint/2010/main" val="378259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76600" cy="1325563"/>
          </a:xfrm>
        </p:spPr>
        <p:txBody>
          <a:bodyPr/>
          <a:lstStyle/>
          <a:p>
            <a:r>
              <a:rPr lang="en-GB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17" y="5163900"/>
            <a:ext cx="2176968" cy="9233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err="1">
                <a:latin typeface="+mj-lt"/>
              </a:rPr>
              <a:t>Jupyter</a:t>
            </a:r>
            <a:r>
              <a:rPr lang="en-GB" dirty="0">
                <a:latin typeface="+mj-lt"/>
              </a:rPr>
              <a:t> Notebooks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7580C837-BD08-1491-F039-930FA785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34" y="1986640"/>
            <a:ext cx="2488734" cy="288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PyCharm: Python IDE for Professional Developers by JetBrains">
            <a:extLst>
              <a:ext uri="{FF2B5EF4-FFF2-40B4-BE49-F238E27FC236}">
                <a16:creationId xmlns:a16="http://schemas.microsoft.com/office/drawing/2014/main" id="{5F2C11EE-D45B-97E3-3810-790B0AF3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40" y="209549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Colaboratory - Colaboratory">
            <a:extLst>
              <a:ext uri="{FF2B5EF4-FFF2-40B4-BE49-F238E27FC236}">
                <a16:creationId xmlns:a16="http://schemas.microsoft.com/office/drawing/2014/main" id="{83A0F431-B23A-7DC3-5A6E-EFD226ABF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1777997"/>
            <a:ext cx="3302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2C58A-68B0-BE3E-A511-CA22BD49EBD8}"/>
              </a:ext>
            </a:extLst>
          </p:cNvPr>
          <p:cNvSpPr txBox="1">
            <a:spLocks/>
          </p:cNvSpPr>
          <p:nvPr/>
        </p:nvSpPr>
        <p:spPr>
          <a:xfrm>
            <a:off x="3584457" y="5163900"/>
            <a:ext cx="2176968" cy="92333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n-ea"/>
                <a:cs typeface="+mn-cs"/>
              </a:rPr>
              <a:t>PyCharm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n-ea"/>
                <a:cs typeface="+mn-cs"/>
              </a:rPr>
              <a:t>(JetBrains)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332933-0D72-32C0-97D3-FE5E81D19A97}"/>
              </a:ext>
            </a:extLst>
          </p:cNvPr>
          <p:cNvSpPr txBox="1">
            <a:spLocks/>
          </p:cNvSpPr>
          <p:nvPr/>
        </p:nvSpPr>
        <p:spPr>
          <a:xfrm>
            <a:off x="6430577" y="5163900"/>
            <a:ext cx="2176968" cy="92333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n-ea"/>
                <a:cs typeface="+mn-cs"/>
              </a:rPr>
              <a:t>Visual Studio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D0000-E699-7BF9-89D7-48FD2EFB86C8}"/>
              </a:ext>
            </a:extLst>
          </p:cNvPr>
          <p:cNvSpPr txBox="1">
            <a:spLocks/>
          </p:cNvSpPr>
          <p:nvPr/>
        </p:nvSpPr>
        <p:spPr>
          <a:xfrm>
            <a:off x="9485115" y="5163900"/>
            <a:ext cx="2176968" cy="92333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n-ea"/>
                <a:cs typeface="+mn-cs"/>
              </a:rPr>
              <a:t>Google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n-ea"/>
                <a:cs typeface="+mn-cs"/>
              </a:rPr>
              <a:t>Colaboratory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d BT"/>
              <a:ea typeface="+mn-ea"/>
              <a:cs typeface="+mn-cs"/>
            </a:endParaRPr>
          </a:p>
        </p:txBody>
      </p:sp>
      <p:pic>
        <p:nvPicPr>
          <p:cNvPr id="4" name="Graphic 3" descr="Visual Studio Code Logo">
            <a:extLst>
              <a:ext uri="{FF2B5EF4-FFF2-40B4-BE49-F238E27FC236}">
                <a16:creationId xmlns:a16="http://schemas.microsoft.com/office/drawing/2014/main" id="{39D4DE5A-CE22-BFFF-21D1-2917ADE0F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5279" y="2249104"/>
            <a:ext cx="2038536" cy="20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235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D977-F73F-47AE-B852-E82F445D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Strings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6379BA-377B-40E5-A7DB-94CEB3291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9317" y="2024455"/>
            <a:ext cx="9125084" cy="29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333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F4BF-84B8-4321-9251-0632196E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5A0E1-E746-4773-BD21-469D7A2959FD}"/>
              </a:ext>
            </a:extLst>
          </p:cNvPr>
          <p:cNvSpPr txBox="1"/>
          <p:nvPr/>
        </p:nvSpPr>
        <p:spPr>
          <a:xfrm>
            <a:off x="738187" y="4380899"/>
            <a:ext cx="10524564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These are called methods and add extra functionality to the String.</a:t>
            </a:r>
          </a:p>
          <a:p>
            <a:r>
              <a:rPr lang="en-US" sz="2800">
                <a:cs typeface="Calibri"/>
              </a:rPr>
              <a:t>If you want to see more methods that can be applied to a string simply type in </a:t>
            </a:r>
            <a:r>
              <a:rPr lang="en-US" sz="2800" b="1" err="1">
                <a:cs typeface="Calibri"/>
              </a:rPr>
              <a:t>dir</a:t>
            </a:r>
            <a:r>
              <a:rPr lang="en-US" sz="2800" b="1">
                <a:cs typeface="Calibri"/>
              </a:rPr>
              <a:t>('str')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3373E3C-3C0D-4109-84CB-8BC7C615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74" y="1788130"/>
            <a:ext cx="7851819" cy="20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716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3A85-66FE-47E8-AD2E-7070AF02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Multiline strings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9D0A9F-ABC2-430C-B09F-9F5BAE6D5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257" y="2240713"/>
            <a:ext cx="8414331" cy="34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59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44" y="2193154"/>
            <a:ext cx="8671347" cy="2721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FF460-525B-4E42-A52D-62F01E23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Placeholders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9FBC-3FD6-4547-B9D3-56BB691D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A way to interleave numbers is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Elegant </a:t>
            </a:r>
            <a:r>
              <a:rPr lang="en-US">
                <a:cs typeface="Calibri"/>
              </a:rPr>
              <a:t>and easy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more in your notes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828100-CEE5-4297-B008-48C9C2BDC42C}"/>
              </a:ext>
            </a:extLst>
          </p:cNvPr>
          <p:cNvSpPr/>
          <p:nvPr/>
        </p:nvSpPr>
        <p:spPr>
          <a:xfrm>
            <a:off x="7280032" y="3954355"/>
            <a:ext cx="524538" cy="348057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505701-6CFD-40F4-93EC-19EEC0F7429E}"/>
              </a:ext>
            </a:extLst>
          </p:cNvPr>
          <p:cNvSpPr/>
          <p:nvPr/>
        </p:nvSpPr>
        <p:spPr>
          <a:xfrm>
            <a:off x="9143999" y="3954355"/>
            <a:ext cx="211015" cy="353876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D61ECC-4637-47D1-B0E0-D6F8C5515FEB}"/>
              </a:ext>
            </a:extLst>
          </p:cNvPr>
          <p:cNvCxnSpPr/>
          <p:nvPr/>
        </p:nvCxnSpPr>
        <p:spPr>
          <a:xfrm flipH="1">
            <a:off x="7804570" y="3917702"/>
            <a:ext cx="1207625" cy="36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2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32522"/>
            <a:ext cx="10515600" cy="2852737"/>
          </a:xfrm>
        </p:spPr>
        <p:txBody>
          <a:bodyPr>
            <a:normAutofit/>
          </a:bodyPr>
          <a:lstStyle/>
          <a:p>
            <a:r>
              <a:rPr lang="en-GB" sz="6600" dirty="0"/>
              <a:t>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9800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Computer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32C430-8C04-B697-9CC6-C1E09E99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computer program (or application) is a collection of </a:t>
            </a:r>
            <a:r>
              <a:rPr lang="en-US" b="1" dirty="0">
                <a:latin typeface="+mj-lt"/>
              </a:rPr>
              <a:t>instructions</a:t>
            </a:r>
            <a:r>
              <a:rPr lang="en-US" dirty="0">
                <a:latin typeface="+mj-lt"/>
              </a:rPr>
              <a:t> that perform a specific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32522"/>
            <a:ext cx="10515600" cy="2852737"/>
          </a:xfrm>
        </p:spPr>
        <p:txBody>
          <a:bodyPr>
            <a:normAutofit/>
          </a:bodyPr>
          <a:lstStyle/>
          <a:p>
            <a:r>
              <a:rPr lang="en-GB" sz="6600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93188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</a:rPr>
              <a:t>“Python is a high level programming language,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and its core design philosophy is all about code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readability and a syntax which allows programmers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to express concepts in a few lines of code.”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Guido van Rossum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</p:txBody>
      </p:sp>
      <p:pic>
        <p:nvPicPr>
          <p:cNvPr id="5" name="Picture 4" descr="Python Logo&#10;">
            <a:extLst>
              <a:ext uri="{FF2B5EF4-FFF2-40B4-BE49-F238E27FC236}">
                <a16:creationId xmlns:a16="http://schemas.microsoft.com/office/drawing/2014/main" id="{D4C45E15-874F-B9BB-B28E-FD946F168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5208134"/>
            <a:ext cx="270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Python was originally developed by Dutch programmer </a:t>
            </a:r>
            <a:br>
              <a:rPr lang="en-GB" dirty="0">
                <a:latin typeface="+mj-lt"/>
              </a:rPr>
            </a:br>
            <a:r>
              <a:rPr lang="en-GB" b="1" dirty="0">
                <a:latin typeface="+mj-lt"/>
              </a:rPr>
              <a:t>Guido van Rossum </a:t>
            </a:r>
            <a:r>
              <a:rPr lang="en-GB" dirty="0">
                <a:latin typeface="+mj-lt"/>
              </a:rPr>
              <a:t>throughout the 1980s. Guido named the language after UK comedy series Monty Python.</a:t>
            </a:r>
          </a:p>
          <a:p>
            <a:pPr marL="0" indent="0">
              <a:buNone/>
            </a:pP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</a:rPr>
              <a:t>Python 0.9.0 was released in 1991 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Python 2 was released in 2000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Python 3.0 was released in 2008</a:t>
            </a:r>
          </a:p>
          <a:p>
            <a:pPr marL="0" indent="0">
              <a:buNone/>
            </a:pPr>
            <a:endParaRPr lang="en-GB" sz="1900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</a:rPr>
              <a:t>Python has gained in popularity thanks data science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and national school curriculums.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</p:txBody>
      </p:sp>
      <p:pic>
        <p:nvPicPr>
          <p:cNvPr id="5" name="Picture 4" descr="Image of Guido van Rosum wearing a Google T-shirt, smiling as he holds a pint of beer.">
            <a:extLst>
              <a:ext uri="{FF2B5EF4-FFF2-40B4-BE49-F238E27FC236}">
                <a16:creationId xmlns:a16="http://schemas.microsoft.com/office/drawing/2014/main" id="{12BF25DB-14C4-1027-AB64-4E7A5F027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3597841"/>
            <a:ext cx="1687286" cy="25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First posted in 1999, and later published in the </a:t>
            </a:r>
            <a:r>
              <a:rPr lang="en-GB" i="1" dirty="0">
                <a:latin typeface="+mj-lt"/>
              </a:rPr>
              <a:t>Zen of Python</a:t>
            </a:r>
            <a:r>
              <a:rPr lang="en-GB" dirty="0">
                <a:latin typeface="+mj-lt"/>
              </a:rPr>
              <a:t>: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 Beautiful is better than ugly.</a:t>
            </a:r>
          </a:p>
          <a:p>
            <a:r>
              <a:rPr lang="en-GB" dirty="0">
                <a:latin typeface="+mj-lt"/>
              </a:rPr>
              <a:t> Explicit is better than implicit.</a:t>
            </a:r>
          </a:p>
          <a:p>
            <a:r>
              <a:rPr lang="en-GB" dirty="0">
                <a:latin typeface="+mj-lt"/>
              </a:rPr>
              <a:t> Simple is better than complex.</a:t>
            </a:r>
          </a:p>
          <a:p>
            <a:r>
              <a:rPr lang="en-GB" dirty="0">
                <a:latin typeface="+mj-lt"/>
              </a:rPr>
              <a:t> Complex is better than complicated.</a:t>
            </a:r>
          </a:p>
          <a:p>
            <a:r>
              <a:rPr lang="en-GB" dirty="0">
                <a:latin typeface="+mj-lt"/>
              </a:rPr>
              <a:t> Readability counts.</a:t>
            </a:r>
          </a:p>
        </p:txBody>
      </p:sp>
    </p:spTree>
    <p:extLst>
      <p:ext uri="{BB962C8B-B14F-4D97-AF65-F5344CB8AC3E}">
        <p14:creationId xmlns:p14="http://schemas.microsoft.com/office/powerpoint/2010/main" val="409378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Readable</a:t>
            </a:r>
            <a:r>
              <a:rPr lang="en-GB" dirty="0">
                <a:latin typeface="+mj-lt"/>
              </a:rPr>
              <a:t>: intuitive and strict syntax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Productive</a:t>
            </a:r>
            <a:r>
              <a:rPr lang="en-GB" dirty="0">
                <a:latin typeface="+mj-lt"/>
              </a:rPr>
              <a:t>: saves a lot of code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Portable</a:t>
            </a:r>
            <a:r>
              <a:rPr lang="en-GB" dirty="0">
                <a:latin typeface="+mj-lt"/>
              </a:rPr>
              <a:t>: for every operating system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Reloaded</a:t>
            </a:r>
            <a:r>
              <a:rPr lang="en-GB" dirty="0">
                <a:latin typeface="+mj-lt"/>
              </a:rPr>
              <a:t>: it comes with many libraries</a:t>
            </a:r>
          </a:p>
        </p:txBody>
      </p:sp>
    </p:spTree>
    <p:extLst>
      <p:ext uri="{BB962C8B-B14F-4D97-AF65-F5344CB8AC3E}">
        <p14:creationId xmlns:p14="http://schemas.microsoft.com/office/powerpoint/2010/main" val="349258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Python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3364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Web Development</a:t>
            </a:r>
            <a:r>
              <a:rPr lang="en-GB" dirty="0">
                <a:latin typeface="+mj-lt"/>
              </a:rPr>
              <a:t>: Frameworks such as Django and Flask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Data Analysis: </a:t>
            </a:r>
            <a:r>
              <a:rPr lang="en-GB" dirty="0">
                <a:latin typeface="+mj-lt"/>
              </a:rPr>
              <a:t>Libraries such as NumPy, Pandas, Matplotlib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Internet of Things</a:t>
            </a:r>
            <a:r>
              <a:rPr lang="en-GB" dirty="0">
                <a:latin typeface="+mj-lt"/>
              </a:rPr>
              <a:t>: Raspberry Pi + Python 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Web Scraping: </a:t>
            </a:r>
            <a:r>
              <a:rPr lang="en-GB" dirty="0">
                <a:latin typeface="+mj-lt"/>
              </a:rPr>
              <a:t>e.g. Scrapy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Computer Vision: </a:t>
            </a:r>
            <a:r>
              <a:rPr lang="en-GB" dirty="0">
                <a:latin typeface="+mj-lt"/>
              </a:rPr>
              <a:t>e.g. OpenCV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Machine Learning: </a:t>
            </a:r>
            <a:r>
              <a:rPr lang="en-GB" dirty="0">
                <a:latin typeface="+mj-lt"/>
              </a:rPr>
              <a:t>Sci-kit Learn, NLTK, TensorFlow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Game Development: </a:t>
            </a:r>
            <a:r>
              <a:rPr lang="en-GB" dirty="0" err="1">
                <a:latin typeface="+mj-lt"/>
              </a:rPr>
              <a:t>PyGame</a:t>
            </a:r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96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402" y="1205653"/>
            <a:ext cx="10515600" cy="2852737"/>
          </a:xfrm>
        </p:spPr>
        <p:txBody>
          <a:bodyPr>
            <a:normAutofit/>
          </a:bodyPr>
          <a:lstStyle/>
          <a:p>
            <a:r>
              <a:rPr lang="en-GB" sz="6600" dirty="0"/>
              <a:t>Output in Python</a:t>
            </a:r>
            <a:br>
              <a:rPr lang="en-GB" sz="6600" dirty="0"/>
            </a:br>
            <a:r>
              <a:rPr lang="en-GB" sz="3200" dirty="0"/>
              <a:t>             </a:t>
            </a:r>
            <a:r>
              <a:rPr lang="en-GB" sz="4000" dirty="0"/>
              <a:t>First program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537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 this lecture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32C430-8C04-B697-9CC6-C1E09E99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Introduction to Python</a:t>
            </a:r>
          </a:p>
          <a:p>
            <a:r>
              <a:rPr lang="en-US" dirty="0">
                <a:latin typeface="+mj-lt"/>
              </a:rPr>
              <a:t>Output</a:t>
            </a:r>
          </a:p>
          <a:p>
            <a:r>
              <a:rPr lang="en-US" dirty="0">
                <a:latin typeface="+mj-lt"/>
              </a:rPr>
              <a:t>Input </a:t>
            </a:r>
          </a:p>
          <a:p>
            <a:r>
              <a:rPr lang="en-US" dirty="0">
                <a:latin typeface="+mj-lt"/>
              </a:rPr>
              <a:t>Types</a:t>
            </a:r>
          </a:p>
          <a:p>
            <a:r>
              <a:rPr lang="en-US" dirty="0">
                <a:latin typeface="+mj-lt"/>
              </a:rPr>
              <a:t>Declaring Variables</a:t>
            </a:r>
          </a:p>
          <a:p>
            <a:r>
              <a:rPr lang="en-US" dirty="0">
                <a:latin typeface="+mj-lt"/>
              </a:rPr>
              <a:t>Assigning values to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6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Print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781304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 World"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53563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Print (1) running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781304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 World"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D2A27-06E9-4136-BE07-8D4B866D098D}"/>
              </a:ext>
            </a:extLst>
          </p:cNvPr>
          <p:cNvSpPr txBox="1"/>
          <p:nvPr/>
        </p:nvSpPr>
        <p:spPr>
          <a:xfrm>
            <a:off x="2550160" y="3478073"/>
            <a:ext cx="407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1094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Print (2)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781304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 Nick"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"Your ID is 12345678"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339934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Print (2) running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781304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 Nick"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"Your ID is 12345678"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68917-673E-499F-789E-2DD16A6B60EC}"/>
              </a:ext>
            </a:extLst>
          </p:cNvPr>
          <p:cNvSpPr txBox="1"/>
          <p:nvPr/>
        </p:nvSpPr>
        <p:spPr>
          <a:xfrm>
            <a:off x="2585785" y="3478073"/>
            <a:ext cx="4074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Hello </a:t>
            </a:r>
            <a:r>
              <a:rPr lang="en-GB" sz="2800" dirty="0">
                <a:solidFill>
                  <a:prstClr val="black"/>
                </a:solidFill>
                <a:latin typeface="Consolas"/>
              </a:rPr>
              <a:t>Nick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Your ID is </a:t>
            </a:r>
            <a:r>
              <a:rPr lang="en-GB" sz="2800" dirty="0">
                <a:solidFill>
                  <a:prstClr val="black"/>
                </a:solidFill>
                <a:latin typeface="Consolas"/>
              </a:rPr>
              <a:t>12345678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36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31" y="102752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191998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5722" cy="1325563"/>
          </a:xfrm>
        </p:spPr>
        <p:txBody>
          <a:bodyPr/>
          <a:lstStyle/>
          <a:p>
            <a:r>
              <a:rPr lang="en-GB" dirty="0"/>
              <a:t>What are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3997" cy="4351338"/>
          </a:xfrm>
        </p:spPr>
        <p:txBody>
          <a:bodyPr>
            <a:normAutofit fontScale="92500"/>
          </a:bodyPr>
          <a:lstStyle/>
          <a:p>
            <a:r>
              <a:rPr lang="en-GB" dirty="0">
                <a:latin typeface="+mj-lt"/>
              </a:rPr>
              <a:t>Variables are a way to store data temporarily in our programs.</a:t>
            </a:r>
          </a:p>
          <a:p>
            <a:r>
              <a:rPr lang="en-GB" dirty="0">
                <a:latin typeface="+mj-lt"/>
              </a:rPr>
              <a:t>Just like the word variable implies, this data can vary; it can change throughout the course of the program. </a:t>
            </a:r>
          </a:p>
          <a:p>
            <a:r>
              <a:rPr lang="en-GB" dirty="0">
                <a:latin typeface="+mj-lt"/>
              </a:rPr>
              <a:t>We can store data (value) by assigning it (=) to a memory location. That memory location is then referred to by a variable name. </a:t>
            </a:r>
          </a:p>
          <a:p>
            <a:r>
              <a:rPr lang="en-GB" dirty="0">
                <a:latin typeface="+mj-lt"/>
                <a:cs typeface="Calibri" panose="020F0502020204030204" pitchFamily="34" charset="0"/>
              </a:rPr>
              <a:t>The value is stored at a memory address (RAM, which is temporary memory) and can then be accessed through the variable name)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 opposite of a value changing throughout the program would be a constant, which never changes; it has a fixed value.</a:t>
            </a:r>
          </a:p>
        </p:txBody>
      </p:sp>
    </p:spTree>
    <p:extLst>
      <p:ext uri="{BB962C8B-B14F-4D97-AF65-F5344CB8AC3E}">
        <p14:creationId xmlns:p14="http://schemas.microsoft.com/office/powerpoint/2010/main" val="625248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38257" cy="1325563"/>
          </a:xfrm>
        </p:spPr>
        <p:txBody>
          <a:bodyPr/>
          <a:lstStyle/>
          <a:p>
            <a:r>
              <a:rPr lang="en-GB" dirty="0"/>
              <a:t>Variables in C and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2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In C, C++, C# and Java, the programmer would have to </a:t>
            </a:r>
            <a:r>
              <a:rPr lang="en-GB" b="1" dirty="0">
                <a:latin typeface="+mj-lt"/>
              </a:rPr>
              <a:t>first define the data type</a:t>
            </a:r>
            <a:r>
              <a:rPr lang="en-GB" dirty="0">
                <a:latin typeface="+mj-lt"/>
              </a:rPr>
              <a:t>, then a meaningful name for the variable:</a:t>
            </a:r>
          </a:p>
          <a:p>
            <a:pPr marL="0" indent="0">
              <a:buNone/>
            </a:pPr>
            <a:endParaRPr lang="en-GB" sz="6600" dirty="0">
              <a:latin typeface="+mj-lt"/>
            </a:endParaRPr>
          </a:p>
          <a:p>
            <a:pPr marL="0" indent="0">
              <a:buNone/>
            </a:pPr>
            <a:endParaRPr lang="en-GB" sz="66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34DC3-DA7C-82DF-6843-F4EFABD3375F}"/>
              </a:ext>
            </a:extLst>
          </p:cNvPr>
          <p:cNvSpPr txBox="1">
            <a:spLocks/>
          </p:cNvSpPr>
          <p:nvPr/>
        </p:nvSpPr>
        <p:spPr>
          <a:xfrm>
            <a:off x="1175660" y="4015808"/>
            <a:ext cx="9887857" cy="111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600" b="1" dirty="0">
                <a:solidFill>
                  <a:srgbClr val="0070C0"/>
                </a:solidFill>
              </a:rPr>
              <a:t>String</a:t>
            </a:r>
            <a:r>
              <a:rPr lang="en-GB" sz="6600" b="1" dirty="0">
                <a:solidFill>
                  <a:schemeClr val="tx1"/>
                </a:solidFill>
              </a:rPr>
              <a:t> name = "Nick";</a:t>
            </a:r>
            <a:endParaRPr lang="en-GB" sz="66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F005F9-8D2A-74A8-9391-1E48C26A5ED7}"/>
              </a:ext>
            </a:extLst>
          </p:cNvPr>
          <p:cNvSpPr txBox="1">
            <a:spLocks/>
          </p:cNvSpPr>
          <p:nvPr/>
        </p:nvSpPr>
        <p:spPr>
          <a:xfrm>
            <a:off x="4279085" y="4868219"/>
            <a:ext cx="20167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name that refers 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to memory location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C340EB-8973-CABD-A494-35140B8BECD7}"/>
              </a:ext>
            </a:extLst>
          </p:cNvPr>
          <p:cNvSpPr txBox="1">
            <a:spLocks/>
          </p:cNvSpPr>
          <p:nvPr/>
        </p:nvSpPr>
        <p:spPr>
          <a:xfrm>
            <a:off x="1618706" y="4868219"/>
            <a:ext cx="20167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Futura Md BT"/>
              </a:rPr>
              <a:t>data type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d BT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6401D6-AA94-3ECB-1830-740A7762799D}"/>
              </a:ext>
            </a:extLst>
          </p:cNvPr>
          <p:cNvSpPr txBox="1">
            <a:spLocks/>
          </p:cNvSpPr>
          <p:nvPr/>
        </p:nvSpPr>
        <p:spPr>
          <a:xfrm>
            <a:off x="8183520" y="4868219"/>
            <a:ext cx="20167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Futura Md BT"/>
              </a:rPr>
              <a:t>value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d B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4C056E-9FC6-9320-1727-C6E00B60A9A7}"/>
              </a:ext>
            </a:extLst>
          </p:cNvPr>
          <p:cNvSpPr txBox="1">
            <a:spLocks/>
          </p:cNvSpPr>
          <p:nvPr/>
        </p:nvSpPr>
        <p:spPr>
          <a:xfrm>
            <a:off x="6148615" y="4887760"/>
            <a:ext cx="20167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Futura Md BT"/>
              </a:rPr>
              <a:t>assignment operator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d B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985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/>
              <a:t>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01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latin typeface="+mj-lt"/>
              </a:rPr>
              <a:t>Python does not require the type to be stated! </a:t>
            </a:r>
            <a:r>
              <a:rPr lang="en-GB" dirty="0">
                <a:latin typeface="+mj-lt"/>
              </a:rPr>
              <a:t>Although it is good to be aware of types…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+mj-lt"/>
              </a:rPr>
              <a:t>It is good practice to consider the name of your variable (storage area) and of course what value you will store there: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sz="6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B7E3A-6228-867A-6CC2-007B4B7F6306}"/>
              </a:ext>
            </a:extLst>
          </p:cNvPr>
          <p:cNvSpPr txBox="1"/>
          <p:nvPr/>
        </p:nvSpPr>
        <p:spPr>
          <a:xfrm>
            <a:off x="2721429" y="4167312"/>
            <a:ext cx="727891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6600" b="1" dirty="0">
                <a:solidFill>
                  <a:schemeClr val="tx1"/>
                </a:solidFill>
              </a:rPr>
              <a:t>name  </a:t>
            </a:r>
            <a:r>
              <a:rPr lang="en-GB" sz="6600" b="1" dirty="0">
                <a:solidFill>
                  <a:srgbClr val="BE00FE"/>
                </a:solidFill>
              </a:rPr>
              <a:t>=</a:t>
            </a:r>
            <a:r>
              <a:rPr lang="en-GB" sz="6600" b="1" dirty="0">
                <a:solidFill>
                  <a:schemeClr val="tx1"/>
                </a:solidFill>
              </a:rPr>
              <a:t>  </a:t>
            </a:r>
            <a:r>
              <a:rPr lang="en-GB" sz="6600" b="1" dirty="0">
                <a:solidFill>
                  <a:srgbClr val="CC0000"/>
                </a:solidFill>
              </a:rPr>
              <a:t>"Nick"</a:t>
            </a:r>
            <a:br>
              <a:rPr lang="en-GB" sz="3600" b="1" dirty="0">
                <a:solidFill>
                  <a:srgbClr val="CC0000"/>
                </a:solidFill>
              </a:rPr>
            </a:br>
            <a:endParaRPr lang="en-GB" sz="3600" dirty="0">
              <a:solidFill>
                <a:srgbClr val="CC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158183-B3C5-55FA-8A78-8D97A6817997}"/>
              </a:ext>
            </a:extLst>
          </p:cNvPr>
          <p:cNvSpPr txBox="1">
            <a:spLocks/>
          </p:cNvSpPr>
          <p:nvPr/>
        </p:nvSpPr>
        <p:spPr>
          <a:xfrm>
            <a:off x="7109815" y="5147595"/>
            <a:ext cx="20167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Futura Md BT"/>
              </a:rPr>
              <a:t>value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d B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E89EF3-86C8-3BF3-A67B-3170B99130FD}"/>
              </a:ext>
            </a:extLst>
          </p:cNvPr>
          <p:cNvSpPr txBox="1">
            <a:spLocks/>
          </p:cNvSpPr>
          <p:nvPr/>
        </p:nvSpPr>
        <p:spPr>
          <a:xfrm>
            <a:off x="2763158" y="5147597"/>
            <a:ext cx="20167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name that refers 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to memory location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242379-209A-837C-7475-584BCF60B420}"/>
              </a:ext>
            </a:extLst>
          </p:cNvPr>
          <p:cNvSpPr txBox="1">
            <a:spLocks/>
          </p:cNvSpPr>
          <p:nvPr/>
        </p:nvSpPr>
        <p:spPr>
          <a:xfrm>
            <a:off x="4915622" y="5147596"/>
            <a:ext cx="20167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Futura Md BT"/>
              </a:rPr>
              <a:t>assignment operator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d B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729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512" y="861269"/>
            <a:ext cx="10515600" cy="2852737"/>
          </a:xfrm>
        </p:spPr>
        <p:txBody>
          <a:bodyPr>
            <a:normAutofit/>
          </a:bodyPr>
          <a:lstStyle/>
          <a:p>
            <a:r>
              <a:rPr lang="en-GB" sz="6600" dirty="0"/>
              <a:t>Types and Names</a:t>
            </a:r>
          </a:p>
        </p:txBody>
      </p:sp>
    </p:spTree>
    <p:extLst>
      <p:ext uri="{BB962C8B-B14F-4D97-AF65-F5344CB8AC3E}">
        <p14:creationId xmlns:p14="http://schemas.microsoft.com/office/powerpoint/2010/main" val="2956867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Numeric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Types are built as classes (more on this concept later).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The two main numeric types are </a:t>
            </a:r>
            <a:r>
              <a:rPr lang="en-GB" dirty="0">
                <a:solidFill>
                  <a:srgbClr val="0070C0"/>
                </a:solidFill>
                <a:latin typeface="+mj-lt"/>
              </a:rPr>
              <a:t>int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70C0"/>
                </a:solidFill>
                <a:latin typeface="+mj-lt"/>
              </a:rPr>
              <a:t>float</a:t>
            </a:r>
            <a:r>
              <a:rPr lang="en-GB" dirty="0">
                <a:latin typeface="+mj-lt"/>
              </a:rPr>
              <a:t>. 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+mj-lt"/>
              </a:rPr>
              <a:t>int</a:t>
            </a:r>
            <a:r>
              <a:rPr lang="en-GB" dirty="0">
                <a:latin typeface="+mj-lt"/>
              </a:rPr>
              <a:t> deals with whole numbers: 10, 60, 0, -9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+mj-lt"/>
              </a:rPr>
              <a:t>float</a:t>
            </a:r>
            <a:r>
              <a:rPr lang="en-GB" dirty="0">
                <a:latin typeface="+mj-lt"/>
              </a:rPr>
              <a:t> deals with decimal numbers: 10.6, 7.25, 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92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72" y="1075013"/>
            <a:ext cx="10515600" cy="2852737"/>
          </a:xfrm>
          <a:solidFill>
            <a:srgbClr val="43546A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37786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Other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Types are built as classes (more on this concept later).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+mj-lt"/>
              </a:rPr>
              <a:t>str</a:t>
            </a:r>
            <a:r>
              <a:rPr lang="en-GB" dirty="0">
                <a:latin typeface="+mj-lt"/>
              </a:rPr>
              <a:t> (string) can store a combination of characters: "n", "Nick",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    It is also possible to use single quotes: 'Nick’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+mj-lt"/>
              </a:rPr>
              <a:t>bool</a:t>
            </a:r>
            <a:r>
              <a:rPr lang="en-GB" dirty="0">
                <a:latin typeface="+mj-lt"/>
              </a:rPr>
              <a:t> can store values True or False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091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5"/>
            <a:ext cx="4826876" cy="1325563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4" y="2334804"/>
            <a:ext cx="11790855" cy="3441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700" b="1" dirty="0">
                <a:solidFill>
                  <a:schemeClr val="bg1"/>
                </a:solidFill>
              </a:rPr>
              <a:t>Type</a:t>
            </a:r>
            <a:r>
              <a:rPr lang="en-GB" sz="2700" dirty="0">
                <a:solidFill>
                  <a:schemeClr val="bg1"/>
                </a:solidFill>
              </a:rPr>
              <a:t>      | </a:t>
            </a:r>
            <a:r>
              <a:rPr lang="en-GB" sz="2700" b="1" dirty="0">
                <a:solidFill>
                  <a:schemeClr val="bg1"/>
                </a:solidFill>
              </a:rPr>
              <a:t>Declaration</a:t>
            </a:r>
            <a:r>
              <a:rPr lang="en-GB" sz="2700" dirty="0">
                <a:solidFill>
                  <a:schemeClr val="bg1"/>
                </a:solidFill>
              </a:rPr>
              <a:t> </a:t>
            </a:r>
            <a:r>
              <a:rPr lang="en-GB" sz="2700" b="1" dirty="0">
                <a:solidFill>
                  <a:schemeClr val="bg1"/>
                </a:solidFill>
              </a:rPr>
              <a:t>|  Example         | Usage</a:t>
            </a:r>
            <a:br>
              <a:rPr lang="en-GB" sz="1050" b="1" dirty="0">
                <a:solidFill>
                  <a:schemeClr val="bg1"/>
                </a:solidFill>
              </a:rPr>
            </a:br>
            <a:endParaRPr lang="en-GB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Integer   |  </a:t>
            </a:r>
            <a:r>
              <a:rPr lang="en-GB" sz="2700" b="1" dirty="0">
                <a:solidFill>
                  <a:schemeClr val="bg1"/>
                </a:solidFill>
              </a:rPr>
              <a:t>int</a:t>
            </a:r>
            <a:r>
              <a:rPr lang="en-GB" sz="2700" dirty="0">
                <a:solidFill>
                  <a:schemeClr val="bg1"/>
                </a:solidFill>
              </a:rPr>
              <a:t>        |  </a:t>
            </a:r>
            <a:r>
              <a:rPr lang="en-GB" sz="2700" b="1" dirty="0">
                <a:solidFill>
                  <a:schemeClr val="bg1"/>
                </a:solidFill>
              </a:rPr>
              <a:t>x = 30          </a:t>
            </a:r>
            <a:r>
              <a:rPr lang="en-GB" sz="2700" dirty="0">
                <a:solidFill>
                  <a:schemeClr val="bg1"/>
                </a:solidFill>
              </a:rPr>
              <a:t>| Whole numbers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Float     |  </a:t>
            </a:r>
            <a:r>
              <a:rPr lang="en-GB" sz="2700" b="1" dirty="0">
                <a:solidFill>
                  <a:schemeClr val="bg1"/>
                </a:solidFill>
              </a:rPr>
              <a:t>float </a:t>
            </a:r>
            <a:r>
              <a:rPr lang="en-GB" sz="2700" dirty="0">
                <a:solidFill>
                  <a:schemeClr val="bg1"/>
                </a:solidFill>
              </a:rPr>
              <a:t>     |  </a:t>
            </a:r>
            <a:r>
              <a:rPr lang="en-GB" sz="2700" b="1" dirty="0">
                <a:solidFill>
                  <a:schemeClr val="bg1"/>
                </a:solidFill>
              </a:rPr>
              <a:t>x = 3.14        </a:t>
            </a:r>
            <a:r>
              <a:rPr lang="en-GB" sz="2700" dirty="0">
                <a:solidFill>
                  <a:schemeClr val="bg1"/>
                </a:solidFill>
              </a:rPr>
              <a:t>| Decimal points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String    |  </a:t>
            </a:r>
            <a:r>
              <a:rPr lang="en-GB" sz="2700" b="1" dirty="0">
                <a:solidFill>
                  <a:schemeClr val="bg1"/>
                </a:solidFill>
              </a:rPr>
              <a:t>str        |  x = "Hello"     | </a:t>
            </a:r>
            <a:r>
              <a:rPr lang="en-GB" sz="2700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Boolean   |  </a:t>
            </a:r>
            <a:r>
              <a:rPr lang="en-GB" sz="2700" b="1" dirty="0">
                <a:solidFill>
                  <a:schemeClr val="bg1"/>
                </a:solidFill>
              </a:rPr>
              <a:t>bool</a:t>
            </a:r>
            <a:r>
              <a:rPr lang="en-GB" sz="2700" dirty="0">
                <a:solidFill>
                  <a:schemeClr val="bg1"/>
                </a:solidFill>
              </a:rPr>
              <a:t>       |  </a:t>
            </a:r>
            <a:r>
              <a:rPr lang="en-GB" sz="2700" b="1" dirty="0">
                <a:solidFill>
                  <a:schemeClr val="bg1"/>
                </a:solidFill>
              </a:rPr>
              <a:t>x = True        | </a:t>
            </a:r>
            <a:r>
              <a:rPr lang="en-GB" sz="2700" dirty="0">
                <a:solidFill>
                  <a:schemeClr val="bg1"/>
                </a:solidFill>
              </a:rPr>
              <a:t>Binary results</a:t>
            </a:r>
          </a:p>
          <a:p>
            <a:pPr marL="0" indent="0">
              <a:buNone/>
            </a:pPr>
            <a:r>
              <a:rPr lang="en-GB" sz="2700" dirty="0" err="1">
                <a:solidFill>
                  <a:schemeClr val="bg1"/>
                </a:solidFill>
              </a:rPr>
              <a:t>NoneType</a:t>
            </a:r>
            <a:r>
              <a:rPr lang="en-GB" sz="2700" dirty="0">
                <a:solidFill>
                  <a:schemeClr val="bg1"/>
                </a:solidFill>
              </a:rPr>
              <a:t>  |  </a:t>
            </a:r>
            <a:r>
              <a:rPr lang="en-GB" sz="2700" b="1" dirty="0">
                <a:solidFill>
                  <a:schemeClr val="bg1"/>
                </a:solidFill>
              </a:rPr>
              <a:t>None       |  x = None        | </a:t>
            </a:r>
            <a:r>
              <a:rPr lang="en-GB" sz="2700" dirty="0">
                <a:solidFill>
                  <a:schemeClr val="bg1"/>
                </a:solidFill>
              </a:rPr>
              <a:t>Empty / Null var</a:t>
            </a:r>
          </a:p>
        </p:txBody>
      </p:sp>
    </p:spTree>
    <p:extLst>
      <p:ext uri="{BB962C8B-B14F-4D97-AF65-F5344CB8AC3E}">
        <p14:creationId xmlns:p14="http://schemas.microsoft.com/office/powerpoint/2010/main" val="282186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Important to select meaningful names that describe the value</a:t>
            </a:r>
          </a:p>
          <a:p>
            <a:r>
              <a:rPr lang="en-US" dirty="0">
                <a:latin typeface="+mj-lt"/>
              </a:rPr>
              <a:t>Best practice to start variable names with a letter or '_'</a:t>
            </a:r>
          </a:p>
          <a:p>
            <a:r>
              <a:rPr lang="en-US" dirty="0">
                <a:latin typeface="+mj-lt"/>
              </a:rPr>
              <a:t>Cannot have spaces in the variable name (Python convention is '_')</a:t>
            </a:r>
            <a:r>
              <a:rPr lang="en-US" baseline="30000" dirty="0">
                <a:latin typeface="+mj-lt"/>
              </a:rPr>
              <a:t>[</a:t>
            </a:r>
            <a:r>
              <a:rPr lang="en-US" baseline="30000" dirty="0">
                <a:latin typeface="+mj-lt"/>
                <a:hlinkClick r:id="rId2"/>
              </a:rPr>
              <a:t>1</a:t>
            </a:r>
            <a:r>
              <a:rPr lang="en-US" baseline="30000" dirty="0">
                <a:latin typeface="+mj-lt"/>
              </a:rPr>
              <a:t>]</a:t>
            </a:r>
          </a:p>
          <a:p>
            <a:r>
              <a:rPr lang="en-US" dirty="0">
                <a:latin typeface="+mj-lt"/>
              </a:rPr>
              <a:t>Cannot be a reserved word 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int, for, if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).</a:t>
            </a:r>
          </a:p>
          <a:p>
            <a:r>
              <a:rPr lang="en-US" dirty="0">
                <a:latin typeface="+mj-lt"/>
              </a:rPr>
              <a:t>Beware of casing: 'NAME' and 'name' are different variables!</a:t>
            </a:r>
          </a:p>
        </p:txBody>
      </p:sp>
    </p:spTree>
    <p:extLst>
      <p:ext uri="{BB962C8B-B14F-4D97-AF65-F5344CB8AC3E}">
        <p14:creationId xmlns:p14="http://schemas.microsoft.com/office/powerpoint/2010/main" val="890403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31" y="102752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Assignment in Python</a:t>
            </a:r>
          </a:p>
        </p:txBody>
      </p:sp>
    </p:spTree>
    <p:extLst>
      <p:ext uri="{BB962C8B-B14F-4D97-AF65-F5344CB8AC3E}">
        <p14:creationId xmlns:p14="http://schemas.microsoft.com/office/powerpoint/2010/main" val="1939894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/>
              <a:t>Assignment (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We can store data (value) by assigning it (</a:t>
            </a:r>
            <a:r>
              <a:rPr lang="en-GB" dirty="0">
                <a:solidFill>
                  <a:srgbClr val="BE00FE"/>
                </a:solidFill>
                <a:latin typeface="+mj-lt"/>
              </a:rPr>
              <a:t>=</a:t>
            </a:r>
            <a:r>
              <a:rPr lang="en-GB" dirty="0">
                <a:latin typeface="+mj-lt"/>
              </a:rPr>
              <a:t>) to a memory location. That memory location is then referred to by a variable name. 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</a:rPr>
              <a:t>Remember that the </a:t>
            </a:r>
            <a:r>
              <a:rPr lang="en-GB" dirty="0">
                <a:solidFill>
                  <a:srgbClr val="BE00FE"/>
                </a:solidFill>
                <a:latin typeface="+mj-lt"/>
              </a:rPr>
              <a:t>=</a:t>
            </a:r>
            <a:r>
              <a:rPr lang="en-GB" dirty="0">
                <a:latin typeface="+mj-lt"/>
              </a:rPr>
              <a:t> sign in programming is different to mathematics (which compares two sides of the equation)!</a:t>
            </a:r>
          </a:p>
          <a:p>
            <a:pPr marL="0" indent="0">
              <a:buNone/>
            </a:pPr>
            <a:endParaRPr lang="en-GB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27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545"/>
            <a:ext cx="3164840" cy="1325563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4" y="3043979"/>
            <a:ext cx="11592910" cy="46275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b="1" dirty="0">
                <a:solidFill>
                  <a:schemeClr val="bg1"/>
                </a:solidFill>
              </a:rPr>
              <a:t>variable = value</a:t>
            </a:r>
          </a:p>
        </p:txBody>
      </p:sp>
    </p:spTree>
    <p:extLst>
      <p:ext uri="{BB962C8B-B14F-4D97-AF65-F5344CB8AC3E}">
        <p14:creationId xmlns:p14="http://schemas.microsoft.com/office/powerpoint/2010/main" val="1491768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545"/>
            <a:ext cx="3154680" cy="1325563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4" y="3043979"/>
            <a:ext cx="11592910" cy="46275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b="1" dirty="0">
                <a:solidFill>
                  <a:schemeClr val="bg1"/>
                </a:solidFill>
              </a:rPr>
              <a:t>variable = value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58A3D-CFA2-41BF-9084-8F777ADF5B61}"/>
              </a:ext>
            </a:extLst>
          </p:cNvPr>
          <p:cNvSpPr txBox="1">
            <a:spLocks/>
          </p:cNvSpPr>
          <p:nvPr/>
        </p:nvSpPr>
        <p:spPr>
          <a:xfrm>
            <a:off x="2209800" y="4305105"/>
            <a:ext cx="20167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name that refers 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to memory location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BBCBF4-FB69-48BE-8D95-247C0454F35C}"/>
              </a:ext>
            </a:extLst>
          </p:cNvPr>
          <p:cNvSpPr txBox="1">
            <a:spLocks/>
          </p:cNvSpPr>
          <p:nvPr/>
        </p:nvSpPr>
        <p:spPr>
          <a:xfrm>
            <a:off x="5887720" y="4305104"/>
            <a:ext cx="13055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assignment operator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7E4840-1F4C-4A6F-9BF7-D0F519BBEBE4}"/>
              </a:ext>
            </a:extLst>
          </p:cNvPr>
          <p:cNvSpPr txBox="1">
            <a:spLocks/>
          </p:cNvSpPr>
          <p:nvPr/>
        </p:nvSpPr>
        <p:spPr>
          <a:xfrm>
            <a:off x="8201660" y="4305104"/>
            <a:ext cx="13055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data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F90C7F2C-19B0-4102-A01C-B6BEFFA91B23}"/>
              </a:ext>
            </a:extLst>
          </p:cNvPr>
          <p:cNvSpPr/>
          <p:nvPr/>
        </p:nvSpPr>
        <p:spPr>
          <a:xfrm rot="10800000">
            <a:off x="4605020" y="1488792"/>
            <a:ext cx="3647440" cy="1724503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34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545"/>
            <a:ext cx="3154680" cy="1325563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205" y="3055443"/>
            <a:ext cx="11592910" cy="46275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b="1" dirty="0">
                <a:solidFill>
                  <a:schemeClr val="bg1"/>
                </a:solidFill>
              </a:rPr>
              <a:t>name  = "Nick"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58A3D-CFA2-41BF-9084-8F777ADF5B61}"/>
              </a:ext>
            </a:extLst>
          </p:cNvPr>
          <p:cNvSpPr txBox="1">
            <a:spLocks/>
          </p:cNvSpPr>
          <p:nvPr/>
        </p:nvSpPr>
        <p:spPr>
          <a:xfrm>
            <a:off x="2459083" y="4301310"/>
            <a:ext cx="20167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name that refers 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to memory location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BBCBF4-FB69-48BE-8D95-247C0454F35C}"/>
              </a:ext>
            </a:extLst>
          </p:cNvPr>
          <p:cNvSpPr txBox="1">
            <a:spLocks/>
          </p:cNvSpPr>
          <p:nvPr/>
        </p:nvSpPr>
        <p:spPr>
          <a:xfrm>
            <a:off x="5501276" y="4315823"/>
            <a:ext cx="13055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assignment operator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7E4840-1F4C-4A6F-9BF7-D0F519BBEBE4}"/>
              </a:ext>
            </a:extLst>
          </p:cNvPr>
          <p:cNvSpPr txBox="1">
            <a:spLocks/>
          </p:cNvSpPr>
          <p:nvPr/>
        </p:nvSpPr>
        <p:spPr>
          <a:xfrm>
            <a:off x="7781109" y="4313979"/>
            <a:ext cx="1305560" cy="531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+mj-ea"/>
                <a:cs typeface="+mj-cs"/>
              </a:rPr>
              <a:t>data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F90C7F2C-19B0-4102-A01C-B6BEFFA91B23}"/>
              </a:ext>
            </a:extLst>
          </p:cNvPr>
          <p:cNvSpPr/>
          <p:nvPr/>
        </p:nvSpPr>
        <p:spPr>
          <a:xfrm rot="10800000">
            <a:off x="3701142" y="1488790"/>
            <a:ext cx="4818743" cy="1724503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923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Variables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1233100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Variables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</a:t>
            </a:r>
            <a:r>
              <a:rPr lang="en-GB" dirty="0"/>
              <a:t>, 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16843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8C15-4476-40FA-AED7-E15E57C5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7115176" cy="16581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960C-1DB1-4FCF-8554-3E7F1A73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7083" cy="3766185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accent1"/>
              </a:buClr>
              <a:buFont typeface="Wingdings" pitchFamily="2" charset="2"/>
              <a:buChar char="v"/>
            </a:pPr>
            <a:r>
              <a:rPr lang="en-GB" altLang="en-US" dirty="0"/>
              <a:t> C was first developed by Dennis Ritchie and Bell Labs in 1972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Char char="v"/>
            </a:pPr>
            <a:r>
              <a:rPr lang="en-GB" altLang="en-US" dirty="0"/>
              <a:t> Later formally published with the book “The C Programming Language” with Brian Kernighan in 1978.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Char char="v"/>
            </a:pPr>
            <a:r>
              <a:rPr lang="en-GB" altLang="en-US" dirty="0"/>
              <a:t> C contained primitive variables, functions, standard input and output stream, structures. The paradigm was procedural (before OO). </a:t>
            </a:r>
          </a:p>
        </p:txBody>
      </p:sp>
      <p:pic>
        <p:nvPicPr>
          <p:cNvPr id="6" name="Picture 5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0980524A-7F19-3205-2996-CD0874D5F5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1" r="30531"/>
          <a:stretch/>
        </p:blipFill>
        <p:spPr>
          <a:xfrm>
            <a:off x="8114537" y="10"/>
            <a:ext cx="4077463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0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Variables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</a:t>
            </a:r>
            <a:r>
              <a:rPr lang="en-GB" dirty="0"/>
              <a:t>, 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0B4BE-3425-4463-B034-09B41C90209D}"/>
              </a:ext>
            </a:extLst>
          </p:cNvPr>
          <p:cNvSpPr txBox="1"/>
          <p:nvPr/>
        </p:nvSpPr>
        <p:spPr>
          <a:xfrm>
            <a:off x="2550159" y="3478073"/>
            <a:ext cx="437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Hello Nick</a:t>
            </a:r>
          </a:p>
        </p:txBody>
      </p:sp>
    </p:spTree>
    <p:extLst>
      <p:ext uri="{BB962C8B-B14F-4D97-AF65-F5344CB8AC3E}">
        <p14:creationId xmlns:p14="http://schemas.microsoft.com/office/powerpoint/2010/main" val="3777588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Concatenation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 </a:t>
            </a:r>
            <a:r>
              <a:rPr lang="en-GB" dirty="0">
                <a:solidFill>
                  <a:srgbClr val="BE00FE"/>
                </a:solidFill>
              </a:rPr>
              <a:t>+ </a:t>
            </a:r>
            <a:r>
              <a:rPr lang="en-GB" dirty="0"/>
              <a:t>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624088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Concatenation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 </a:t>
            </a:r>
            <a:r>
              <a:rPr lang="en-GB" dirty="0">
                <a:solidFill>
                  <a:srgbClr val="BE00FE"/>
                </a:solidFill>
              </a:rPr>
              <a:t>+ </a:t>
            </a:r>
            <a:r>
              <a:rPr lang="en-GB" dirty="0"/>
              <a:t>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0B4BE-3425-4463-B034-09B41C90209D}"/>
              </a:ext>
            </a:extLst>
          </p:cNvPr>
          <p:cNvSpPr txBox="1"/>
          <p:nvPr/>
        </p:nvSpPr>
        <p:spPr>
          <a:xfrm>
            <a:off x="2550159" y="3478073"/>
            <a:ext cx="437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HelloNick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304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Concatenation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 " </a:t>
            </a:r>
            <a:r>
              <a:rPr lang="en-GB" dirty="0">
                <a:solidFill>
                  <a:srgbClr val="BE00FE"/>
                </a:solidFill>
              </a:rPr>
              <a:t>+ </a:t>
            </a:r>
            <a:r>
              <a:rPr lang="en-GB" dirty="0"/>
              <a:t>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00197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Concatenation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 " </a:t>
            </a:r>
            <a:r>
              <a:rPr lang="en-GB" dirty="0">
                <a:solidFill>
                  <a:srgbClr val="BE00FE"/>
                </a:solidFill>
              </a:rPr>
              <a:t>+ </a:t>
            </a:r>
            <a:r>
              <a:rPr lang="en-GB" dirty="0"/>
              <a:t>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0B4BE-3425-4463-B034-09B41C90209D}"/>
              </a:ext>
            </a:extLst>
          </p:cNvPr>
          <p:cNvSpPr txBox="1"/>
          <p:nvPr/>
        </p:nvSpPr>
        <p:spPr>
          <a:xfrm>
            <a:off x="2550159" y="3478073"/>
            <a:ext cx="437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Hello Nick</a:t>
            </a:r>
          </a:p>
        </p:txBody>
      </p:sp>
    </p:spTree>
    <p:extLst>
      <p:ext uri="{BB962C8B-B14F-4D97-AF65-F5344CB8AC3E}">
        <p14:creationId xmlns:p14="http://schemas.microsoft.com/office/powerpoint/2010/main" val="742857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Alternatively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b="1" dirty="0"/>
              <a:t>name</a:t>
            </a:r>
            <a:r>
              <a:rPr lang="en-GB" dirty="0"/>
              <a:t>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552334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Alternatively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b="1" dirty="0"/>
              <a:t>name</a:t>
            </a:r>
            <a:r>
              <a:rPr lang="en-GB" dirty="0"/>
              <a:t>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0B4BE-3425-4463-B034-09B41C90209D}"/>
              </a:ext>
            </a:extLst>
          </p:cNvPr>
          <p:cNvSpPr txBox="1"/>
          <p:nvPr/>
        </p:nvSpPr>
        <p:spPr>
          <a:xfrm>
            <a:off x="2550159" y="3478073"/>
            <a:ext cx="437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Nick</a:t>
            </a:r>
          </a:p>
        </p:txBody>
      </p:sp>
    </p:spTree>
    <p:extLst>
      <p:ext uri="{BB962C8B-B14F-4D97-AF65-F5344CB8AC3E}">
        <p14:creationId xmlns:p14="http://schemas.microsoft.com/office/powerpoint/2010/main" val="2378450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Variables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60" y="2285999"/>
            <a:ext cx="8727440" cy="148336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30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name, 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 age)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72766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Variables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60" y="2285999"/>
            <a:ext cx="8727440" cy="148336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30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name, 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 age)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9FC8A-E258-412C-893B-F9E42E686533}"/>
              </a:ext>
            </a:extLst>
          </p:cNvPr>
          <p:cNvSpPr txBox="1"/>
          <p:nvPr/>
        </p:nvSpPr>
        <p:spPr>
          <a:xfrm>
            <a:off x="2428239" y="3813353"/>
            <a:ext cx="4521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Hello Nick you are 30</a:t>
            </a:r>
          </a:p>
        </p:txBody>
      </p:sp>
    </p:spTree>
    <p:extLst>
      <p:ext uri="{BB962C8B-B14F-4D97-AF65-F5344CB8AC3E}">
        <p14:creationId xmlns:p14="http://schemas.microsoft.com/office/powerpoint/2010/main" val="2184738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5"/>
            <a:ext cx="4826876" cy="1325563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4" y="1794299"/>
            <a:ext cx="11592910" cy="462753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d, </a:t>
            </a:r>
            <a:r>
              <a:rPr lang="en-GB" sz="2700" dirty="0" err="1">
                <a:solidFill>
                  <a:schemeClr val="bg1"/>
                </a:solidFill>
              </a:rPr>
              <a:t>i</a:t>
            </a:r>
            <a:r>
              <a:rPr lang="en-GB" sz="2700" dirty="0">
                <a:solidFill>
                  <a:schemeClr val="bg1"/>
                </a:solidFill>
              </a:rPr>
              <a:t> |  Integer 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u    |  Unsigned Integer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f    |  Floating point as </a:t>
            </a:r>
            <a:r>
              <a:rPr lang="en-GB" sz="2700" dirty="0" err="1">
                <a:solidFill>
                  <a:schemeClr val="bg1"/>
                </a:solidFill>
              </a:rPr>
              <a:t>m.ddddd</a:t>
            </a:r>
            <a:endParaRPr lang="en-GB" sz="2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e    |  Floating point as </a:t>
            </a:r>
            <a:r>
              <a:rPr lang="en-GB" sz="2700" dirty="0" err="1">
                <a:solidFill>
                  <a:schemeClr val="bg1"/>
                </a:solidFill>
              </a:rPr>
              <a:t>m.ddddde</a:t>
            </a:r>
            <a:r>
              <a:rPr lang="en-GB" sz="2700" dirty="0">
                <a:solidFill>
                  <a:schemeClr val="bg1"/>
                </a:solidFill>
              </a:rPr>
              <a:t>+/-xx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E    |  Floating point as </a:t>
            </a:r>
            <a:r>
              <a:rPr lang="en-GB" sz="2700" dirty="0" err="1">
                <a:solidFill>
                  <a:schemeClr val="bg1"/>
                </a:solidFill>
              </a:rPr>
              <a:t>m.dddddE</a:t>
            </a:r>
            <a:r>
              <a:rPr lang="en-GB" sz="2700" dirty="0">
                <a:solidFill>
                  <a:schemeClr val="bg1"/>
                </a:solidFill>
              </a:rPr>
              <a:t>+/-xx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g    |  Use %e for exponents &lt;-4 or &gt;+5, otherwise use %f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c    |  Single character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s    |  String, or any object that be converted via </a:t>
            </a:r>
            <a:r>
              <a:rPr lang="en-GB" sz="2700" b="1" dirty="0">
                <a:solidFill>
                  <a:schemeClr val="bg1"/>
                </a:solidFill>
              </a:rPr>
              <a:t>str()</a:t>
            </a:r>
          </a:p>
          <a:p>
            <a:pPr marL="0" indent="0">
              <a:buNone/>
            </a:pPr>
            <a:r>
              <a:rPr lang="en-GB" sz="2700" dirty="0">
                <a:solidFill>
                  <a:schemeClr val="bg1"/>
                </a:solidFill>
              </a:rPr>
              <a:t>%    |  Insert a literal % character</a:t>
            </a:r>
          </a:p>
        </p:txBody>
      </p:sp>
    </p:spTree>
    <p:extLst>
      <p:ext uri="{BB962C8B-B14F-4D97-AF65-F5344CB8AC3E}">
        <p14:creationId xmlns:p14="http://schemas.microsoft.com/office/powerpoint/2010/main" val="42199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985B-FA06-0E8A-3010-AF0C9E3D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C++ Language</a:t>
            </a:r>
            <a:endParaRPr lang="en-US" dirty="0">
              <a:solidFill>
                <a:srgbClr val="48553A"/>
              </a:solidFill>
            </a:endParaRPr>
          </a:p>
        </p:txBody>
      </p:sp>
      <p:pic>
        <p:nvPicPr>
          <p:cNvPr id="5" name="Content Placeholder 4" descr="A person sitting in a hospital bed&#10;&#10;Description automatically generated with medium confidence">
            <a:extLst>
              <a:ext uri="{FF2B5EF4-FFF2-40B4-BE49-F238E27FC236}">
                <a16:creationId xmlns:a16="http://schemas.microsoft.com/office/drawing/2014/main" id="{2F80B442-D1D6-9146-6045-D42CA125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r="45720" b="-2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10C5C3-1C81-4C06-12A4-EF4456F5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altLang="en-US" dirty="0">
                <a:solidFill>
                  <a:schemeClr val="tx1"/>
                </a:solidFill>
              </a:rPr>
              <a:t> C++ was developed by Bjarne </a:t>
            </a:r>
            <a:r>
              <a:rPr lang="en-GB" altLang="en-US" dirty="0" err="1">
                <a:solidFill>
                  <a:schemeClr val="tx1"/>
                </a:solidFill>
              </a:rPr>
              <a:t>Stroustroup</a:t>
            </a:r>
            <a:r>
              <a:rPr lang="en-GB" altLang="en-US" dirty="0">
                <a:solidFill>
                  <a:schemeClr val="tx1"/>
                </a:solidFill>
              </a:rPr>
              <a:t> and his team at Bell Labs throughout the 1980s.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altLang="en-US" dirty="0">
                <a:solidFill>
                  <a:schemeClr val="tx1"/>
                </a:solidFill>
              </a:rPr>
              <a:t> The language was first referred to as ‘C with classes’, as it sought to apply the object oriented paradigm to the original C language.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altLang="en-US" dirty="0">
                <a:solidFill>
                  <a:schemeClr val="tx1"/>
                </a:solidFill>
              </a:rPr>
              <a:t> The increment operator (++) increases the integer value of a variable by one. This indicates that C++ is the next increment of the original C language.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17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69221" cy="1325563"/>
          </a:xfrm>
        </p:spPr>
        <p:txBody>
          <a:bodyPr/>
          <a:lstStyle/>
          <a:p>
            <a:r>
              <a:rPr lang="en-GB" dirty="0"/>
              <a:t>String formatting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60" y="2285999"/>
            <a:ext cx="872744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</a:t>
            </a:r>
            <a:r>
              <a:rPr lang="en-GB" b="1" dirty="0">
                <a:solidFill>
                  <a:srgbClr val="C00000"/>
                </a:solidFill>
              </a:rPr>
              <a:t>%s </a:t>
            </a:r>
            <a:r>
              <a:rPr lang="en-GB" dirty="0">
                <a:solidFill>
                  <a:srgbClr val="C00000"/>
                </a:solidFill>
              </a:rPr>
              <a:t>is </a:t>
            </a:r>
            <a:r>
              <a:rPr lang="en-GB" b="1" dirty="0">
                <a:solidFill>
                  <a:srgbClr val="C00000"/>
                </a:solidFill>
              </a:rPr>
              <a:t>%d </a:t>
            </a:r>
            <a:r>
              <a:rPr lang="en-GB" dirty="0">
                <a:solidFill>
                  <a:srgbClr val="C00000"/>
                </a:solidFill>
              </a:rPr>
              <a:t>years old" </a:t>
            </a:r>
            <a:r>
              <a:rPr lang="en-GB" dirty="0"/>
              <a:t>% (</a:t>
            </a:r>
            <a:r>
              <a:rPr lang="en-GB" b="1" dirty="0"/>
              <a:t>name</a:t>
            </a:r>
            <a:r>
              <a:rPr lang="en-GB" dirty="0"/>
              <a:t>, </a:t>
            </a:r>
            <a:r>
              <a:rPr lang="en-GB" b="1" dirty="0"/>
              <a:t>age</a:t>
            </a:r>
            <a:r>
              <a:rPr lang="en-GB" dirty="0"/>
              <a:t>) 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D2A27-06E9-4136-BE07-8D4B866D098D}"/>
              </a:ext>
            </a:extLst>
          </p:cNvPr>
          <p:cNvSpPr txBox="1"/>
          <p:nvPr/>
        </p:nvSpPr>
        <p:spPr>
          <a:xfrm>
            <a:off x="2550159" y="3478073"/>
            <a:ext cx="437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Nick is 30 years old</a:t>
            </a:r>
          </a:p>
        </p:txBody>
      </p:sp>
    </p:spTree>
    <p:extLst>
      <p:ext uri="{BB962C8B-B14F-4D97-AF65-F5344CB8AC3E}">
        <p14:creationId xmlns:p14="http://schemas.microsoft.com/office/powerpoint/2010/main" val="37663994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6" y="102752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More on Types</a:t>
            </a:r>
          </a:p>
        </p:txBody>
      </p:sp>
    </p:spTree>
    <p:extLst>
      <p:ext uri="{BB962C8B-B14F-4D97-AF65-F5344CB8AC3E}">
        <p14:creationId xmlns:p14="http://schemas.microsoft.com/office/powerpoint/2010/main" val="4088746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/>
              <a:t>Static and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Python is dynamically typed (type checked at run-time). Variables can be initially assigned a value of one type, and then be reassigned a value of a different type!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latin typeface="+mj-lt"/>
              </a:rPr>
              <a:t>Statically typed languages (such as C, C++, C# and Java, which check type at compile-time) only allow values of the same type to be assigned. 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3339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Redefining 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b="1" dirty="0"/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30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b="1" dirty="0"/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age)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782460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int and 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b="1" dirty="0"/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30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b="1" dirty="0"/>
              <a:t>age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age)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74B0E-3F7A-4422-BC61-3454D174BB52}"/>
              </a:ext>
            </a:extLst>
          </p:cNvPr>
          <p:cNvSpPr txBox="1"/>
          <p:nvPr/>
        </p:nvSpPr>
        <p:spPr>
          <a:xfrm>
            <a:off x="2550159" y="4392473"/>
            <a:ext cx="4376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You are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You are Nick</a:t>
            </a:r>
          </a:p>
        </p:txBody>
      </p:sp>
    </p:spTree>
    <p:extLst>
      <p:ext uri="{BB962C8B-B14F-4D97-AF65-F5344CB8AC3E}">
        <p14:creationId xmlns:p14="http://schemas.microsoft.com/office/powerpoint/2010/main" val="1855448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type()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30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009421"/>
                </a:solidFill>
              </a:rPr>
              <a:t>type</a:t>
            </a:r>
            <a:r>
              <a:rPr lang="en-GB" dirty="0"/>
              <a:t>(age))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009421"/>
                </a:solidFill>
              </a:rPr>
              <a:t>type</a:t>
            </a:r>
            <a:r>
              <a:rPr lang="en-GB" dirty="0"/>
              <a:t>(name))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3256661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type()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30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009421"/>
                </a:solidFill>
              </a:rPr>
              <a:t>type</a:t>
            </a:r>
            <a:r>
              <a:rPr lang="en-GB" dirty="0"/>
              <a:t>(age))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009421"/>
                </a:solidFill>
              </a:rPr>
              <a:t>type</a:t>
            </a:r>
            <a:r>
              <a:rPr lang="en-GB" dirty="0"/>
              <a:t>(name))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74B0E-3F7A-4422-BC61-3454D174BB52}"/>
              </a:ext>
            </a:extLst>
          </p:cNvPr>
          <p:cNvSpPr txBox="1"/>
          <p:nvPr/>
        </p:nvSpPr>
        <p:spPr>
          <a:xfrm>
            <a:off x="2550159" y="4392473"/>
            <a:ext cx="4376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&lt;class 'int'&gt;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3595391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6" y="102752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Type Casting</a:t>
            </a:r>
          </a:p>
        </p:txBody>
      </p:sp>
    </p:spTree>
    <p:extLst>
      <p:ext uri="{BB962C8B-B14F-4D97-AF65-F5344CB8AC3E}">
        <p14:creationId xmlns:p14="http://schemas.microsoft.com/office/powerpoint/2010/main" val="4243735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60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 err="1"/>
              <a:t>second_mark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"40"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</a:t>
            </a:r>
            <a:r>
              <a:rPr lang="en-GB" dirty="0" err="1"/>
              <a:t>second_mark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021826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60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 err="1"/>
              <a:t>second_mark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"40"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</a:t>
            </a:r>
            <a:r>
              <a:rPr lang="en-GB" dirty="0" err="1"/>
              <a:t>second_mark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74B0E-3F7A-4422-BC61-3454D174BB52}"/>
              </a:ext>
            </a:extLst>
          </p:cNvPr>
          <p:cNvSpPr txBox="1"/>
          <p:nvPr/>
        </p:nvSpPr>
        <p:spPr>
          <a:xfrm>
            <a:off x="1016001" y="4392473"/>
            <a:ext cx="10337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C00000"/>
                </a:solidFill>
              </a:rPr>
              <a:t>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300" dirty="0" err="1">
                <a:solidFill>
                  <a:srgbClr val="C00000"/>
                </a:solidFill>
              </a:rPr>
              <a:t>TypeError</a:t>
            </a:r>
            <a:r>
              <a:rPr lang="en-GB" sz="2300" dirty="0">
                <a:solidFill>
                  <a:srgbClr val="C00000"/>
                </a:solidFill>
              </a:rPr>
              <a:t>: </a:t>
            </a:r>
            <a:r>
              <a:rPr lang="en-GB" sz="2300" dirty="0"/>
              <a:t>unsupported operand type(s) for +: 'int' and 'str' </a:t>
            </a:r>
            <a:br>
              <a:rPr lang="en-GB" sz="2300" dirty="0"/>
            </a:br>
            <a:r>
              <a:rPr lang="en-GB" sz="2000" dirty="0">
                <a:solidFill>
                  <a:srgbClr val="C00000"/>
                </a:solidFill>
              </a:rPr>
              <a:t>----------------------------------------------------------------------</a:t>
            </a:r>
            <a:endParaRPr lang="en-GB" sz="23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99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118E-47E5-BBE2-A2EE-26621793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7115176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Java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BC86-A3EF-0446-DE80-DEC9D108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7083" cy="376618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Java was published in 1995 by James Gosling of Sun Microsystems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Java is strongly typed (data types required) like C and C++ but utilizes a virtual machine (JVM) to run on multiple devices (portability). Also has ‘automatic garbage collection’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C</a:t>
            </a:r>
            <a:r>
              <a:rPr lang="en-GB" dirty="0"/>
              <a:t>#</a:t>
            </a:r>
            <a:r>
              <a:rPr lang="en-US" dirty="0"/>
              <a:t> was later developed in the early 2000s to compete with Java!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E17EA11F-693D-75CC-4A96-C8BCC58E9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2" r="7439" b="-1"/>
          <a:stretch/>
        </p:blipFill>
        <p:spPr>
          <a:xfrm>
            <a:off x="8114537" y="10"/>
            <a:ext cx="4077463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80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60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 err="1"/>
              <a:t>second_mark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"40"</a:t>
            </a:r>
            <a:r>
              <a:rPr lang="en-GB" dirty="0"/>
              <a:t>)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</a:t>
            </a:r>
            <a:r>
              <a:rPr lang="en-GB" dirty="0" err="1"/>
              <a:t>second_mark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304165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60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 err="1"/>
              <a:t>second_mark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"40"</a:t>
            </a:r>
            <a:r>
              <a:rPr lang="en-GB" dirty="0"/>
              <a:t>)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</a:t>
            </a:r>
            <a:r>
              <a:rPr lang="en-GB" dirty="0" err="1"/>
              <a:t>second_mark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B9ED9-0587-170F-1498-367D8F7AB1C7}"/>
              </a:ext>
            </a:extLst>
          </p:cNvPr>
          <p:cNvSpPr txBox="1"/>
          <p:nvPr/>
        </p:nvSpPr>
        <p:spPr>
          <a:xfrm>
            <a:off x="2550159" y="4392473"/>
            <a:ext cx="4376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onsolas"/>
              </a:rPr>
              <a:t>10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170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int</a:t>
            </a:r>
            <a:r>
              <a:rPr lang="en-GB" dirty="0"/>
              <a:t>(30)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float</a:t>
            </a:r>
            <a:r>
              <a:rPr lang="en-GB" dirty="0"/>
              <a:t>(30)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(age)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2835085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int</a:t>
            </a:r>
            <a:r>
              <a:rPr lang="en-GB" dirty="0"/>
              <a:t>(30)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</a:t>
            </a:r>
            <a:r>
              <a:rPr lang="en-GB" dirty="0">
                <a:solidFill>
                  <a:srgbClr val="009421"/>
                </a:solidFill>
              </a:rPr>
              <a:t> print</a:t>
            </a:r>
            <a:r>
              <a:rPr lang="en-GB" dirty="0"/>
              <a:t>(age)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float</a:t>
            </a:r>
            <a:r>
              <a:rPr lang="en-GB" dirty="0"/>
              <a:t>(30)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(age)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74B0E-3F7A-4422-BC61-3454D174BB52}"/>
              </a:ext>
            </a:extLst>
          </p:cNvPr>
          <p:cNvSpPr txBox="1"/>
          <p:nvPr/>
        </p:nvSpPr>
        <p:spPr>
          <a:xfrm>
            <a:off x="2550159" y="4392473"/>
            <a:ext cx="4376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30.0 </a:t>
            </a:r>
          </a:p>
        </p:txBody>
      </p:sp>
    </p:spTree>
    <p:extLst>
      <p:ext uri="{BB962C8B-B14F-4D97-AF65-F5344CB8AC3E}">
        <p14:creationId xmlns:p14="http://schemas.microsoft.com/office/powerpoint/2010/main" val="3075017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6" y="102752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Quick Quiz!</a:t>
            </a:r>
          </a:p>
        </p:txBody>
      </p:sp>
    </p:spTree>
    <p:extLst>
      <p:ext uri="{BB962C8B-B14F-4D97-AF65-F5344CB8AC3E}">
        <p14:creationId xmlns:p14="http://schemas.microsoft.com/office/powerpoint/2010/main" val="3555651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6886" cy="1325563"/>
          </a:xfrm>
        </p:spPr>
        <p:txBody>
          <a:bodyPr/>
          <a:lstStyle/>
          <a:p>
            <a:r>
              <a:rPr lang="en-GB" dirty="0"/>
              <a:t>What will the output be?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"60"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 err="1"/>
              <a:t>second_mark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"40"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</a:t>
            </a:r>
            <a:r>
              <a:rPr lang="en-GB" dirty="0" err="1"/>
              <a:t>second_mark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4440430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9857" cy="1325563"/>
          </a:xfrm>
        </p:spPr>
        <p:txBody>
          <a:bodyPr/>
          <a:lstStyle/>
          <a:p>
            <a:r>
              <a:rPr lang="en-GB" dirty="0"/>
              <a:t>Str </a:t>
            </a:r>
            <a:r>
              <a:rPr lang="en-GB" dirty="0" err="1"/>
              <a:t>concat</a:t>
            </a:r>
            <a:r>
              <a:rPr lang="en-GB" dirty="0"/>
              <a:t> vs arithmetic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"60"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 err="1"/>
              <a:t>second_mark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"40"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 err="1"/>
              <a:t>first_mark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</a:t>
            </a:r>
            <a:r>
              <a:rPr lang="en-GB" dirty="0" err="1"/>
              <a:t>second_mark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300A6-BE4C-74A2-0B0A-B3E050439D42}"/>
              </a:ext>
            </a:extLst>
          </p:cNvPr>
          <p:cNvSpPr txBox="1"/>
          <p:nvPr/>
        </p:nvSpPr>
        <p:spPr>
          <a:xfrm>
            <a:off x="2550159" y="4392473"/>
            <a:ext cx="4376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'6040'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328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83400" cy="1325563"/>
          </a:xfrm>
        </p:spPr>
        <p:txBody>
          <a:bodyPr/>
          <a:lstStyle/>
          <a:p>
            <a:r>
              <a:rPr lang="en-GB" dirty="0"/>
              <a:t>What will the output be?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53440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str1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 is"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/>
              <a:t>str2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40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/>
              <a:t>str3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"years old"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(str1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str2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str3)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41055905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33571" cy="1325563"/>
          </a:xfrm>
        </p:spPr>
        <p:txBody>
          <a:bodyPr/>
          <a:lstStyle/>
          <a:p>
            <a:r>
              <a:rPr lang="en-GB" dirty="0"/>
              <a:t>Mixture of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53440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b="1" dirty="0"/>
              <a:t>str1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"Nick is" 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b="1" dirty="0"/>
              <a:t>str2</a:t>
            </a:r>
            <a:r>
              <a:rPr lang="en-GB" dirty="0"/>
              <a:t>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40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/>
              <a:t>str3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"years old"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(str1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str2 </a:t>
            </a:r>
            <a:r>
              <a:rPr lang="en-GB" dirty="0">
                <a:solidFill>
                  <a:srgbClr val="BE00FE"/>
                </a:solidFill>
              </a:rPr>
              <a:t>+</a:t>
            </a:r>
            <a:r>
              <a:rPr lang="en-GB" dirty="0"/>
              <a:t> str3)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D789C-3174-64DE-9D3D-1B8B08FFBB7F}"/>
              </a:ext>
            </a:extLst>
          </p:cNvPr>
          <p:cNvSpPr txBox="1"/>
          <p:nvPr/>
        </p:nvSpPr>
        <p:spPr>
          <a:xfrm>
            <a:off x="1016001" y="4392473"/>
            <a:ext cx="10337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C00000"/>
                </a:solidFill>
              </a:rPr>
              <a:t>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300" dirty="0" err="1">
                <a:solidFill>
                  <a:srgbClr val="C00000"/>
                </a:solidFill>
              </a:rPr>
              <a:t>TypeError</a:t>
            </a:r>
            <a:r>
              <a:rPr lang="en-GB" sz="2300" dirty="0">
                <a:solidFill>
                  <a:srgbClr val="C00000"/>
                </a:solidFill>
              </a:rPr>
              <a:t>: </a:t>
            </a:r>
            <a:r>
              <a:rPr lang="en-GB" sz="2300" dirty="0"/>
              <a:t>unsupported operand type(s) for +: 'int' and 'str’</a:t>
            </a:r>
            <a:br>
              <a:rPr lang="en-GB" sz="2300" dirty="0"/>
            </a:br>
            <a:r>
              <a:rPr lang="en-GB" sz="2000" dirty="0">
                <a:solidFill>
                  <a:srgbClr val="C00000"/>
                </a:solidFill>
              </a:rPr>
              <a:t>----------------------------------------------------------------------</a:t>
            </a:r>
            <a:endParaRPr lang="en-GB" sz="23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3250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971" cy="1325563"/>
          </a:xfrm>
        </p:spPr>
        <p:txBody>
          <a:bodyPr/>
          <a:lstStyle/>
          <a:p>
            <a:r>
              <a:rPr lang="en-GB" dirty="0"/>
              <a:t>Commas instead of </a:t>
            </a:r>
            <a:r>
              <a:rPr lang="en-GB" dirty="0">
                <a:solidFill>
                  <a:srgbClr val="BE00FE"/>
                </a:solidFill>
              </a:rPr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53440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str1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"Nick is"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/>
              <a:t>str2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40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/>
              <a:t>str3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"years old"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(str1, str2, str3)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0C7DC-5B05-F529-1573-43DD542FD527}"/>
              </a:ext>
            </a:extLst>
          </p:cNvPr>
          <p:cNvSpPr txBox="1"/>
          <p:nvPr/>
        </p:nvSpPr>
        <p:spPr>
          <a:xfrm>
            <a:off x="2550159" y="4392473"/>
            <a:ext cx="4376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Nick is 40 years 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31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252D-2EA7-B51B-A39D-5C5C7EBF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C</a:t>
            </a:r>
            <a:r>
              <a:rPr lang="en-GB" dirty="0">
                <a:solidFill>
                  <a:schemeClr val="accent1"/>
                </a:solidFill>
              </a:rPr>
              <a:t>#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494747E-6CB5-36D2-D9C9-F5C48E7918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193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C201-8D19-88D3-6393-8693A291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GB" altLang="en-US" dirty="0"/>
              <a:t>C# was first published in 2001, developed by Anders </a:t>
            </a:r>
            <a:r>
              <a:rPr lang="en-GB" altLang="en-US" dirty="0" err="1"/>
              <a:t>Heljsberg</a:t>
            </a:r>
            <a:r>
              <a:rPr lang="en-GB" altLang="en-US" dirty="0"/>
              <a:t> from Microsoft, alongside .NET and Visual Studio.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altLang="en-US" dirty="0"/>
              <a:t> Close to Java syntax, and the .NET framework enables the language to run on multiple OS’ (like Java’s JVM).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altLang="en-US" dirty="0"/>
              <a:t> C# gets its name from music; in music theory, the note C# is one semitone higher in pitch than the note 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39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6" y="102752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Case Sensitivity</a:t>
            </a:r>
          </a:p>
        </p:txBody>
      </p:sp>
    </p:spTree>
    <p:extLst>
      <p:ext uri="{BB962C8B-B14F-4D97-AF65-F5344CB8AC3E}">
        <p14:creationId xmlns:p14="http://schemas.microsoft.com/office/powerpoint/2010/main" val="32369222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Case Sensitive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b="1" dirty="0"/>
              <a:t>a</a:t>
            </a:r>
            <a:r>
              <a:rPr lang="en-GB" dirty="0"/>
              <a:t>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30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b="1" dirty="0"/>
              <a:t>A</a:t>
            </a:r>
            <a:r>
              <a:rPr lang="en-GB" dirty="0"/>
              <a:t>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35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(Age)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9667888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Case Sensitive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2035354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b="1" dirty="0"/>
              <a:t>a</a:t>
            </a:r>
            <a:r>
              <a:rPr lang="en-GB" dirty="0"/>
              <a:t>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30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b="1" dirty="0"/>
              <a:t>A</a:t>
            </a:r>
            <a:r>
              <a:rPr lang="en-GB" dirty="0"/>
              <a:t>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35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(Age) 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74B0E-3F7A-4422-BC61-3454D174BB52}"/>
              </a:ext>
            </a:extLst>
          </p:cNvPr>
          <p:cNvSpPr txBox="1"/>
          <p:nvPr/>
        </p:nvSpPr>
        <p:spPr>
          <a:xfrm>
            <a:off x="2550159" y="4392473"/>
            <a:ext cx="4376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35 </a:t>
            </a:r>
          </a:p>
        </p:txBody>
      </p:sp>
    </p:spTree>
    <p:extLst>
      <p:ext uri="{BB962C8B-B14F-4D97-AF65-F5344CB8AC3E}">
        <p14:creationId xmlns:p14="http://schemas.microsoft.com/office/powerpoint/2010/main" val="33246900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901" y="885021"/>
            <a:ext cx="10515600" cy="2852737"/>
          </a:xfrm>
        </p:spPr>
        <p:txBody>
          <a:bodyPr>
            <a:normAutofit/>
          </a:bodyPr>
          <a:lstStyle/>
          <a:p>
            <a:r>
              <a:rPr lang="en-GB" sz="6600" dirty="0"/>
              <a:t>Input in Python</a:t>
            </a:r>
          </a:p>
        </p:txBody>
      </p:sp>
    </p:spTree>
    <p:extLst>
      <p:ext uri="{BB962C8B-B14F-4D97-AF65-F5344CB8AC3E}">
        <p14:creationId xmlns:p14="http://schemas.microsoft.com/office/powerpoint/2010/main" val="28754779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Input - strings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"Please enter your name: 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</a:t>
            </a:r>
            <a:r>
              <a:rPr lang="en-GB" dirty="0"/>
              <a:t>, 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31698112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Input - running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"Please enter your name: 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</a:t>
            </a:r>
            <a:r>
              <a:rPr lang="en-GB" dirty="0"/>
              <a:t>, 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In[*]: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125BF-4BD2-41D3-BFEB-D4FB6F3A2069}"/>
              </a:ext>
            </a:extLst>
          </p:cNvPr>
          <p:cNvSpPr txBox="1"/>
          <p:nvPr/>
        </p:nvSpPr>
        <p:spPr>
          <a:xfrm>
            <a:off x="2539800" y="3478073"/>
            <a:ext cx="634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Please enter your name:</a:t>
            </a:r>
          </a:p>
        </p:txBody>
      </p:sp>
    </p:spTree>
    <p:extLst>
      <p:ext uri="{BB962C8B-B14F-4D97-AF65-F5344CB8AC3E}">
        <p14:creationId xmlns:p14="http://schemas.microsoft.com/office/powerpoint/2010/main" val="2965271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Input - running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"Please enter your name: 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</a:t>
            </a:r>
            <a:r>
              <a:rPr lang="en-GB" dirty="0"/>
              <a:t>, 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In[*]: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125BF-4BD2-41D3-BFEB-D4FB6F3A2069}"/>
              </a:ext>
            </a:extLst>
          </p:cNvPr>
          <p:cNvSpPr txBox="1"/>
          <p:nvPr/>
        </p:nvSpPr>
        <p:spPr>
          <a:xfrm>
            <a:off x="2539800" y="3478073"/>
            <a:ext cx="634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Please enter your name: Nick</a:t>
            </a:r>
          </a:p>
        </p:txBody>
      </p:sp>
    </p:spTree>
    <p:extLst>
      <p:ext uri="{BB962C8B-B14F-4D97-AF65-F5344CB8AC3E}">
        <p14:creationId xmlns:p14="http://schemas.microsoft.com/office/powerpoint/2010/main" val="60528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Input - running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2285999"/>
            <a:ext cx="8337420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name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"Please enter your name: 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"Hello"</a:t>
            </a:r>
            <a:r>
              <a:rPr lang="en-GB" dirty="0"/>
              <a:t>, name) 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125BF-4BD2-41D3-BFEB-D4FB6F3A2069}"/>
              </a:ext>
            </a:extLst>
          </p:cNvPr>
          <p:cNvSpPr txBox="1"/>
          <p:nvPr/>
        </p:nvSpPr>
        <p:spPr>
          <a:xfrm>
            <a:off x="2539800" y="3478073"/>
            <a:ext cx="634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Please enter your name: Nick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Hello Nick</a:t>
            </a:r>
          </a:p>
        </p:txBody>
      </p:sp>
    </p:spTree>
    <p:extLst>
      <p:ext uri="{BB962C8B-B14F-4D97-AF65-F5344CB8AC3E}">
        <p14:creationId xmlns:p14="http://schemas.microsoft.com/office/powerpoint/2010/main" val="14952222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5"/>
            <a:ext cx="4826876" cy="1325563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Legacy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0468"/>
            <a:ext cx="10555514" cy="369136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+mj-lt"/>
              </a:rPr>
              <a:t>Python 2 used to have a function called </a:t>
            </a:r>
            <a:r>
              <a:rPr lang="en-GB" b="1" dirty="0" err="1">
                <a:solidFill>
                  <a:schemeClr val="bg1"/>
                </a:solidFill>
                <a:latin typeface="+mj-lt"/>
              </a:rPr>
              <a:t>raw_input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()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+mj-lt"/>
              </a:rPr>
              <a:t>However, this was confusing to use, so Python 3 introduced a simplified 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input() 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method.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+mj-lt"/>
              </a:rPr>
              <a:t>Do not attempt to use the 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input() 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function if you are using Python 2, as values return will depend on names of variables used… this caused problems and therefore was largely avoided.   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0089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Input - 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79" y="2285999"/>
            <a:ext cx="8873921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int</a:t>
            </a:r>
            <a:r>
              <a:rPr lang="en-GB" b="1" dirty="0"/>
              <a:t>(</a:t>
            </a:r>
            <a:r>
              <a:rPr lang="en-GB" b="1" dirty="0">
                <a:solidFill>
                  <a:srgbClr val="009421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"Please enter your age: "</a:t>
            </a:r>
            <a:r>
              <a:rPr lang="en-GB" dirty="0"/>
              <a:t>)</a:t>
            </a:r>
            <a:r>
              <a:rPr lang="en-GB" b="1" dirty="0"/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age, </a:t>
            </a:r>
            <a:r>
              <a:rPr lang="en-GB" dirty="0">
                <a:solidFill>
                  <a:srgbClr val="C00000"/>
                </a:solidFill>
              </a:rPr>
              <a:t>"years old"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296649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118E-47E5-BBE2-A2EE-26621793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7115176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Python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BC86-A3EF-0446-DE80-DEC9D108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7083" cy="376618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Python was published in 1991 by Guido Van Rossum, who was inspired by the UK show ‘Monty Python’.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Python is a loosely typed (dynamic) language which doesn’t require types to be declared.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Has grown in popularity due to data science, cyber security and AI applications.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Guido van Rossum - Wikipedia">
            <a:extLst>
              <a:ext uri="{FF2B5EF4-FFF2-40B4-BE49-F238E27FC236}">
                <a16:creationId xmlns:a16="http://schemas.microsoft.com/office/drawing/2014/main" id="{CB1564DF-22D8-BB72-7C8B-46C475329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6926" b="-1"/>
          <a:stretch/>
        </p:blipFill>
        <p:spPr bwMode="auto">
          <a:xfrm>
            <a:off x="8114537" y="10"/>
            <a:ext cx="4077463" cy="68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766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Input - 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79" y="2285999"/>
            <a:ext cx="8873921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int</a:t>
            </a:r>
            <a:r>
              <a:rPr lang="en-GB" b="1" dirty="0"/>
              <a:t>(</a:t>
            </a:r>
            <a:r>
              <a:rPr lang="en-GB" b="1" dirty="0">
                <a:solidFill>
                  <a:srgbClr val="009421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"Please enter your age: "</a:t>
            </a:r>
            <a:r>
              <a:rPr lang="en-GB" dirty="0"/>
              <a:t>)</a:t>
            </a:r>
            <a:r>
              <a:rPr lang="en-GB" b="1" dirty="0"/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</a:t>
            </a:r>
            <a:r>
              <a:rPr lang="en-GB" dirty="0">
                <a:solidFill>
                  <a:srgbClr val="009421"/>
                </a:solidFill>
              </a:rPr>
              <a:t> 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age, </a:t>
            </a:r>
            <a:r>
              <a:rPr lang="en-GB" dirty="0">
                <a:solidFill>
                  <a:srgbClr val="C00000"/>
                </a:solidFill>
              </a:rPr>
              <a:t>"years old"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In[*]: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DA696-7707-46AB-B7D7-FEA8E18EC801}"/>
              </a:ext>
            </a:extLst>
          </p:cNvPr>
          <p:cNvSpPr txBox="1"/>
          <p:nvPr/>
        </p:nvSpPr>
        <p:spPr>
          <a:xfrm>
            <a:off x="2438200" y="3478073"/>
            <a:ext cx="531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Please enter your age:</a:t>
            </a:r>
          </a:p>
        </p:txBody>
      </p:sp>
    </p:spTree>
    <p:extLst>
      <p:ext uri="{BB962C8B-B14F-4D97-AF65-F5344CB8AC3E}">
        <p14:creationId xmlns:p14="http://schemas.microsoft.com/office/powerpoint/2010/main" val="17370362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Input - 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79" y="2285999"/>
            <a:ext cx="8873921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int</a:t>
            </a:r>
            <a:r>
              <a:rPr lang="en-GB" b="1" dirty="0"/>
              <a:t>(</a:t>
            </a:r>
            <a:r>
              <a:rPr lang="en-GB" b="1" dirty="0">
                <a:solidFill>
                  <a:srgbClr val="009421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"Please enter your age: "</a:t>
            </a:r>
            <a:r>
              <a:rPr lang="en-GB" dirty="0"/>
              <a:t>)</a:t>
            </a:r>
            <a:r>
              <a:rPr lang="en-GB" b="1" dirty="0"/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age, </a:t>
            </a:r>
            <a:r>
              <a:rPr lang="en-GB" dirty="0">
                <a:solidFill>
                  <a:srgbClr val="C00000"/>
                </a:solidFill>
              </a:rPr>
              <a:t>"years old"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In[*]: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DA696-7707-46AB-B7D7-FEA8E18EC801}"/>
              </a:ext>
            </a:extLst>
          </p:cNvPr>
          <p:cNvSpPr txBox="1"/>
          <p:nvPr/>
        </p:nvSpPr>
        <p:spPr>
          <a:xfrm>
            <a:off x="2438200" y="3478073"/>
            <a:ext cx="531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Please enter your age: 30</a:t>
            </a:r>
          </a:p>
        </p:txBody>
      </p:sp>
    </p:spTree>
    <p:extLst>
      <p:ext uri="{BB962C8B-B14F-4D97-AF65-F5344CB8AC3E}">
        <p14:creationId xmlns:p14="http://schemas.microsoft.com/office/powerpoint/2010/main" val="35053127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Input - 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79" y="2285999"/>
            <a:ext cx="8873921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9421"/>
                </a:solidFill>
              </a:rPr>
              <a:t>int</a:t>
            </a:r>
            <a:r>
              <a:rPr lang="en-GB" b="1" dirty="0"/>
              <a:t>(</a:t>
            </a:r>
            <a:r>
              <a:rPr lang="en-GB" b="1" dirty="0">
                <a:solidFill>
                  <a:srgbClr val="009421"/>
                </a:solidFill>
              </a:rPr>
              <a:t>input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"Please enter your age: "</a:t>
            </a:r>
            <a:r>
              <a:rPr lang="en-GB" dirty="0"/>
              <a:t>)</a:t>
            </a:r>
            <a:r>
              <a:rPr lang="en-GB" b="1" dirty="0"/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"You are"</a:t>
            </a:r>
            <a:r>
              <a:rPr lang="en-GB" dirty="0"/>
              <a:t>,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age, </a:t>
            </a:r>
            <a:r>
              <a:rPr lang="en-GB" dirty="0">
                <a:solidFill>
                  <a:srgbClr val="C00000"/>
                </a:solidFill>
              </a:rPr>
              <a:t>"years old"</a:t>
            </a:r>
            <a:r>
              <a:rPr lang="en-GB" dirty="0"/>
              <a:t>)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DA696-7707-46AB-B7D7-FEA8E18EC801}"/>
              </a:ext>
            </a:extLst>
          </p:cNvPr>
          <p:cNvSpPr txBox="1"/>
          <p:nvPr/>
        </p:nvSpPr>
        <p:spPr>
          <a:xfrm>
            <a:off x="2438200" y="3478073"/>
            <a:ext cx="5313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Please enter your age: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You are 30 years old</a:t>
            </a:r>
          </a:p>
        </p:txBody>
      </p:sp>
    </p:spTree>
    <p:extLst>
      <p:ext uri="{BB962C8B-B14F-4D97-AF65-F5344CB8AC3E}">
        <p14:creationId xmlns:p14="http://schemas.microsoft.com/office/powerpoint/2010/main" val="3278375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636" y="885021"/>
            <a:ext cx="10515600" cy="2852737"/>
          </a:xfrm>
        </p:spPr>
        <p:txBody>
          <a:bodyPr>
            <a:normAutofit/>
          </a:bodyPr>
          <a:lstStyle/>
          <a:p>
            <a:r>
              <a:rPr lang="en-GB" sz="6600" dirty="0"/>
              <a:t>Comments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5175434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</a:rPr>
              <a:t>Code comments are useful for documentation purposes. They are known as </a:t>
            </a:r>
            <a:r>
              <a:rPr lang="en-GB" dirty="0">
                <a:latin typeface="+mj-lt"/>
                <a:hlinkClick r:id="rId2"/>
              </a:rPr>
              <a:t>docstrings</a:t>
            </a:r>
            <a:r>
              <a:rPr lang="en-GB" dirty="0">
                <a:latin typeface="+mj-lt"/>
              </a:rPr>
              <a:t> in Python. 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They can also be used for beginners to test and debug their code.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C0000"/>
                </a:solidFill>
                <a:latin typeface="+mj-lt"/>
              </a:rPr>
              <a:t>"""</a:t>
            </a:r>
            <a:r>
              <a:rPr lang="en-GB" dirty="0">
                <a:latin typeface="+mj-lt"/>
              </a:rPr>
              <a:t>  for block summary comments  (three quotation marks)</a:t>
            </a:r>
          </a:p>
          <a:p>
            <a:pPr marL="0" indent="0">
              <a:buNone/>
            </a:pPr>
            <a:r>
              <a:rPr lang="en-GB" dirty="0">
                <a:solidFill>
                  <a:srgbClr val="539F9C"/>
                </a:solidFill>
                <a:latin typeface="+mj-lt"/>
              </a:rPr>
              <a:t>#</a:t>
            </a:r>
            <a:r>
              <a:rPr lang="en-GB" dirty="0">
                <a:latin typeface="+mj-lt"/>
              </a:rPr>
              <a:t>  for single line comments</a:t>
            </a:r>
          </a:p>
        </p:txBody>
      </p:sp>
    </p:spTree>
    <p:extLst>
      <p:ext uri="{BB962C8B-B14F-4D97-AF65-F5344CB8AC3E}">
        <p14:creationId xmlns:p14="http://schemas.microsoft.com/office/powerpoint/2010/main" val="3678919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79" y="2285999"/>
            <a:ext cx="8873921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i="1" dirty="0">
                <a:solidFill>
                  <a:srgbClr val="539F9C"/>
                </a:solidFill>
              </a:rPr>
              <a:t># age = </a:t>
            </a:r>
            <a:r>
              <a:rPr lang="en-GB" b="1" i="1" dirty="0">
                <a:solidFill>
                  <a:srgbClr val="539F9C"/>
                </a:solidFill>
              </a:rPr>
              <a:t>18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i="1" dirty="0">
                <a:solidFill>
                  <a:srgbClr val="539F9C"/>
                </a:solidFill>
              </a:rPr>
              <a:t># print("You are", age, "years old"</a:t>
            </a:r>
            <a:r>
              <a:rPr lang="en-GB" dirty="0">
                <a:solidFill>
                  <a:srgbClr val="539F9C"/>
                </a:solidFill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16809020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79" y="2285999"/>
            <a:ext cx="8873921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18</a:t>
            </a:r>
            <a:r>
              <a:rPr lang="en-GB" b="1" dirty="0"/>
              <a:t>  </a:t>
            </a:r>
            <a:r>
              <a:rPr lang="en-GB" i="1" dirty="0">
                <a:solidFill>
                  <a:srgbClr val="539F9C"/>
                </a:solidFill>
              </a:rPr>
              <a:t># declare age variable</a:t>
            </a:r>
            <a:endParaRPr lang="en-GB" b="1" i="1" dirty="0">
              <a:solidFill>
                <a:srgbClr val="539F9C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C0000"/>
                </a:solidFill>
              </a:rPr>
              <a:t>"You are"</a:t>
            </a:r>
            <a:r>
              <a:rPr lang="en-GB" dirty="0"/>
              <a:t>, age, </a:t>
            </a:r>
            <a:r>
              <a:rPr lang="en-GB" dirty="0">
                <a:solidFill>
                  <a:srgbClr val="CC0000"/>
                </a:solidFill>
              </a:rPr>
              <a:t>"years old"</a:t>
            </a:r>
            <a:r>
              <a:rPr lang="en-GB" dirty="0"/>
              <a:t>)</a:t>
            </a:r>
            <a:r>
              <a:rPr lang="en-GB" dirty="0">
                <a:solidFill>
                  <a:srgbClr val="539F9C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1954451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79" y="2285999"/>
            <a:ext cx="8873921" cy="105664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/>
              <a:t>age </a:t>
            </a:r>
            <a:r>
              <a:rPr lang="en-GB" dirty="0">
                <a:solidFill>
                  <a:srgbClr val="BE00FE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009421"/>
                </a:solidFill>
              </a:rPr>
              <a:t>18</a:t>
            </a:r>
            <a:r>
              <a:rPr lang="en-GB" b="1" dirty="0"/>
              <a:t>  </a:t>
            </a:r>
            <a:r>
              <a:rPr lang="en-GB" i="1" dirty="0">
                <a:solidFill>
                  <a:srgbClr val="539F9C"/>
                </a:solidFill>
              </a:rPr>
              <a:t># declare age variable</a:t>
            </a:r>
            <a:endParaRPr lang="en-GB" b="1" i="1" dirty="0">
              <a:solidFill>
                <a:srgbClr val="539F9C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009421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CC0000"/>
                </a:solidFill>
              </a:rPr>
              <a:t>"You are"</a:t>
            </a:r>
            <a:r>
              <a:rPr lang="en-GB" dirty="0"/>
              <a:t>, age, </a:t>
            </a:r>
            <a:r>
              <a:rPr lang="en-GB" dirty="0">
                <a:solidFill>
                  <a:srgbClr val="CC0000"/>
                </a:solidFill>
              </a:rPr>
              <a:t>"years old"</a:t>
            </a:r>
            <a:r>
              <a:rPr lang="en-GB" dirty="0"/>
              <a:t>)</a:t>
            </a:r>
            <a:r>
              <a:rPr lang="en-GB" dirty="0">
                <a:solidFill>
                  <a:srgbClr val="539F9C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D0987-1954-9DAC-454E-A91DADC1CCF4}"/>
              </a:ext>
            </a:extLst>
          </p:cNvPr>
          <p:cNvSpPr txBox="1"/>
          <p:nvPr/>
        </p:nvSpPr>
        <p:spPr>
          <a:xfrm>
            <a:off x="2438200" y="3478073"/>
            <a:ext cx="531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You are 18 years old</a:t>
            </a:r>
          </a:p>
        </p:txBody>
      </p:sp>
    </p:spTree>
    <p:extLst>
      <p:ext uri="{BB962C8B-B14F-4D97-AF65-F5344CB8AC3E}">
        <p14:creationId xmlns:p14="http://schemas.microsoft.com/office/powerpoint/2010/main" val="10814263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79" y="2285999"/>
            <a:ext cx="8873921" cy="208280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 </a:t>
            </a:r>
            <a:r>
              <a:rPr lang="en-GB" dirty="0">
                <a:solidFill>
                  <a:srgbClr val="CC0000"/>
                </a:solidFill>
              </a:rPr>
              <a:t>"""</a:t>
            </a:r>
          </a:p>
          <a:p>
            <a:pPr marL="0" indent="0">
              <a:buNone/>
            </a:pPr>
            <a:r>
              <a:rPr lang="en-GB" dirty="0">
                <a:solidFill>
                  <a:srgbClr val="A6A6A6"/>
                </a:solidFill>
              </a:rPr>
              <a:t>2 |  </a:t>
            </a:r>
            <a:r>
              <a:rPr lang="en-GB" dirty="0">
                <a:solidFill>
                  <a:srgbClr val="CC0000"/>
                </a:solidFill>
              </a:rPr>
              <a:t>First line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>
                <a:solidFill>
                  <a:srgbClr val="CC0000"/>
                </a:solidFill>
              </a:rPr>
              <a:t>This is a block comment for function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</a:t>
            </a:r>
            <a:r>
              <a:rPr lang="en-GB" dirty="0">
                <a:solidFill>
                  <a:srgbClr val="CC0000"/>
                </a:solidFill>
              </a:rPr>
              <a:t>Third line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5 |  </a:t>
            </a:r>
            <a:r>
              <a:rPr lang="en-GB" dirty="0">
                <a:solidFill>
                  <a:srgbClr val="CC0000"/>
                </a:solidFill>
              </a:rPr>
              <a:t>"""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GB" b="1" dirty="0">
              <a:solidFill>
                <a:srgbClr val="CC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539F9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40577318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040" cy="1325563"/>
          </a:xfrm>
        </p:spPr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913EC-0858-4E35-AB57-362302173A1C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79" y="2285999"/>
            <a:ext cx="8873921" cy="2082801"/>
          </a:xfrm>
          <a:solidFill>
            <a:schemeClr val="bg1">
              <a:lumMod val="95000"/>
              <a:alpha val="87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1 | </a:t>
            </a:r>
            <a:r>
              <a:rPr lang="en-GB" b="1" dirty="0">
                <a:solidFill>
                  <a:srgbClr val="009421"/>
                </a:solidFill>
              </a:rPr>
              <a:t>def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get_input</a:t>
            </a:r>
            <a:r>
              <a:rPr lang="en-GB" dirty="0"/>
              <a:t>():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2 |  </a:t>
            </a:r>
            <a:r>
              <a:rPr lang="en-GB" dirty="0">
                <a:solidFill>
                  <a:srgbClr val="CC0000"/>
                </a:solidFill>
              </a:rPr>
              <a:t>"""This is a class method comment."""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3 |  </a:t>
            </a:r>
            <a:r>
              <a:rPr lang="en-GB" dirty="0">
                <a:solidFill>
                  <a:srgbClr val="009421"/>
                </a:solidFill>
              </a:rPr>
              <a:t>return input</a:t>
            </a:r>
            <a:r>
              <a:rPr lang="en-GB" dirty="0"/>
              <a:t>(</a:t>
            </a:r>
            <a:r>
              <a:rPr lang="en-GB" dirty="0">
                <a:solidFill>
                  <a:srgbClr val="CC0000"/>
                </a:solidFill>
              </a:rPr>
              <a:t>"Please enter your name: "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4 |     </a:t>
            </a:r>
            <a:endParaRPr lang="en-GB" b="1" dirty="0">
              <a:solidFill>
                <a:srgbClr val="CC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539F9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CF561-1ED0-4246-B2E3-77DDA3BB60D2}"/>
              </a:ext>
            </a:extLst>
          </p:cNvPr>
          <p:cNvSpPr txBox="1"/>
          <p:nvPr/>
        </p:nvSpPr>
        <p:spPr>
          <a:xfrm>
            <a:off x="1016000" y="22250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03F9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In[ ]:</a:t>
            </a:r>
          </a:p>
        </p:txBody>
      </p:sp>
    </p:spTree>
    <p:extLst>
      <p:ext uri="{BB962C8B-B14F-4D97-AF65-F5344CB8AC3E}">
        <p14:creationId xmlns:p14="http://schemas.microsoft.com/office/powerpoint/2010/main" val="93057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72" y="1075013"/>
            <a:ext cx="10515600" cy="2852737"/>
          </a:xfrm>
          <a:solidFill>
            <a:srgbClr val="43546A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00289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102-7E97-48E6-8BD6-F6B034DD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790" y="1039400"/>
            <a:ext cx="10515600" cy="2852737"/>
          </a:xfrm>
        </p:spPr>
        <p:txBody>
          <a:bodyPr>
            <a:normAutofit/>
          </a:bodyPr>
          <a:lstStyle/>
          <a:p>
            <a:r>
              <a:rPr lang="en-GB" sz="6600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23823100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239-2B28-45A8-AA55-72BF00C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12315" cy="1325563"/>
          </a:xfrm>
        </p:spPr>
        <p:txBody>
          <a:bodyPr/>
          <a:lstStyle/>
          <a:p>
            <a:r>
              <a:rPr lang="en-GB" dirty="0"/>
              <a:t>Sequence, Selection,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900B-0592-4503-9807-C7EBEA0F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854"/>
            <a:ext cx="8842829" cy="3661089"/>
          </a:xfrm>
        </p:spPr>
        <p:txBody>
          <a:bodyPr/>
          <a:lstStyle/>
          <a:p>
            <a:r>
              <a:rPr lang="en-GB" sz="2800" b="1" dirty="0">
                <a:latin typeface="+mj-lt"/>
                <a:cs typeface="Calibri" panose="020F0502020204030204" pitchFamily="34" charset="0"/>
              </a:rPr>
              <a:t>Sequence</a:t>
            </a:r>
            <a:r>
              <a:rPr lang="en-GB" sz="2800" dirty="0">
                <a:latin typeface="+mj-lt"/>
                <a:cs typeface="Calibri" panose="020F0502020204030204" pitchFamily="34" charset="0"/>
              </a:rPr>
              <a:t> mandates that statements be executed in order (line by line)</a:t>
            </a:r>
            <a:br>
              <a:rPr lang="en-GB" sz="2800" dirty="0">
                <a:latin typeface="+mj-lt"/>
                <a:cs typeface="Calibri" panose="020F0502020204030204" pitchFamily="34" charset="0"/>
              </a:rPr>
            </a:br>
            <a:endParaRPr lang="en-GB" sz="2800" dirty="0">
              <a:latin typeface="+mj-lt"/>
              <a:cs typeface="Calibri" panose="020F0502020204030204" pitchFamily="34" charset="0"/>
            </a:endParaRPr>
          </a:p>
          <a:p>
            <a:r>
              <a:rPr lang="en-GB" sz="2800" b="1" dirty="0">
                <a:latin typeface="+mj-lt"/>
                <a:cs typeface="Calibri" panose="020F0502020204030204" pitchFamily="34" charset="0"/>
              </a:rPr>
              <a:t>Selection</a:t>
            </a:r>
            <a:r>
              <a:rPr lang="en-GB" sz="2800" dirty="0">
                <a:latin typeface="+mj-lt"/>
                <a:cs typeface="Calibri" panose="020F0502020204030204" pitchFamily="34" charset="0"/>
              </a:rPr>
              <a:t> (conditional) statements will execute a </a:t>
            </a:r>
            <a:r>
              <a:rPr lang="en-GB" sz="2800" b="1" dirty="0">
                <a:latin typeface="+mj-lt"/>
                <a:cs typeface="Calibri" panose="020F0502020204030204" pitchFamily="34" charset="0"/>
              </a:rPr>
              <a:t>block of code once </a:t>
            </a:r>
            <a:r>
              <a:rPr lang="en-GB" sz="2800" dirty="0">
                <a:latin typeface="+mj-lt"/>
                <a:cs typeface="Calibri" panose="020F0502020204030204" pitchFamily="34" charset="0"/>
              </a:rPr>
              <a:t>when the condition is true</a:t>
            </a:r>
            <a:br>
              <a:rPr lang="en-GB" sz="2800" dirty="0">
                <a:latin typeface="+mj-lt"/>
                <a:cs typeface="Calibri" panose="020F0502020204030204" pitchFamily="34" charset="0"/>
              </a:rPr>
            </a:br>
            <a:endParaRPr lang="en-GB" sz="2800" dirty="0">
              <a:latin typeface="+mj-lt"/>
              <a:cs typeface="Calibri" panose="020F0502020204030204" pitchFamily="34" charset="0"/>
            </a:endParaRPr>
          </a:p>
          <a:p>
            <a:r>
              <a:rPr lang="en-GB" sz="2800" b="1" dirty="0">
                <a:latin typeface="+mj-lt"/>
                <a:cs typeface="Calibri" panose="020F0502020204030204" pitchFamily="34" charset="0"/>
              </a:rPr>
              <a:t>Iteration </a:t>
            </a:r>
            <a:r>
              <a:rPr lang="en-GB" sz="2800" dirty="0">
                <a:latin typeface="+mj-lt"/>
                <a:cs typeface="Calibri" panose="020F0502020204030204" pitchFamily="34" charset="0"/>
              </a:rPr>
              <a:t>allows us to </a:t>
            </a:r>
            <a:r>
              <a:rPr lang="en-GB" sz="2800" b="1" dirty="0">
                <a:latin typeface="+mj-lt"/>
                <a:cs typeface="Calibri" panose="020F0502020204030204" pitchFamily="34" charset="0"/>
              </a:rPr>
              <a:t>repeat </a:t>
            </a:r>
            <a:r>
              <a:rPr lang="en-GB" sz="2800" dirty="0">
                <a:latin typeface="+mj-lt"/>
                <a:cs typeface="Calibri" panose="020F0502020204030204" pitchFamily="34" charset="0"/>
              </a:rPr>
              <a:t>statements within a block </a:t>
            </a:r>
            <a:r>
              <a:rPr lang="en-GB" sz="2800" b="1" dirty="0">
                <a:latin typeface="+mj-lt"/>
                <a:cs typeface="Calibri" panose="020F0502020204030204" pitchFamily="34" charset="0"/>
              </a:rPr>
              <a:t>whilst</a:t>
            </a:r>
            <a:r>
              <a:rPr lang="en-GB" sz="2800" dirty="0">
                <a:latin typeface="+mj-lt"/>
                <a:cs typeface="Calibri" panose="020F0502020204030204" pitchFamily="34" charset="0"/>
              </a:rPr>
              <a:t> the condition is </a:t>
            </a:r>
            <a:r>
              <a:rPr lang="en-GB" sz="2800" b="1" dirty="0">
                <a:latin typeface="+mj-lt"/>
                <a:cs typeface="Calibri" panose="020F0502020204030204" pitchFamily="34" charset="0"/>
              </a:rPr>
              <a:t>true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dirty="0">
              <a:latin typeface="+mj-lt"/>
            </a:endParaRPr>
          </a:p>
        </p:txBody>
      </p:sp>
      <p:sp>
        <p:nvSpPr>
          <p:cNvPr id="4" name="Arrow: Down 3" descr="Arrow point downwards to represent the order of executing code statements: from top to bottom in consecutive order.">
            <a:extLst>
              <a:ext uri="{FF2B5EF4-FFF2-40B4-BE49-F238E27FC236}">
                <a16:creationId xmlns:a16="http://schemas.microsoft.com/office/drawing/2014/main" id="{62A7B30F-BA1E-163F-FF81-A795BF769AA4}"/>
              </a:ext>
            </a:extLst>
          </p:cNvPr>
          <p:cNvSpPr/>
          <p:nvPr/>
        </p:nvSpPr>
        <p:spPr>
          <a:xfrm>
            <a:off x="10580167" y="2057854"/>
            <a:ext cx="672033" cy="958467"/>
          </a:xfrm>
          <a:prstGeom prst="downArrow">
            <a:avLst/>
          </a:prstGeom>
          <a:solidFill>
            <a:srgbClr val="43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Down 8" descr="Arrow indicating selection: could choose one path or another depending on the condition (true or false).">
            <a:extLst>
              <a:ext uri="{FF2B5EF4-FFF2-40B4-BE49-F238E27FC236}">
                <a16:creationId xmlns:a16="http://schemas.microsoft.com/office/drawing/2014/main" id="{4EC3567B-DCD2-17B4-F1EA-DA298D448AED}"/>
              </a:ext>
            </a:extLst>
          </p:cNvPr>
          <p:cNvSpPr/>
          <p:nvPr/>
        </p:nvSpPr>
        <p:spPr>
          <a:xfrm rot="2050313">
            <a:off x="10368864" y="3391118"/>
            <a:ext cx="422605" cy="871572"/>
          </a:xfrm>
          <a:prstGeom prst="downArrow">
            <a:avLst/>
          </a:prstGeom>
          <a:solidFill>
            <a:srgbClr val="43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Down 9" descr="Arrow indicating selection: could choose one path or another depending on the condition (true or false).">
            <a:extLst>
              <a:ext uri="{FF2B5EF4-FFF2-40B4-BE49-F238E27FC236}">
                <a16:creationId xmlns:a16="http://schemas.microsoft.com/office/drawing/2014/main" id="{77F795BA-4A29-D87F-34DD-FDB72C2D3D2E}"/>
              </a:ext>
            </a:extLst>
          </p:cNvPr>
          <p:cNvSpPr/>
          <p:nvPr/>
        </p:nvSpPr>
        <p:spPr>
          <a:xfrm rot="19787543">
            <a:off x="11040896" y="3407385"/>
            <a:ext cx="422605" cy="871572"/>
          </a:xfrm>
          <a:prstGeom prst="downArrow">
            <a:avLst/>
          </a:prstGeom>
          <a:solidFill>
            <a:srgbClr val="43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Curved Left 6" descr="Arrow indicating iteration: repeat statements within a block whilst the condition is true.">
            <a:extLst>
              <a:ext uri="{FF2B5EF4-FFF2-40B4-BE49-F238E27FC236}">
                <a16:creationId xmlns:a16="http://schemas.microsoft.com/office/drawing/2014/main" id="{C14CE368-D17B-1D29-2E4B-59993D36AD49}"/>
              </a:ext>
            </a:extLst>
          </p:cNvPr>
          <p:cNvSpPr/>
          <p:nvPr/>
        </p:nvSpPr>
        <p:spPr>
          <a:xfrm>
            <a:off x="10999761" y="4760476"/>
            <a:ext cx="859316" cy="958467"/>
          </a:xfrm>
          <a:prstGeom prst="curvedLeftArrow">
            <a:avLst/>
          </a:prstGeom>
          <a:solidFill>
            <a:srgbClr val="43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urved Left 7" descr="Arrow indicating iteration: repeat statements within a block whilst the condition is true.">
            <a:extLst>
              <a:ext uri="{FF2B5EF4-FFF2-40B4-BE49-F238E27FC236}">
                <a16:creationId xmlns:a16="http://schemas.microsoft.com/office/drawing/2014/main" id="{FAA39DDB-C01C-90FA-9A56-1F47B811FED8}"/>
              </a:ext>
            </a:extLst>
          </p:cNvPr>
          <p:cNvSpPr/>
          <p:nvPr/>
        </p:nvSpPr>
        <p:spPr>
          <a:xfrm rot="10800000">
            <a:off x="9980699" y="4670021"/>
            <a:ext cx="859316" cy="958467"/>
          </a:xfrm>
          <a:prstGeom prst="curvedLeftArrow">
            <a:avLst/>
          </a:prstGeom>
          <a:solidFill>
            <a:srgbClr val="43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348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8AAD-3D6E-50F6-0349-8F00452A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96337"/>
            <a:ext cx="10772775" cy="1658198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C6431F0-839F-FBDE-959F-F84EA1430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11" y="1954535"/>
            <a:ext cx="5664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16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8AAD-3D6E-50F6-0349-8F00452A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96337"/>
            <a:ext cx="10772775" cy="1658198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D71770B-29B7-71DB-EB8B-E311C5D8C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1" y="1714775"/>
            <a:ext cx="5029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98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8AAD-3D6E-50F6-0349-8F00452A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96337"/>
            <a:ext cx="10772775" cy="1658198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697387B-1EB8-C53B-5673-636B305EF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790700"/>
            <a:ext cx="4927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071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8AAD-3D6E-50F6-0349-8F00452A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96337"/>
            <a:ext cx="10772775" cy="1658198"/>
          </a:xfrm>
        </p:spPr>
        <p:txBody>
          <a:bodyPr/>
          <a:lstStyle/>
          <a:p>
            <a:r>
              <a:rPr lang="en-US" dirty="0"/>
              <a:t>Answer 1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3FC2B94-CBD9-B1B2-8361-2EC71CC88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1672772"/>
            <a:ext cx="49022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322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8AAD-3D6E-50F6-0349-8F00452A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96337"/>
            <a:ext cx="10772775" cy="1658198"/>
          </a:xfrm>
        </p:spPr>
        <p:txBody>
          <a:bodyPr/>
          <a:lstStyle/>
          <a:p>
            <a:r>
              <a:rPr lang="en-US" dirty="0"/>
              <a:t>Answer 2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3F2364-4397-C52A-0960-7C12FFD27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82" y="1709964"/>
            <a:ext cx="5575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047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8AAD-3D6E-50F6-0349-8F00452A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96337"/>
            <a:ext cx="10772775" cy="1658198"/>
          </a:xfrm>
        </p:spPr>
        <p:txBody>
          <a:bodyPr/>
          <a:lstStyle/>
          <a:p>
            <a:r>
              <a:rPr lang="en-US" dirty="0"/>
              <a:t>Answer 3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A80CAD-D307-BD7F-FC35-207C35B4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1746250"/>
            <a:ext cx="7035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780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45EE-C8C2-432D-B2C2-160FD344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922-392A-4E5A-B0BE-BA139569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Variables</a:t>
            </a:r>
          </a:p>
          <a:p>
            <a:r>
              <a:rPr lang="en-US" dirty="0">
                <a:cs typeface="Calibri"/>
              </a:rPr>
              <a:t>Types</a:t>
            </a:r>
          </a:p>
          <a:p>
            <a:r>
              <a:rPr lang="en-US" dirty="0">
                <a:cs typeface="Calibri"/>
              </a:rPr>
              <a:t>Arithmetic operators</a:t>
            </a:r>
          </a:p>
          <a:p>
            <a:r>
              <a:rPr lang="en-US" dirty="0">
                <a:cs typeface="Calibri"/>
              </a:rPr>
              <a:t>Boolean logic</a:t>
            </a:r>
          </a:p>
          <a:p>
            <a:r>
              <a:rPr lang="en-US" dirty="0">
                <a:cs typeface="Calibri"/>
              </a:rPr>
              <a:t>Strings</a:t>
            </a:r>
          </a:p>
          <a:p>
            <a:r>
              <a:rPr lang="en-US" dirty="0">
                <a:cs typeface="Calibri"/>
              </a:rPr>
              <a:t>Printing</a:t>
            </a:r>
          </a:p>
          <a:p>
            <a:r>
              <a:rPr lang="en-US" dirty="0">
                <a:cs typeface="Calibri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3025409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5548-F0A4-4823-8A90-649C949E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B5C3-B303-43DE-8254-1118BB04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Powerful and flexible in Python</a:t>
            </a:r>
          </a:p>
          <a:p>
            <a:r>
              <a:rPr lang="en-US">
                <a:cs typeface="Calibri"/>
              </a:rPr>
              <a:t>Can be added</a:t>
            </a:r>
          </a:p>
          <a:p>
            <a:r>
              <a:rPr lang="en-US">
                <a:cs typeface="Calibri"/>
              </a:rPr>
              <a:t>Can be multiplied</a:t>
            </a:r>
          </a:p>
          <a:p>
            <a:r>
              <a:rPr lang="en-US">
                <a:cs typeface="Calibri"/>
              </a:rPr>
              <a:t>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73601096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tent Slides">
      <a:majorFont>
        <a:latin typeface="Futura Md BT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20136</TotalTime>
  <Words>3126</Words>
  <Application>Microsoft Macintosh PowerPoint</Application>
  <PresentationFormat>Widescreen</PresentationFormat>
  <Paragraphs>486</Paragraphs>
  <Slides>103</Slides>
  <Notes>6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Futura Md BT</vt:lpstr>
      <vt:lpstr>Wingdings</vt:lpstr>
      <vt:lpstr>Metropolitan</vt:lpstr>
      <vt:lpstr>Office Theme</vt:lpstr>
      <vt:lpstr>Python</vt:lpstr>
      <vt:lpstr>In this lecture</vt:lpstr>
      <vt:lpstr>Language</vt:lpstr>
      <vt:lpstr>The C Language</vt:lpstr>
      <vt:lpstr>The C++ Language</vt:lpstr>
      <vt:lpstr>The Java Language</vt:lpstr>
      <vt:lpstr>The C# Language</vt:lpstr>
      <vt:lpstr>The Python Language</vt:lpstr>
      <vt:lpstr>Software</vt:lpstr>
      <vt:lpstr>IDEs</vt:lpstr>
      <vt:lpstr>What is a Computer?</vt:lpstr>
      <vt:lpstr>Computer</vt:lpstr>
      <vt:lpstr>Introduction to Python</vt:lpstr>
      <vt:lpstr>What is Python?</vt:lpstr>
      <vt:lpstr>History</vt:lpstr>
      <vt:lpstr>Philosophy </vt:lpstr>
      <vt:lpstr>Advantages</vt:lpstr>
      <vt:lpstr>Python uses</vt:lpstr>
      <vt:lpstr>Output in Python              First program</vt:lpstr>
      <vt:lpstr>Print (1)</vt:lpstr>
      <vt:lpstr>Print (1) running </vt:lpstr>
      <vt:lpstr>Print (2) </vt:lpstr>
      <vt:lpstr>Print (2) running </vt:lpstr>
      <vt:lpstr>Variables</vt:lpstr>
      <vt:lpstr>What are Variables?</vt:lpstr>
      <vt:lpstr>Variables in C and Java</vt:lpstr>
      <vt:lpstr>Variables in Python</vt:lpstr>
      <vt:lpstr>Types and Names</vt:lpstr>
      <vt:lpstr>Numeric types</vt:lpstr>
      <vt:lpstr>Other types</vt:lpstr>
      <vt:lpstr>Types</vt:lpstr>
      <vt:lpstr>Variable Names</vt:lpstr>
      <vt:lpstr>Assignment in Python</vt:lpstr>
      <vt:lpstr>Assignment (=)</vt:lpstr>
      <vt:lpstr>Assignment</vt:lpstr>
      <vt:lpstr>Assignment</vt:lpstr>
      <vt:lpstr>Assignment</vt:lpstr>
      <vt:lpstr>Variables (1)</vt:lpstr>
      <vt:lpstr>Variables (1)</vt:lpstr>
      <vt:lpstr>Variables (1)</vt:lpstr>
      <vt:lpstr>Concatenation</vt:lpstr>
      <vt:lpstr>Concatenation</vt:lpstr>
      <vt:lpstr>Concatenation</vt:lpstr>
      <vt:lpstr>Concatenation</vt:lpstr>
      <vt:lpstr>Alternatively</vt:lpstr>
      <vt:lpstr>Alternatively</vt:lpstr>
      <vt:lpstr>Variables (2)</vt:lpstr>
      <vt:lpstr>Variables (2)</vt:lpstr>
      <vt:lpstr>String formatting</vt:lpstr>
      <vt:lpstr>String formatting</vt:lpstr>
      <vt:lpstr>More on Types</vt:lpstr>
      <vt:lpstr>Static and Dynamic</vt:lpstr>
      <vt:lpstr>Redefining age</vt:lpstr>
      <vt:lpstr>int and str</vt:lpstr>
      <vt:lpstr>type() function</vt:lpstr>
      <vt:lpstr>type() function</vt:lpstr>
      <vt:lpstr>Type Casting</vt:lpstr>
      <vt:lpstr>Arithmetic</vt:lpstr>
      <vt:lpstr>Arithmetic</vt:lpstr>
      <vt:lpstr>Casting</vt:lpstr>
      <vt:lpstr>Casting</vt:lpstr>
      <vt:lpstr>Casting</vt:lpstr>
      <vt:lpstr>Casting</vt:lpstr>
      <vt:lpstr>Quick Quiz!</vt:lpstr>
      <vt:lpstr>What will the output be?</vt:lpstr>
      <vt:lpstr>Str concat vs arithmetic</vt:lpstr>
      <vt:lpstr>What will the output be?</vt:lpstr>
      <vt:lpstr>Mixture of types</vt:lpstr>
      <vt:lpstr>Commas instead of +</vt:lpstr>
      <vt:lpstr>Case Sensitivity</vt:lpstr>
      <vt:lpstr>Case Sensitive</vt:lpstr>
      <vt:lpstr>Case Sensitive</vt:lpstr>
      <vt:lpstr>Input in Python</vt:lpstr>
      <vt:lpstr>Input - strings </vt:lpstr>
      <vt:lpstr>Input - running</vt:lpstr>
      <vt:lpstr>Input - running</vt:lpstr>
      <vt:lpstr>Input - running</vt:lpstr>
      <vt:lpstr>Legacy Python</vt:lpstr>
      <vt:lpstr>Input - numbers</vt:lpstr>
      <vt:lpstr>Input - numbers</vt:lpstr>
      <vt:lpstr>Input - numbers</vt:lpstr>
      <vt:lpstr>Input - numbers</vt:lpstr>
      <vt:lpstr>Comments in Python</vt:lpstr>
      <vt:lpstr>Comments</vt:lpstr>
      <vt:lpstr>Comments</vt:lpstr>
      <vt:lpstr>Comments</vt:lpstr>
      <vt:lpstr>Comments</vt:lpstr>
      <vt:lpstr>Comments</vt:lpstr>
      <vt:lpstr>Comments</vt:lpstr>
      <vt:lpstr>Next Lecture</vt:lpstr>
      <vt:lpstr>Sequence, Selection, Iteration</vt:lpstr>
      <vt:lpstr>Exercise 1</vt:lpstr>
      <vt:lpstr>Exercise 2</vt:lpstr>
      <vt:lpstr>Exercise 3</vt:lpstr>
      <vt:lpstr>Answer 1</vt:lpstr>
      <vt:lpstr>Answer 2</vt:lpstr>
      <vt:lpstr>Answer 3</vt:lpstr>
      <vt:lpstr>Agenda</vt:lpstr>
      <vt:lpstr>Strings</vt:lpstr>
      <vt:lpstr>Strings</vt:lpstr>
      <vt:lpstr>Strings</vt:lpstr>
      <vt:lpstr>Multiline strings</vt:lpstr>
      <vt:lpstr>Placeholders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CO452 Programming Concepts</dc:title>
  <dc:creator>Nick Day</dc:creator>
  <cp:lastModifiedBy>Nick Day</cp:lastModifiedBy>
  <cp:revision>363</cp:revision>
  <dcterms:created xsi:type="dcterms:W3CDTF">2021-08-23T11:48:55Z</dcterms:created>
  <dcterms:modified xsi:type="dcterms:W3CDTF">2023-05-12T08:27:25Z</dcterms:modified>
</cp:coreProperties>
</file>