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4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74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52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2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35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5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18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5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0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51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7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C921-02C3-43A5-985E-222AABEC84C8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DC37-748E-4E56-BFF2-EAD442F19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634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985974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0390-018C-493E-8A47-04DA0F642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OOP345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3074-BE57-44A7-AB38-F4DE4BC8C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22105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BB73-BB84-482A-AB21-EEAA4FAE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30A-BCEB-401C-AA89-435AB819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None – modifiable &amp; no side-effects</a:t>
            </a:r>
          </a:p>
          <a:p>
            <a:r>
              <a:rPr lang="en-CA" dirty="0"/>
              <a:t>const – unmodifiable &amp; no side-effects </a:t>
            </a:r>
          </a:p>
          <a:p>
            <a:r>
              <a:rPr lang="en-CA" dirty="0"/>
              <a:t>volatile – modifiable &amp; some side-effects  (needs memory location updated on every value change) </a:t>
            </a:r>
          </a:p>
          <a:p>
            <a:r>
              <a:rPr lang="en-CA" dirty="0"/>
              <a:t>const volatile – unmodifiable &amp; some side-effects</a:t>
            </a:r>
          </a:p>
        </p:txBody>
      </p:sp>
    </p:spTree>
    <p:extLst>
      <p:ext uri="{BB962C8B-B14F-4D97-AF65-F5344CB8AC3E}">
        <p14:creationId xmlns:p14="http://schemas.microsoft.com/office/powerpoint/2010/main" val="159876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1A1-7505-4174-91A4-541C8D9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08E4-D026-44C8-83FD-C2C29BCA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new typedef so you can make variables of that type easier.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typedef const string </a:t>
            </a:r>
            <a:r>
              <a:rPr lang="en-CA" dirty="0" err="1"/>
              <a:t>myNewTypeName</a:t>
            </a:r>
            <a:r>
              <a:rPr lang="en-CA" dirty="0"/>
              <a:t>;      //creating the new type</a:t>
            </a:r>
          </a:p>
          <a:p>
            <a:pPr marL="0" indent="0">
              <a:buNone/>
            </a:pPr>
            <a:r>
              <a:rPr lang="en-CA" dirty="0" err="1"/>
              <a:t>myNewTypeName</a:t>
            </a:r>
            <a:r>
              <a:rPr lang="en-CA" dirty="0"/>
              <a:t> </a:t>
            </a:r>
            <a:r>
              <a:rPr lang="en-CA" dirty="0" err="1"/>
              <a:t>teacherName</a:t>
            </a:r>
            <a:r>
              <a:rPr lang="en-CA" dirty="0"/>
              <a:t> = “Nathan, you can’t touch this!”; </a:t>
            </a:r>
          </a:p>
          <a:p>
            <a:pPr marL="0" indent="0">
              <a:buNone/>
            </a:pPr>
            <a:r>
              <a:rPr lang="en-CA" dirty="0" err="1"/>
              <a:t>teacherName</a:t>
            </a:r>
            <a:r>
              <a:rPr lang="en-CA" dirty="0"/>
              <a:t> = “A new name”;   //causes an error because </a:t>
            </a:r>
            <a:r>
              <a:rPr lang="en-CA" dirty="0" err="1"/>
              <a:t>teacherName</a:t>
            </a:r>
            <a:r>
              <a:rPr lang="en-CA" dirty="0"/>
              <a:t> is     </a:t>
            </a:r>
          </a:p>
        </p:txBody>
      </p:sp>
    </p:spTree>
    <p:extLst>
      <p:ext uri="{BB962C8B-B14F-4D97-AF65-F5344CB8AC3E}">
        <p14:creationId xmlns:p14="http://schemas.microsoft.com/office/powerpoint/2010/main" val="126496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2DA-4F3C-460B-9F72-2DB8A2F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Namespace</a:t>
            </a:r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7B83AE-2589-4C0C-AB0F-07C9B4203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13418" r="16588" b="16293"/>
          <a:stretch/>
        </p:blipFill>
        <p:spPr bwMode="auto">
          <a:xfrm>
            <a:off x="8620218" y="1161870"/>
            <a:ext cx="2557694" cy="2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FDF58-1AE9-40E4-B235-C7D1A41B54E8}"/>
              </a:ext>
            </a:extLst>
          </p:cNvPr>
          <p:cNvSpPr txBox="1"/>
          <p:nvPr/>
        </p:nvSpPr>
        <p:spPr>
          <a:xfrm>
            <a:off x="1141414" y="1748901"/>
            <a:ext cx="6928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 named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Items exist in each named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a int money = 5; in namespace A, then you can have another variable called int money = 6; in another namespace.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complications when you include both namespaces into another module (2 variables that share a common name) e.g. </a:t>
            </a:r>
            <a:r>
              <a:rPr lang="en-CA" dirty="0" err="1"/>
              <a:t>cout</a:t>
            </a:r>
            <a:r>
              <a:rPr lang="en-CA" dirty="0"/>
              <a:t>&lt;&lt;money;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must specify what namespace that variable is associated with</a:t>
            </a:r>
            <a:br>
              <a:rPr lang="en-CA" dirty="0"/>
            </a:br>
            <a:r>
              <a:rPr lang="en-CA" dirty="0" err="1"/>
              <a:t>cout</a:t>
            </a:r>
            <a:r>
              <a:rPr lang="en-CA" dirty="0"/>
              <a:t>&lt;&lt;A::money&lt;&lt;B::money;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You’ve been using this for the std namespace std::</a:t>
            </a:r>
            <a:r>
              <a:rPr lang="en-CA" dirty="0" err="1"/>
              <a:t>cout</a:t>
            </a:r>
            <a:r>
              <a:rPr lang="en-CA" dirty="0"/>
              <a:t>&lt;&lt;“You can call std in this fashion”;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58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EBC35B7-355D-46A3-ABF0-C53637C6C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r="13336"/>
          <a:stretch/>
        </p:blipFill>
        <p:spPr bwMode="auto">
          <a:xfrm>
            <a:off x="-5597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A327D-99DB-4604-B5D8-1A55807E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47" y="-2"/>
            <a:ext cx="3084891" cy="1478570"/>
          </a:xfrm>
        </p:spPr>
        <p:txBody>
          <a:bodyPr>
            <a:normAutofit/>
          </a:bodyPr>
          <a:lstStyle/>
          <a:p>
            <a:r>
              <a:rPr lang="en-CA" sz="4400" dirty="0"/>
              <a:t>Storage</a:t>
            </a:r>
            <a:br>
              <a:rPr lang="en-CA" sz="3200" dirty="0"/>
            </a:br>
            <a:endParaRPr lang="en-CA" sz="32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21BC59D2-5009-484F-810E-BAEE5E20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568" y="2249487"/>
            <a:ext cx="4618282" cy="3541714"/>
          </a:xfrm>
          <a:solidFill>
            <a:srgbClr val="1C1C1C">
              <a:alpha val="50196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Duration</a:t>
            </a:r>
          </a:p>
          <a:p>
            <a:r>
              <a:rPr lang="en-CA" dirty="0"/>
              <a:t>Automatic – Lasts length of scope</a:t>
            </a:r>
          </a:p>
          <a:p>
            <a:r>
              <a:rPr lang="en-CA" dirty="0"/>
              <a:t>static - lasts lifetime of program</a:t>
            </a:r>
          </a:p>
          <a:p>
            <a:r>
              <a:rPr lang="en-CA" dirty="0"/>
              <a:t>dynamic - created using “new” deallocated using “delete”</a:t>
            </a:r>
          </a:p>
          <a:p>
            <a:r>
              <a:rPr lang="en-CA" dirty="0"/>
              <a:t>thread - lasts lifetime of thread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51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9C5C-87C2-48AE-A4E5-A7D697C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Stages of </a:t>
            </a:r>
            <a:r>
              <a:rPr lang="en-CA" dirty="0" err="1"/>
              <a:t>compliation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FBF7-4434-434F-8EE9-729CE720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4276"/>
          </a:xfrm>
        </p:spPr>
        <p:txBody>
          <a:bodyPr>
            <a:normAutofit/>
          </a:bodyPr>
          <a:lstStyle/>
          <a:p>
            <a:r>
              <a:rPr lang="en-CA" dirty="0"/>
              <a:t>Pre-Processing Stage – groups header and source files into a translation unit (single piece of code that we’ll compile)</a:t>
            </a:r>
          </a:p>
          <a:p>
            <a:r>
              <a:rPr lang="en-CA" dirty="0"/>
              <a:t>Compilation Stage – Takes the translation unit and converts it into a binary file for the computer.</a:t>
            </a:r>
          </a:p>
          <a:p>
            <a:r>
              <a:rPr lang="en-CA" dirty="0"/>
              <a:t>Linking Stage –  Takes all binary files and creates a relocatable file (makes all your files into a single file)</a:t>
            </a:r>
          </a:p>
          <a:p>
            <a:endParaRPr lang="en-CA" dirty="0"/>
          </a:p>
          <a:p>
            <a:r>
              <a:rPr lang="en-CA" dirty="0"/>
              <a:t>Loader – Loader takes your Relocatable file and copies it into memory to run.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5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9C5-D264-4145-B23C-58B2BFF3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Compilers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A70AF-739F-4743-ADE9-53B9A50D8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53070"/>
              </p:ext>
            </p:extLst>
          </p:nvPr>
        </p:nvGraphicFramePr>
        <p:xfrm>
          <a:off x="1534851" y="2246625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57968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904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2400" dirty="0"/>
                        <a:t>Linux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GCC</a:t>
                      </a:r>
                    </a:p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2400" dirty="0"/>
                        <a:t>Windows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CL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758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This gets rid of any pesky warning messages</a:t>
                      </a:r>
                      <a:endParaRPr lang="en-CA" sz="2400" u="none" strike="noStrike" dirty="0">
                        <a:solidFill>
                          <a:schemeClr val="tx1"/>
                        </a:solidFill>
                        <a:effectLst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en-CA" sz="2400" u="none" strike="noStrike" dirty="0">
                        <a:solidFill>
                          <a:schemeClr val="tx1"/>
                        </a:solidFill>
                        <a:effectLst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CA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#define _CRT_SECURE_NO_WARNINGS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3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1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A3B49-2DB4-4C8D-A683-2A104429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CA" sz="3200" dirty="0"/>
              <a:t>Arguments (</a:t>
            </a:r>
            <a:r>
              <a:rPr lang="en-CA" sz="3200" dirty="0" err="1"/>
              <a:t>args</a:t>
            </a:r>
            <a:r>
              <a:rPr lang="en-CA" sz="3200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85-B528-4E3E-ACF0-5F4209F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4459287" cy="4786312"/>
          </a:xfrm>
        </p:spPr>
        <p:txBody>
          <a:bodyPr>
            <a:normAutofit/>
          </a:bodyPr>
          <a:lstStyle/>
          <a:p>
            <a:r>
              <a:rPr lang="en-CA" sz="2000" dirty="0"/>
              <a:t>Arguments are passed into your program from command line</a:t>
            </a:r>
          </a:p>
          <a:p>
            <a:r>
              <a:rPr lang="en-CA" sz="2000" dirty="0"/>
              <a:t>int </a:t>
            </a:r>
            <a:r>
              <a:rPr lang="en-CA" sz="2000" dirty="0" err="1"/>
              <a:t>argc</a:t>
            </a:r>
            <a:r>
              <a:rPr lang="en-CA" sz="2000" dirty="0"/>
              <a:t>, char *</a:t>
            </a:r>
            <a:r>
              <a:rPr lang="en-CA" sz="2000" dirty="0" err="1"/>
              <a:t>argv</a:t>
            </a:r>
            <a:r>
              <a:rPr lang="en-CA" sz="2000" dirty="0"/>
              <a:t>[]  //variables that capture your </a:t>
            </a:r>
            <a:r>
              <a:rPr lang="en-CA" sz="2000" dirty="0" err="1"/>
              <a:t>args</a:t>
            </a:r>
            <a:r>
              <a:rPr lang="en-CA" sz="2000" dirty="0"/>
              <a:t>.</a:t>
            </a:r>
          </a:p>
          <a:p>
            <a:r>
              <a:rPr lang="en-CA" sz="2000" dirty="0" err="1"/>
              <a:t>argc</a:t>
            </a:r>
            <a:r>
              <a:rPr lang="en-CA" sz="2000" dirty="0"/>
              <a:t> stands for argument count. Holds how many arguments are being passed (default is 1)</a:t>
            </a:r>
          </a:p>
          <a:p>
            <a:r>
              <a:rPr lang="en-CA" sz="2000" dirty="0" err="1"/>
              <a:t>argv</a:t>
            </a:r>
            <a:r>
              <a:rPr lang="en-CA" sz="2000" dirty="0"/>
              <a:t> is an array that holds strings as each argument</a:t>
            </a:r>
            <a:br>
              <a:rPr lang="en-CA" sz="2000" dirty="0"/>
            </a:br>
            <a:r>
              <a:rPr lang="en-CA" sz="2000" dirty="0" err="1"/>
              <a:t>argv</a:t>
            </a:r>
            <a:r>
              <a:rPr lang="en-CA" sz="2000" dirty="0"/>
              <a:t>[0] is your program’s file name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E9F5A6A-A05E-48AC-A0CC-263CCFB1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63982"/>
            <a:ext cx="5456279" cy="170508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53E840-C7A0-48B8-8D52-A842577078C9}"/>
              </a:ext>
            </a:extLst>
          </p:cNvPr>
          <p:cNvSpPr txBox="1"/>
          <p:nvPr/>
        </p:nvSpPr>
        <p:spPr>
          <a:xfrm>
            <a:off x="5963595" y="4867275"/>
            <a:ext cx="6104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 program returns control to the computer after</a:t>
            </a:r>
            <a:br>
              <a:rPr lang="en-CA" dirty="0"/>
            </a:br>
            <a:r>
              <a:rPr lang="en-CA" dirty="0"/>
              <a:t>return 0; //you can change 0 to a number if you want to give a </a:t>
            </a:r>
            <a:br>
              <a:rPr lang="en-CA" dirty="0"/>
            </a:br>
            <a:r>
              <a:rPr lang="en-CA" dirty="0"/>
              <a:t>different error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94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C758-556E-40E7-B081-AB7897C5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Fundamentals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4449-62A3-4B85-B3CD-9701191F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Pass by Reference, Pass by Value</a:t>
            </a:r>
          </a:p>
          <a:p>
            <a:r>
              <a:rPr lang="en-CA" dirty="0"/>
              <a:t>Object pointer vs dereferenced Object</a:t>
            </a:r>
          </a:p>
          <a:p>
            <a:r>
              <a:rPr lang="en-CA" dirty="0"/>
              <a:t>Rule of 3 for classes</a:t>
            </a:r>
          </a:p>
          <a:p>
            <a:pPr lvl="1"/>
            <a:r>
              <a:rPr lang="en-CA" dirty="0"/>
              <a:t>Copy constructor   e.g.  </a:t>
            </a:r>
            <a:r>
              <a:rPr lang="en-CA" dirty="0" err="1"/>
              <a:t>newClass</a:t>
            </a:r>
            <a:r>
              <a:rPr lang="en-CA" dirty="0"/>
              <a:t> A; </a:t>
            </a:r>
            <a:r>
              <a:rPr lang="en-CA" dirty="0" err="1"/>
              <a:t>newClass</a:t>
            </a:r>
            <a:r>
              <a:rPr lang="en-CA" dirty="0"/>
              <a:t> B(A);</a:t>
            </a:r>
          </a:p>
          <a:p>
            <a:pPr lvl="1"/>
            <a:r>
              <a:rPr lang="en-CA" dirty="0"/>
              <a:t>Assignment operator e.g.  </a:t>
            </a:r>
            <a:r>
              <a:rPr lang="en-CA" dirty="0" err="1"/>
              <a:t>newClass</a:t>
            </a:r>
            <a:r>
              <a:rPr lang="en-CA" dirty="0"/>
              <a:t> A; </a:t>
            </a:r>
            <a:r>
              <a:rPr lang="en-CA" dirty="0" err="1"/>
              <a:t>newClass</a:t>
            </a:r>
            <a:r>
              <a:rPr lang="en-CA" dirty="0"/>
              <a:t> B; B = A;</a:t>
            </a:r>
          </a:p>
          <a:p>
            <a:pPr lvl="1"/>
            <a:r>
              <a:rPr lang="en-CA" dirty="0"/>
              <a:t>Destructor ~A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163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7D1BB-2AD2-44BA-9EDF-B2B92DB3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CA" sz="3200"/>
              <a:t>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789C-FE4F-492E-9F2D-AFD46E2A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1312"/>
            <a:ext cx="5498805" cy="4979987"/>
          </a:xfrm>
        </p:spPr>
        <p:txBody>
          <a:bodyPr>
            <a:normAutofit/>
          </a:bodyPr>
          <a:lstStyle/>
          <a:p>
            <a:r>
              <a:rPr lang="en-CA" sz="2000" dirty="0"/>
              <a:t>Guards help protect against duplicate class definitions</a:t>
            </a:r>
          </a:p>
          <a:p>
            <a:endParaRPr lang="en-CA" sz="2000" dirty="0"/>
          </a:p>
          <a:p>
            <a:r>
              <a:rPr lang="en-CA" sz="2000" dirty="0"/>
              <a:t>#pragma once</a:t>
            </a:r>
          </a:p>
          <a:p>
            <a:pPr marL="0" indent="0">
              <a:buNone/>
            </a:pPr>
            <a:r>
              <a:rPr lang="en-CA" sz="2800" b="1" dirty="0"/>
              <a:t>OR</a:t>
            </a:r>
            <a:endParaRPr lang="en-CA" sz="2000" b="1" dirty="0"/>
          </a:p>
          <a:p>
            <a:r>
              <a:rPr lang="en-CA" sz="2000" dirty="0"/>
              <a:t> #</a:t>
            </a:r>
            <a:r>
              <a:rPr lang="en-CA" sz="2000" dirty="0" err="1"/>
              <a:t>ifndef</a:t>
            </a:r>
            <a:r>
              <a:rPr lang="en-CA" sz="2000" dirty="0"/>
              <a:t> _NAME_OF_GUARD</a:t>
            </a:r>
          </a:p>
          <a:p>
            <a:r>
              <a:rPr lang="en-CA" sz="2000" dirty="0"/>
              <a:t>#define _NAME_OF_GUARD</a:t>
            </a:r>
          </a:p>
          <a:p>
            <a:r>
              <a:rPr lang="en-CA" sz="2000" dirty="0"/>
              <a:t>//code here</a:t>
            </a:r>
          </a:p>
          <a:p>
            <a:r>
              <a:rPr lang="en-CA" sz="2000" dirty="0"/>
              <a:t>//end of code</a:t>
            </a:r>
          </a:p>
          <a:p>
            <a:r>
              <a:rPr lang="en-CA" sz="2000" dirty="0"/>
              <a:t>#endif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204A0-ACDF-42B4-986E-05DCE7E3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4417" y="1950910"/>
            <a:ext cx="4327862" cy="39650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399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50D9-7F4F-4895-B0F8-AD7BDB7E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the course works?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FAA-35D0-49D5-8C4D-DEAF78B6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Every lecture class starts with a quiz</a:t>
            </a:r>
          </a:p>
          <a:p>
            <a:r>
              <a:rPr lang="en-CA" dirty="0"/>
              <a:t>It is expected of you to read the lecture notes </a:t>
            </a:r>
            <a:r>
              <a:rPr lang="en-CA" b="1" dirty="0"/>
              <a:t>ahead of time </a:t>
            </a:r>
            <a:r>
              <a:rPr lang="en-CA" dirty="0"/>
              <a:t>and come to class with questions (Lectures are to help you comprehend the text Not for me to teach you, learning is self-driven) </a:t>
            </a:r>
          </a:p>
          <a:p>
            <a:r>
              <a:rPr lang="en-CA" dirty="0"/>
              <a:t>Workshops are broken down into 3 parts</a:t>
            </a:r>
          </a:p>
          <a:p>
            <a:pPr lvl="1"/>
            <a:r>
              <a:rPr lang="en-CA" dirty="0"/>
              <a:t>In-lab (due by the end of class)</a:t>
            </a:r>
          </a:p>
          <a:p>
            <a:pPr lvl="1"/>
            <a:r>
              <a:rPr lang="en-CA" dirty="0"/>
              <a:t>At-home (due within 4 days of the in-labs due date)</a:t>
            </a:r>
          </a:p>
          <a:p>
            <a:pPr lvl="1"/>
            <a:r>
              <a:rPr lang="en-CA" dirty="0"/>
              <a:t>Reflection a.k.a. What did you learn during the workshop? (due with the at-home part)</a:t>
            </a:r>
          </a:p>
        </p:txBody>
      </p:sp>
    </p:spTree>
    <p:extLst>
      <p:ext uri="{BB962C8B-B14F-4D97-AF65-F5344CB8AC3E}">
        <p14:creationId xmlns:p14="http://schemas.microsoft.com/office/powerpoint/2010/main" val="320504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57F7-CE28-443A-9A19-7571ACA9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9A25-5701-431C-8714-613E09EE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Your success</a:t>
            </a:r>
          </a:p>
          <a:p>
            <a:r>
              <a:rPr lang="en-CA" dirty="0"/>
              <a:t>Helping you with your projects, and comprehending difficult concepts of </a:t>
            </a:r>
            <a:r>
              <a:rPr lang="en-CA" dirty="0" err="1"/>
              <a:t>c++</a:t>
            </a:r>
            <a:endParaRPr lang="en-CA" dirty="0"/>
          </a:p>
          <a:p>
            <a:r>
              <a:rPr lang="en-CA" dirty="0"/>
              <a:t>For you to feel confident in your programming abilities</a:t>
            </a:r>
          </a:p>
          <a:p>
            <a:pPr marL="0" indent="0">
              <a:buNone/>
            </a:pPr>
            <a:r>
              <a:rPr lang="en-CA" sz="2800" dirty="0"/>
              <a:t>What I need from you</a:t>
            </a:r>
          </a:p>
          <a:p>
            <a:r>
              <a:rPr lang="en-CA" dirty="0"/>
              <a:t>Attendance, on time with the chapters read</a:t>
            </a:r>
          </a:p>
          <a:p>
            <a:r>
              <a:rPr lang="en-CA" dirty="0"/>
              <a:t>Effort, this is cited as one of the most difficult course in CPA/CPD</a:t>
            </a:r>
          </a:p>
        </p:txBody>
      </p:sp>
    </p:spTree>
    <p:extLst>
      <p:ext uri="{BB962C8B-B14F-4D97-AF65-F5344CB8AC3E}">
        <p14:creationId xmlns:p14="http://schemas.microsoft.com/office/powerpoint/2010/main" val="36783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C4E95-D2C9-45CF-B551-9881C58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Review</a:t>
            </a:r>
            <a:br>
              <a:rPr lang="en-CA" sz="3200">
                <a:solidFill>
                  <a:srgbClr val="FFFFFF"/>
                </a:solidFill>
              </a:rPr>
            </a:br>
            <a:r>
              <a:rPr lang="en-CA" sz="3200">
                <a:solidFill>
                  <a:srgbClr val="FFFFFF"/>
                </a:solidFill>
              </a:rPr>
              <a:t>3 oOP fundimentals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2E75-9861-48D0-A488-BEA9E107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Encapsulation: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Image result for encapsulation">
            <a:extLst>
              <a:ext uri="{FF2B5EF4-FFF2-40B4-BE49-F238E27FC236}">
                <a16:creationId xmlns:a16="http://schemas.microsoft.com/office/drawing/2014/main" id="{1E87276F-6338-469E-8BAE-BC2B4F33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2152045"/>
            <a:ext cx="6844045" cy="25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3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66E0-B559-4535-822B-6D1F4E1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E9922-3819-4EDA-9561-90AF42E3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906033"/>
            <a:ext cx="4544237" cy="373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27F7C-D92B-4AC4-ABEE-518BFE60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05" y="1906033"/>
            <a:ext cx="5215982" cy="3732765"/>
          </a:xfrm>
          <a:prstGeom prst="rect">
            <a:avLst/>
          </a:prstGeom>
        </p:spPr>
      </p:pic>
      <p:sp>
        <p:nvSpPr>
          <p:cNvPr id="6" name="AutoShape 4" descr="Image result for baby arnold schwarzenegger">
            <a:extLst>
              <a:ext uri="{FF2B5EF4-FFF2-40B4-BE49-F238E27FC236}">
                <a16:creationId xmlns:a16="http://schemas.microsoft.com/office/drawing/2014/main" id="{44F1D05C-B65E-402E-BE5D-39CC503BE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7025" y="5422709"/>
            <a:ext cx="211328" cy="2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baby arnold schwarzenegger junior">
            <a:extLst>
              <a:ext uri="{FF2B5EF4-FFF2-40B4-BE49-F238E27FC236}">
                <a16:creationId xmlns:a16="http://schemas.microsoft.com/office/drawing/2014/main" id="{2AA74677-8C81-43B1-B053-6B7367D20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39425" y="5575109"/>
            <a:ext cx="211328" cy="2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3CD1EB3-9962-443B-96A7-3528956C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4949444"/>
            <a:ext cx="1981200" cy="19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illy get to the chopper">
            <a:extLst>
              <a:ext uri="{FF2B5EF4-FFF2-40B4-BE49-F238E27FC236}">
                <a16:creationId xmlns:a16="http://schemas.microsoft.com/office/drawing/2014/main" id="{5D1B3B0C-4CE4-4343-8ECF-55560F63C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93"/>
          <a:stretch/>
        </p:blipFill>
        <p:spPr bwMode="auto">
          <a:xfrm>
            <a:off x="3237183" y="4949444"/>
            <a:ext cx="2278604" cy="18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F22F4-9776-42AB-A179-A28A97B9188D}"/>
              </a:ext>
            </a:extLst>
          </p:cNvPr>
          <p:cNvCxnSpPr/>
          <p:nvPr/>
        </p:nvCxnSpPr>
        <p:spPr>
          <a:xfrm flipH="1" flipV="1">
            <a:off x="8895425" y="2183907"/>
            <a:ext cx="1491449" cy="1038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828255-E4C0-4A4F-96ED-EE1DC40FE240}"/>
              </a:ext>
            </a:extLst>
          </p:cNvPr>
          <p:cNvCxnSpPr/>
          <p:nvPr/>
        </p:nvCxnSpPr>
        <p:spPr>
          <a:xfrm flipH="1">
            <a:off x="9552373" y="3429000"/>
            <a:ext cx="1040316" cy="203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66E0-B559-4535-822B-6D1F4E1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Polymorphism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E9922-3819-4EDA-9561-90AF42E3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906033"/>
            <a:ext cx="4544237" cy="373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27F7C-D92B-4AC4-ABEE-518BFE60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05" y="1906033"/>
            <a:ext cx="5215982" cy="3732765"/>
          </a:xfrm>
          <a:prstGeom prst="rect">
            <a:avLst/>
          </a:prstGeom>
        </p:spPr>
      </p:pic>
      <p:sp>
        <p:nvSpPr>
          <p:cNvPr id="6" name="AutoShape 4" descr="Image result for baby arnold schwarzenegger">
            <a:extLst>
              <a:ext uri="{FF2B5EF4-FFF2-40B4-BE49-F238E27FC236}">
                <a16:creationId xmlns:a16="http://schemas.microsoft.com/office/drawing/2014/main" id="{44F1D05C-B65E-402E-BE5D-39CC503BE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7025" y="5422709"/>
            <a:ext cx="211328" cy="2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baby arnold schwarzenegger junior">
            <a:extLst>
              <a:ext uri="{FF2B5EF4-FFF2-40B4-BE49-F238E27FC236}">
                <a16:creationId xmlns:a16="http://schemas.microsoft.com/office/drawing/2014/main" id="{2AA74677-8C81-43B1-B053-6B7367D20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39425" y="5575109"/>
            <a:ext cx="211328" cy="2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3CD1EB3-9962-443B-96A7-3528956C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4949444"/>
            <a:ext cx="1981200" cy="19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illy get to the chopper">
            <a:extLst>
              <a:ext uri="{FF2B5EF4-FFF2-40B4-BE49-F238E27FC236}">
                <a16:creationId xmlns:a16="http://schemas.microsoft.com/office/drawing/2014/main" id="{5D1B3B0C-4CE4-4343-8ECF-55560F63C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93"/>
          <a:stretch/>
        </p:blipFill>
        <p:spPr bwMode="auto">
          <a:xfrm>
            <a:off x="3237183" y="4949444"/>
            <a:ext cx="2278604" cy="18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A4DBF4-CAB1-4EA6-926B-706BDB8E7BF3}"/>
              </a:ext>
            </a:extLst>
          </p:cNvPr>
          <p:cNvCxnSpPr/>
          <p:nvPr/>
        </p:nvCxnSpPr>
        <p:spPr>
          <a:xfrm flipH="1">
            <a:off x="8877670" y="2601157"/>
            <a:ext cx="1609355" cy="30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3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9F4-F299-4959-88E0-F7D5C454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C417-6BA7-4421-A0DF-A234242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Fundamental – bool, int, char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Built-in – reflect the capabilities of the hardware facilities directly and efficiently</a:t>
            </a:r>
          </a:p>
          <a:p>
            <a:r>
              <a:rPr lang="en-CA" dirty="0"/>
              <a:t>User-Defined (Classes, structs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Concrete types – defined and has values</a:t>
            </a:r>
          </a:p>
          <a:p>
            <a:pPr lvl="1"/>
            <a:r>
              <a:rPr lang="en-CA" dirty="0"/>
              <a:t>Abstract types – not defined and purpose is unknown by itself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50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15759-CFD1-4B50-818B-BD60194D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26C4-3C89-44B9-9A43-54AC6658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69" y="1816101"/>
            <a:ext cx="2862444" cy="3957302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FFFFFF"/>
                </a:solidFill>
              </a:rPr>
              <a:t>Local</a:t>
            </a:r>
          </a:p>
          <a:p>
            <a:r>
              <a:rPr lang="en-CA" sz="2000" dirty="0">
                <a:solidFill>
                  <a:srgbClr val="FFFFFF"/>
                </a:solidFill>
              </a:rPr>
              <a:t>Class</a:t>
            </a:r>
          </a:p>
          <a:p>
            <a:r>
              <a:rPr lang="en-CA" sz="2000" dirty="0">
                <a:solidFill>
                  <a:srgbClr val="FFFFFF"/>
                </a:solidFill>
              </a:rPr>
              <a:t>Namespace</a:t>
            </a:r>
          </a:p>
          <a:p>
            <a:r>
              <a:rPr lang="en-CA" sz="2000" dirty="0">
                <a:solidFill>
                  <a:srgbClr val="FFFFFF"/>
                </a:solidFill>
              </a:rPr>
              <a:t>Global</a:t>
            </a:r>
          </a:p>
          <a:p>
            <a:pPr marL="0" indent="0">
              <a:buNone/>
            </a:pPr>
            <a:endParaRPr lang="en-CA" sz="2000" dirty="0">
              <a:solidFill>
                <a:srgbClr val="FFFFFF"/>
              </a:solidFill>
            </a:endParaRPr>
          </a:p>
          <a:p>
            <a:r>
              <a:rPr lang="en-CA" sz="2000" dirty="0">
                <a:solidFill>
                  <a:srgbClr val="FFFFFF"/>
                </a:solidFill>
              </a:rPr>
              <a:t>Shadowing</a:t>
            </a:r>
          </a:p>
          <a:p>
            <a:r>
              <a:rPr lang="en-CA" sz="2000" dirty="0">
                <a:solidFill>
                  <a:srgbClr val="FFFFFF"/>
                </a:solidFill>
              </a:rPr>
              <a:t>External (extern)</a:t>
            </a:r>
          </a:p>
          <a:p>
            <a:r>
              <a:rPr lang="en-CA" sz="2000" dirty="0">
                <a:solidFill>
                  <a:srgbClr val="FFFFFF"/>
                </a:solidFill>
              </a:rPr>
              <a:t>Static</a:t>
            </a:r>
          </a:p>
          <a:p>
            <a:pPr marL="0" indent="0">
              <a:buNone/>
            </a:pPr>
            <a:endParaRPr lang="en-CA" sz="20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62A3C4-D950-4963-8216-1200A5A1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58" y="643467"/>
            <a:ext cx="6001684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7" name="Group 7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78" name="Group 7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FF271-36D3-42F1-9621-59908667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When will your program break?</a:t>
            </a:r>
          </a:p>
        </p:txBody>
      </p:sp>
      <p:sp useBgFill="1">
        <p:nvSpPr>
          <p:cNvPr id="11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about to break">
            <a:extLst>
              <a:ext uri="{FF2B5EF4-FFF2-40B4-BE49-F238E27FC236}">
                <a16:creationId xmlns:a16="http://schemas.microsoft.com/office/drawing/2014/main" id="{0AACA36A-DF3F-427C-9385-F62B42CB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28214"/>
            <a:ext cx="6112382" cy="37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45DE-7556-435B-BDB6-EA43BB7E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Compile time</a:t>
            </a:r>
          </a:p>
          <a:p>
            <a:r>
              <a:rPr lang="en-CA" sz="1800" dirty="0">
                <a:solidFill>
                  <a:srgbClr val="FFFFFF"/>
                </a:solidFill>
              </a:rPr>
              <a:t>Link Time</a:t>
            </a:r>
          </a:p>
          <a:p>
            <a:r>
              <a:rPr lang="en-CA" sz="1800" dirty="0">
                <a:solidFill>
                  <a:srgbClr val="FFFFFF"/>
                </a:solidFill>
              </a:rPr>
              <a:t>Run Time</a:t>
            </a:r>
          </a:p>
          <a:p>
            <a:endParaRPr lang="en-C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sz="2800" dirty="0">
                <a:solidFill>
                  <a:schemeClr val="bg1"/>
                </a:solidFill>
              </a:rPr>
              <a:t>Static vs dynamic</a:t>
            </a:r>
            <a:br>
              <a:rPr lang="en-CA" sz="2800" dirty="0">
                <a:solidFill>
                  <a:schemeClr val="bg1"/>
                </a:solidFill>
              </a:rPr>
            </a:br>
            <a:r>
              <a:rPr lang="en-CA" sz="1600" dirty="0">
                <a:solidFill>
                  <a:schemeClr val="bg1"/>
                </a:solidFill>
              </a:rPr>
              <a:t>What’s the difference?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6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666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OOP345 </vt:lpstr>
      <vt:lpstr>How the course works? </vt:lpstr>
      <vt:lpstr>My Goal:</vt:lpstr>
      <vt:lpstr>Review 3 oOP fundimentals</vt:lpstr>
      <vt:lpstr>Inheritance</vt:lpstr>
      <vt:lpstr>Polymorphism</vt:lpstr>
      <vt:lpstr>Types</vt:lpstr>
      <vt:lpstr>Scope</vt:lpstr>
      <vt:lpstr>When will your program break?</vt:lpstr>
      <vt:lpstr>Mutability</vt:lpstr>
      <vt:lpstr>Type Defining</vt:lpstr>
      <vt:lpstr>Namespace</vt:lpstr>
      <vt:lpstr>Storage </vt:lpstr>
      <vt:lpstr>Stages of compliation</vt:lpstr>
      <vt:lpstr>Compilers</vt:lpstr>
      <vt:lpstr>Arguments (args.)</vt:lpstr>
      <vt:lpstr>Fundamentals you should know</vt:lpstr>
      <vt:lpstr>Guards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OOP345 </dc:title>
  <dc:creator>Nathan Misener</dc:creator>
  <cp:lastModifiedBy>Nathan Misener</cp:lastModifiedBy>
  <cp:revision>1</cp:revision>
  <dcterms:created xsi:type="dcterms:W3CDTF">2019-09-01T15:34:08Z</dcterms:created>
  <dcterms:modified xsi:type="dcterms:W3CDTF">2019-09-01T15:39:41Z</dcterms:modified>
</cp:coreProperties>
</file>