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11/10/2019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ct.senecacollege.ca/~oop345/pages/content/threa.html#th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ct.senecacollege.ca/~oop345/pages/content/threa.html#fu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ct.senecacollege.ca/~oop345/pages/content/multi.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4357-365D-4363-ADB2-5DF12C2289B1}"/>
              </a:ext>
            </a:extLst>
          </p:cNvPr>
          <p:cNvSpPr>
            <a:spLocks noGrp="1"/>
          </p:cNvSpPr>
          <p:nvPr>
            <p:ph type="ctrTitle"/>
          </p:nvPr>
        </p:nvSpPr>
        <p:spPr/>
        <p:txBody>
          <a:bodyPr/>
          <a:lstStyle/>
          <a:p>
            <a:r>
              <a:rPr lang="en-CA" dirty="0"/>
              <a:t>Multi-Threading</a:t>
            </a:r>
          </a:p>
        </p:txBody>
      </p:sp>
      <p:sp>
        <p:nvSpPr>
          <p:cNvPr id="3" name="Subtitle 2">
            <a:extLst>
              <a:ext uri="{FF2B5EF4-FFF2-40B4-BE49-F238E27FC236}">
                <a16:creationId xmlns:a16="http://schemas.microsoft.com/office/drawing/2014/main" id="{5788883E-2AFF-4023-B8D5-CB12A041B441}"/>
              </a:ext>
            </a:extLst>
          </p:cNvPr>
          <p:cNvSpPr>
            <a:spLocks noGrp="1"/>
          </p:cNvSpPr>
          <p:nvPr>
            <p:ph type="subTitle" idx="1"/>
          </p:nvPr>
        </p:nvSpPr>
        <p:spPr/>
        <p:txBody>
          <a:bodyPr/>
          <a:lstStyle/>
          <a:p>
            <a:r>
              <a:rPr lang="en-CA" dirty="0"/>
              <a:t>OOp345-week 10 </a:t>
            </a:r>
          </a:p>
        </p:txBody>
      </p:sp>
    </p:spTree>
    <p:extLst>
      <p:ext uri="{BB962C8B-B14F-4D97-AF65-F5344CB8AC3E}">
        <p14:creationId xmlns:p14="http://schemas.microsoft.com/office/powerpoint/2010/main" val="1985082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66A6-9056-4442-8092-377C6F2EF03D}"/>
              </a:ext>
            </a:extLst>
          </p:cNvPr>
          <p:cNvSpPr>
            <a:spLocks noGrp="1"/>
          </p:cNvSpPr>
          <p:nvPr>
            <p:ph type="title"/>
          </p:nvPr>
        </p:nvSpPr>
        <p:spPr/>
        <p:txBody>
          <a:bodyPr/>
          <a:lstStyle/>
          <a:p>
            <a:r>
              <a:rPr lang="en-CA" dirty="0"/>
              <a:t>Code example</a:t>
            </a:r>
          </a:p>
        </p:txBody>
      </p:sp>
      <p:sp>
        <p:nvSpPr>
          <p:cNvPr id="3" name="Content Placeholder 2">
            <a:extLst>
              <a:ext uri="{FF2B5EF4-FFF2-40B4-BE49-F238E27FC236}">
                <a16:creationId xmlns:a16="http://schemas.microsoft.com/office/drawing/2014/main" id="{D65A3303-EFF4-43AE-AB35-51A4E5BEA997}"/>
              </a:ext>
            </a:extLst>
          </p:cNvPr>
          <p:cNvSpPr>
            <a:spLocks noGrp="1"/>
          </p:cNvSpPr>
          <p:nvPr>
            <p:ph sz="quarter" idx="13"/>
          </p:nvPr>
        </p:nvSpPr>
        <p:spPr>
          <a:xfrm>
            <a:off x="161365" y="2367092"/>
            <a:ext cx="11618259" cy="4123355"/>
          </a:xfrm>
        </p:spPr>
        <p:txBody>
          <a:bodyPr>
            <a:normAutofit/>
          </a:bodyPr>
          <a:lstStyle/>
          <a:p>
            <a:pPr marL="0" indent="0">
              <a:buNone/>
            </a:pPr>
            <a:endParaRPr lang="en-CA" sz="900" dirty="0"/>
          </a:p>
          <a:p>
            <a:pPr marL="0" indent="0">
              <a:buNone/>
            </a:pPr>
            <a:r>
              <a:rPr lang="en-CA" sz="900" dirty="0"/>
              <a:t> </a:t>
            </a:r>
          </a:p>
        </p:txBody>
      </p:sp>
      <p:graphicFrame>
        <p:nvGraphicFramePr>
          <p:cNvPr id="5" name="Table 5">
            <a:extLst>
              <a:ext uri="{FF2B5EF4-FFF2-40B4-BE49-F238E27FC236}">
                <a16:creationId xmlns:a16="http://schemas.microsoft.com/office/drawing/2014/main" id="{CC13625A-D8C5-4DAE-A1F3-96D491AD6B07}"/>
              </a:ext>
            </a:extLst>
          </p:cNvPr>
          <p:cNvGraphicFramePr>
            <a:graphicFrameLocks noGrp="1"/>
          </p:cNvGraphicFramePr>
          <p:nvPr>
            <p:extLst>
              <p:ext uri="{D42A27DB-BD31-4B8C-83A1-F6EECF244321}">
                <p14:modId xmlns:p14="http://schemas.microsoft.com/office/powerpoint/2010/main" val="2461858503"/>
              </p:ext>
            </p:extLst>
          </p:nvPr>
        </p:nvGraphicFramePr>
        <p:xfrm>
          <a:off x="161365" y="1808666"/>
          <a:ext cx="11376211" cy="3534299"/>
        </p:xfrm>
        <a:graphic>
          <a:graphicData uri="http://schemas.openxmlformats.org/drawingml/2006/table">
            <a:tbl>
              <a:tblPr firstRow="1" bandRow="1">
                <a:tableStyleId>{5C22544A-7EE6-4342-B048-85BDC9FD1C3A}</a:tableStyleId>
              </a:tblPr>
              <a:tblGrid>
                <a:gridCol w="6615953">
                  <a:extLst>
                    <a:ext uri="{9D8B030D-6E8A-4147-A177-3AD203B41FA5}">
                      <a16:colId xmlns:a16="http://schemas.microsoft.com/office/drawing/2014/main" val="4016537332"/>
                    </a:ext>
                  </a:extLst>
                </a:gridCol>
                <a:gridCol w="4760258">
                  <a:extLst>
                    <a:ext uri="{9D8B030D-6E8A-4147-A177-3AD203B41FA5}">
                      <a16:colId xmlns:a16="http://schemas.microsoft.com/office/drawing/2014/main" val="3014796206"/>
                    </a:ext>
                  </a:extLst>
                </a:gridCol>
              </a:tblGrid>
              <a:tr h="3534299">
                <a:tc>
                  <a:txBody>
                    <a:bodyPr/>
                    <a:lstStyle/>
                    <a:p>
                      <a:pPr marL="0" indent="0">
                        <a:buNone/>
                      </a:pPr>
                      <a:r>
                        <a:rPr lang="en-CA" sz="1800" dirty="0"/>
                        <a:t>// policies.cpp</a:t>
                      </a:r>
                    </a:p>
                    <a:p>
                      <a:pPr marL="0" indent="0">
                        <a:buNone/>
                      </a:pPr>
                      <a:r>
                        <a:rPr lang="en-CA" sz="1800" dirty="0"/>
                        <a:t> #include &lt;iostream&gt;</a:t>
                      </a:r>
                    </a:p>
                    <a:p>
                      <a:pPr marL="0" indent="0">
                        <a:buNone/>
                      </a:pPr>
                      <a:r>
                        <a:rPr lang="en-CA" sz="1800" dirty="0"/>
                        <a:t> #include &lt;numeric&gt;</a:t>
                      </a:r>
                    </a:p>
                    <a:p>
                      <a:pPr marL="0" indent="0">
                        <a:buNone/>
                      </a:pPr>
                      <a:r>
                        <a:rPr lang="en-CA" sz="1800" dirty="0"/>
                        <a:t> #include &lt;vector&gt;</a:t>
                      </a:r>
                    </a:p>
                    <a:p>
                      <a:pPr marL="0" indent="0">
                        <a:buNone/>
                      </a:pPr>
                      <a:r>
                        <a:rPr lang="en-CA" sz="1800" dirty="0"/>
                        <a:t> #include &lt;</a:t>
                      </a:r>
                      <a:r>
                        <a:rPr lang="en-CA" sz="1800" dirty="0">
                          <a:highlight>
                            <a:srgbClr val="800000"/>
                          </a:highlight>
                        </a:rPr>
                        <a:t>execution</a:t>
                      </a:r>
                      <a:r>
                        <a:rPr lang="en-CA" sz="1800" dirty="0"/>
                        <a:t>&gt;</a:t>
                      </a:r>
                    </a:p>
                    <a:p>
                      <a:pPr marL="0" indent="0">
                        <a:buNone/>
                      </a:pPr>
                      <a:r>
                        <a:rPr lang="en-CA" sz="1800" dirty="0"/>
                        <a:t>int main() {</a:t>
                      </a:r>
                    </a:p>
                    <a:p>
                      <a:pPr marL="0" indent="0">
                        <a:buNone/>
                      </a:pPr>
                      <a:r>
                        <a:rPr lang="en-CA" sz="1800" dirty="0"/>
                        <a:t>     std::vector&lt;double&gt; x(10000000, 0.5);</a:t>
                      </a:r>
                    </a:p>
                    <a:p>
                      <a:pPr marL="0" indent="0">
                        <a:buNone/>
                      </a:pPr>
                      <a:endParaRPr lang="en-CA" sz="1800" dirty="0"/>
                    </a:p>
                    <a:p>
                      <a:pPr marL="0" indent="0">
                        <a:buNone/>
                      </a:pPr>
                      <a:r>
                        <a:rPr lang="en-CA" sz="1800" dirty="0"/>
                        <a:t>     double s = std::reduce(</a:t>
                      </a:r>
                      <a:r>
                        <a:rPr lang="en-CA" sz="1800" dirty="0">
                          <a:highlight>
                            <a:srgbClr val="800000"/>
                          </a:highlight>
                        </a:rPr>
                        <a:t>std::execution::par</a:t>
                      </a:r>
                      <a:r>
                        <a:rPr lang="en-CA" sz="1800" dirty="0"/>
                        <a:t>, </a:t>
                      </a:r>
                    </a:p>
                    <a:p>
                      <a:pPr marL="0" indent="0">
                        <a:buNone/>
                      </a:pPr>
                      <a:r>
                        <a:rPr lang="en-CA" sz="1800" dirty="0"/>
                        <a:t>      </a:t>
                      </a:r>
                      <a:r>
                        <a:rPr lang="en-CA" sz="1800" dirty="0" err="1"/>
                        <a:t>x.begin</a:t>
                      </a:r>
                      <a:r>
                        <a:rPr lang="en-CA" sz="1800" dirty="0"/>
                        <a:t>(), </a:t>
                      </a:r>
                      <a:r>
                        <a:rPr lang="en-CA" sz="1800" dirty="0" err="1"/>
                        <a:t>x.end</a:t>
                      </a:r>
                      <a:r>
                        <a:rPr lang="en-CA" sz="1800" dirty="0"/>
                        <a:t>());</a:t>
                      </a:r>
                    </a:p>
                    <a:p>
                      <a:pPr marL="0" indent="0">
                        <a:buNone/>
                      </a:pPr>
                      <a:r>
                        <a:rPr lang="en-CA" sz="1800" dirty="0"/>
                        <a:t>    std::</a:t>
                      </a:r>
                      <a:r>
                        <a:rPr lang="en-CA" sz="1800" dirty="0" err="1"/>
                        <a:t>cout</a:t>
                      </a:r>
                      <a:r>
                        <a:rPr lang="en-CA" sz="1800" dirty="0"/>
                        <a:t> &lt;&lt; "sum = " &lt;&lt; s &lt;&lt;  std::</a:t>
                      </a:r>
                      <a:r>
                        <a:rPr lang="en-CA" sz="1800" dirty="0" err="1"/>
                        <a:t>endl</a:t>
                      </a:r>
                      <a:r>
                        <a:rPr lang="en-CA" sz="1800" dirty="0"/>
                        <a:t>;</a:t>
                      </a:r>
                    </a:p>
                    <a:p>
                      <a:pPr marL="0" indent="0">
                        <a:buNone/>
                      </a:pPr>
                      <a:r>
                        <a:rPr lang="en-CA" sz="1800" dirty="0"/>
                        <a:t> }</a:t>
                      </a:r>
                      <a:endParaRPr lang="en-CA" dirty="0"/>
                    </a:p>
                  </a:txBody>
                  <a:tcPr/>
                </a:tc>
                <a:tc>
                  <a:txBody>
                    <a:bodyPr/>
                    <a:lstStyle/>
                    <a:p>
                      <a:pPr marL="0" indent="0">
                        <a:buNone/>
                      </a:pPr>
                      <a:r>
                        <a:rPr lang="en-CA" dirty="0"/>
                        <a:t>//we need to include the execution library</a:t>
                      </a:r>
                    </a:p>
                    <a:p>
                      <a:pPr marL="0" indent="0">
                        <a:buNone/>
                      </a:pPr>
                      <a:endParaRPr lang="en-CA" dirty="0"/>
                    </a:p>
                    <a:p>
                      <a:pPr marL="0" indent="0">
                        <a:buNone/>
                      </a:pPr>
                      <a:endParaRPr lang="en-CA" dirty="0"/>
                    </a:p>
                    <a:p>
                      <a:pPr marL="0" indent="0">
                        <a:buNone/>
                      </a:pPr>
                      <a:r>
                        <a:rPr lang="en-CA" dirty="0"/>
                        <a:t>//in our reduce algorithm, we pass in the parallel policy object. </a:t>
                      </a:r>
                    </a:p>
                    <a:p>
                      <a:pPr marL="0" indent="0">
                        <a:buNone/>
                      </a:pPr>
                      <a:r>
                        <a:rPr lang="en-CA" dirty="0"/>
                        <a:t>This allows us to run this algorithm in parallel threads likely reducing the time significantly.  </a:t>
                      </a:r>
                    </a:p>
                  </a:txBody>
                  <a:tcPr/>
                </a:tc>
                <a:extLst>
                  <a:ext uri="{0D108BD9-81ED-4DB2-BD59-A6C34878D82A}">
                    <a16:rowId xmlns:a16="http://schemas.microsoft.com/office/drawing/2014/main" val="3993022778"/>
                  </a:ext>
                </a:extLst>
              </a:tr>
            </a:tbl>
          </a:graphicData>
        </a:graphic>
      </p:graphicFrame>
    </p:spTree>
    <p:extLst>
      <p:ext uri="{BB962C8B-B14F-4D97-AF65-F5344CB8AC3E}">
        <p14:creationId xmlns:p14="http://schemas.microsoft.com/office/powerpoint/2010/main" val="148718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B80A-8E03-4F74-9589-C03B65CA64EC}"/>
              </a:ext>
            </a:extLst>
          </p:cNvPr>
          <p:cNvSpPr>
            <a:spLocks noGrp="1"/>
          </p:cNvSpPr>
          <p:nvPr>
            <p:ph type="title"/>
          </p:nvPr>
        </p:nvSpPr>
        <p:spPr>
          <a:xfrm>
            <a:off x="913775" y="618517"/>
            <a:ext cx="10364451" cy="654471"/>
          </a:xfrm>
        </p:spPr>
        <p:txBody>
          <a:bodyPr/>
          <a:lstStyle/>
          <a:p>
            <a:r>
              <a:rPr lang="en-CA" dirty="0"/>
              <a:t>Reduction explained</a:t>
            </a:r>
          </a:p>
        </p:txBody>
      </p:sp>
      <p:pic>
        <p:nvPicPr>
          <p:cNvPr id="2050" name="Picture 2">
            <a:extLst>
              <a:ext uri="{FF2B5EF4-FFF2-40B4-BE49-F238E27FC236}">
                <a16:creationId xmlns:a16="http://schemas.microsoft.com/office/drawing/2014/main" id="{4BB7ACC6-3F30-49F1-AD27-FE2F329D4BBB}"/>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04926" y="1372890"/>
            <a:ext cx="8791574" cy="498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24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AFB4-11BA-46B4-8E43-721ACEAAFB80}"/>
              </a:ext>
            </a:extLst>
          </p:cNvPr>
          <p:cNvSpPr>
            <a:spLocks noGrp="1"/>
          </p:cNvSpPr>
          <p:nvPr>
            <p:ph type="title"/>
          </p:nvPr>
        </p:nvSpPr>
        <p:spPr>
          <a:xfrm>
            <a:off x="913775" y="618517"/>
            <a:ext cx="10364451" cy="699295"/>
          </a:xfrm>
        </p:spPr>
        <p:txBody>
          <a:bodyPr/>
          <a:lstStyle/>
          <a:p>
            <a:r>
              <a:rPr lang="en-CA" dirty="0"/>
              <a:t>Thread Classes</a:t>
            </a:r>
          </a:p>
        </p:txBody>
      </p:sp>
      <p:sp>
        <p:nvSpPr>
          <p:cNvPr id="3" name="Content Placeholder 2">
            <a:extLst>
              <a:ext uri="{FF2B5EF4-FFF2-40B4-BE49-F238E27FC236}">
                <a16:creationId xmlns:a16="http://schemas.microsoft.com/office/drawing/2014/main" id="{629EED73-3D14-4F48-91A8-5C60FB74EB72}"/>
              </a:ext>
            </a:extLst>
          </p:cNvPr>
          <p:cNvSpPr>
            <a:spLocks noGrp="1"/>
          </p:cNvSpPr>
          <p:nvPr>
            <p:ph sz="quarter" idx="13"/>
          </p:nvPr>
        </p:nvSpPr>
        <p:spPr>
          <a:xfrm>
            <a:off x="913774" y="1317812"/>
            <a:ext cx="10363826" cy="4473387"/>
          </a:xfrm>
        </p:spPr>
        <p:txBody>
          <a:bodyPr/>
          <a:lstStyle/>
          <a:p>
            <a:r>
              <a:rPr lang="en-CA" dirty="0"/>
              <a:t>If we want to incorporate threads we need the thread library</a:t>
            </a:r>
          </a:p>
          <a:p>
            <a:r>
              <a:rPr lang="en-CA" b="1" cap="none" dirty="0"/>
              <a:t>#include &lt;threads&gt;</a:t>
            </a:r>
          </a:p>
          <a:p>
            <a:r>
              <a:rPr lang="en-CA" cap="none" dirty="0"/>
              <a:t>The thread class creates a thread. That thread is either </a:t>
            </a:r>
            <a:r>
              <a:rPr lang="en-CA" b="1" cap="none" dirty="0"/>
              <a:t>joinable</a:t>
            </a:r>
            <a:r>
              <a:rPr lang="en-CA" cap="none" dirty="0"/>
              <a:t> or </a:t>
            </a:r>
            <a:r>
              <a:rPr lang="en-CA" b="1" cap="none" dirty="0"/>
              <a:t>not-joinable</a:t>
            </a:r>
            <a:r>
              <a:rPr lang="en-CA" cap="none" dirty="0"/>
              <a:t>.</a:t>
            </a:r>
          </a:p>
          <a:p>
            <a:r>
              <a:rPr lang="en-CA" cap="none" dirty="0"/>
              <a:t>A </a:t>
            </a:r>
            <a:r>
              <a:rPr lang="en-CA" b="1" cap="none" dirty="0"/>
              <a:t>Joinable</a:t>
            </a:r>
            <a:r>
              <a:rPr lang="en-CA" cap="none" dirty="0"/>
              <a:t> thread is an actual thread of execution with a </a:t>
            </a:r>
            <a:r>
              <a:rPr lang="en-CA" b="1" cap="none" dirty="0"/>
              <a:t>unique thread ID</a:t>
            </a:r>
          </a:p>
          <a:p>
            <a:r>
              <a:rPr lang="en-CA" cap="none" dirty="0"/>
              <a:t>A </a:t>
            </a:r>
            <a:r>
              <a:rPr lang="en-CA" b="1" cap="none" dirty="0"/>
              <a:t>non-joinable</a:t>
            </a:r>
            <a:r>
              <a:rPr lang="en-CA" cap="none" dirty="0"/>
              <a:t> object can have a potential thread of executions. (they are similar to a </a:t>
            </a:r>
            <a:r>
              <a:rPr lang="en-CA" b="1" cap="none" dirty="0"/>
              <a:t>unassigned variable</a:t>
            </a:r>
            <a:r>
              <a:rPr lang="en-CA" cap="none" dirty="0"/>
              <a:t>)</a:t>
            </a:r>
          </a:p>
          <a:p>
            <a:endParaRPr lang="en-CA" cap="none" dirty="0"/>
          </a:p>
        </p:txBody>
      </p:sp>
    </p:spTree>
    <p:extLst>
      <p:ext uri="{BB962C8B-B14F-4D97-AF65-F5344CB8AC3E}">
        <p14:creationId xmlns:p14="http://schemas.microsoft.com/office/powerpoint/2010/main" val="189443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7868-D5E1-4B60-AB82-338ABE52E1E5}"/>
              </a:ext>
            </a:extLst>
          </p:cNvPr>
          <p:cNvSpPr>
            <a:spLocks noGrp="1"/>
          </p:cNvSpPr>
          <p:nvPr>
            <p:ph type="title"/>
          </p:nvPr>
        </p:nvSpPr>
        <p:spPr/>
        <p:txBody>
          <a:bodyPr/>
          <a:lstStyle/>
          <a:p>
            <a:r>
              <a:rPr lang="en-CA" dirty="0"/>
              <a:t>Threading Code</a:t>
            </a:r>
          </a:p>
        </p:txBody>
      </p:sp>
      <p:sp>
        <p:nvSpPr>
          <p:cNvPr id="3" name="Content Placeholder 2">
            <a:extLst>
              <a:ext uri="{FF2B5EF4-FFF2-40B4-BE49-F238E27FC236}">
                <a16:creationId xmlns:a16="http://schemas.microsoft.com/office/drawing/2014/main" id="{0A479131-E160-40D0-AD80-61882181019B}"/>
              </a:ext>
            </a:extLst>
          </p:cNvPr>
          <p:cNvSpPr>
            <a:spLocks noGrp="1"/>
          </p:cNvSpPr>
          <p:nvPr>
            <p:ph sz="quarter" idx="13"/>
          </p:nvPr>
        </p:nvSpPr>
        <p:spPr/>
        <p:txBody>
          <a:bodyPr/>
          <a:lstStyle/>
          <a:p>
            <a:r>
              <a:rPr lang="en-CA" dirty="0">
                <a:hlinkClick r:id="rId2"/>
              </a:rPr>
              <a:t>https://ict.senecacollege.ca/~oop345/pages/content/threa.html#thr</a:t>
            </a:r>
            <a:endParaRPr lang="en-CA" dirty="0"/>
          </a:p>
        </p:txBody>
      </p:sp>
    </p:spTree>
    <p:extLst>
      <p:ext uri="{BB962C8B-B14F-4D97-AF65-F5344CB8AC3E}">
        <p14:creationId xmlns:p14="http://schemas.microsoft.com/office/powerpoint/2010/main" val="368909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C4FC-5795-4856-BAD3-DA81ED5B3E1D}"/>
              </a:ext>
            </a:extLst>
          </p:cNvPr>
          <p:cNvSpPr>
            <a:spLocks noGrp="1"/>
          </p:cNvSpPr>
          <p:nvPr>
            <p:ph type="title"/>
          </p:nvPr>
        </p:nvSpPr>
        <p:spPr>
          <a:xfrm>
            <a:off x="913775" y="618517"/>
            <a:ext cx="10364451" cy="797907"/>
          </a:xfrm>
        </p:spPr>
        <p:txBody>
          <a:bodyPr/>
          <a:lstStyle/>
          <a:p>
            <a:r>
              <a:rPr lang="en-CA" dirty="0"/>
              <a:t>Future Library</a:t>
            </a:r>
          </a:p>
        </p:txBody>
      </p:sp>
      <p:sp>
        <p:nvSpPr>
          <p:cNvPr id="3" name="Content Placeholder 2">
            <a:extLst>
              <a:ext uri="{FF2B5EF4-FFF2-40B4-BE49-F238E27FC236}">
                <a16:creationId xmlns:a16="http://schemas.microsoft.com/office/drawing/2014/main" id="{50546502-35F4-4676-9303-5279BA7B4F7F}"/>
              </a:ext>
            </a:extLst>
          </p:cNvPr>
          <p:cNvSpPr>
            <a:spLocks noGrp="1"/>
          </p:cNvSpPr>
          <p:nvPr>
            <p:ph sz="quarter" idx="13"/>
          </p:nvPr>
        </p:nvSpPr>
        <p:spPr>
          <a:xfrm>
            <a:off x="913774" y="1290918"/>
            <a:ext cx="10363826" cy="4500281"/>
          </a:xfrm>
        </p:spPr>
        <p:txBody>
          <a:bodyPr/>
          <a:lstStyle/>
          <a:p>
            <a:r>
              <a:rPr lang="en-CA" dirty="0"/>
              <a:t>Future objects exist in the future library</a:t>
            </a:r>
          </a:p>
          <a:p>
            <a:pPr lvl="1"/>
            <a:r>
              <a:rPr lang="en-CA" cap="none" dirty="0"/>
              <a:t>#include &lt;future&gt;</a:t>
            </a:r>
          </a:p>
          <a:p>
            <a:r>
              <a:rPr lang="en-CA" cap="none" dirty="0"/>
              <a:t>Future objects have a </a:t>
            </a:r>
            <a:r>
              <a:rPr lang="en-CA" b="1" cap="none" dirty="0"/>
              <a:t>valid</a:t>
            </a:r>
            <a:r>
              <a:rPr lang="en-CA" cap="none" dirty="0"/>
              <a:t> or </a:t>
            </a:r>
            <a:r>
              <a:rPr lang="en-CA" b="1" cap="none" dirty="0"/>
              <a:t>not-valid </a:t>
            </a:r>
            <a:r>
              <a:rPr lang="en-CA" cap="none" dirty="0"/>
              <a:t>state. These values are associated with a shared state of a spot/value in memory. </a:t>
            </a:r>
          </a:p>
          <a:p>
            <a:pPr lvl="1"/>
            <a:r>
              <a:rPr lang="en-CA" cap="none" dirty="0"/>
              <a:t>If the value is ready, future is valid. </a:t>
            </a:r>
          </a:p>
          <a:p>
            <a:pPr lvl="1"/>
            <a:r>
              <a:rPr lang="en-CA" cap="none" dirty="0"/>
              <a:t>If the value is not ready, the future is not-valid. Until it is ready, any retrieval will wait.</a:t>
            </a:r>
          </a:p>
          <a:p>
            <a:r>
              <a:rPr lang="en-CA" b="1" cap="none" dirty="0"/>
              <a:t>Let’s Look at some Code:</a:t>
            </a:r>
          </a:p>
          <a:p>
            <a:r>
              <a:rPr lang="en-CA" dirty="0">
                <a:hlinkClick r:id="rId2"/>
              </a:rPr>
              <a:t>https://ict.senecacollege.ca/~oop345/pages/content/threa.html#fut</a:t>
            </a:r>
            <a:endParaRPr lang="en-CA" b="1" cap="none" dirty="0"/>
          </a:p>
        </p:txBody>
      </p:sp>
    </p:spTree>
    <p:extLst>
      <p:ext uri="{BB962C8B-B14F-4D97-AF65-F5344CB8AC3E}">
        <p14:creationId xmlns:p14="http://schemas.microsoft.com/office/powerpoint/2010/main" val="111165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166F-52C3-4AB8-928F-EC95EA90CA50}"/>
              </a:ext>
            </a:extLst>
          </p:cNvPr>
          <p:cNvSpPr>
            <a:spLocks noGrp="1"/>
          </p:cNvSpPr>
          <p:nvPr>
            <p:ph type="title"/>
          </p:nvPr>
        </p:nvSpPr>
        <p:spPr>
          <a:xfrm>
            <a:off x="913775" y="618518"/>
            <a:ext cx="10364451" cy="735154"/>
          </a:xfrm>
        </p:spPr>
        <p:txBody>
          <a:bodyPr/>
          <a:lstStyle/>
          <a:p>
            <a:r>
              <a:rPr lang="en-CA" dirty="0"/>
              <a:t>Thread Local storage</a:t>
            </a:r>
          </a:p>
        </p:txBody>
      </p:sp>
      <p:sp>
        <p:nvSpPr>
          <p:cNvPr id="3" name="Content Placeholder 2">
            <a:extLst>
              <a:ext uri="{FF2B5EF4-FFF2-40B4-BE49-F238E27FC236}">
                <a16:creationId xmlns:a16="http://schemas.microsoft.com/office/drawing/2014/main" id="{4BC56379-DF94-4B50-88F0-9182FAD6A1F3}"/>
              </a:ext>
            </a:extLst>
          </p:cNvPr>
          <p:cNvSpPr>
            <a:spLocks noGrp="1"/>
          </p:cNvSpPr>
          <p:nvPr>
            <p:ph sz="quarter" idx="13"/>
          </p:nvPr>
        </p:nvSpPr>
        <p:spPr>
          <a:xfrm>
            <a:off x="913774" y="1353672"/>
            <a:ext cx="10363826" cy="4437527"/>
          </a:xfrm>
        </p:spPr>
        <p:txBody>
          <a:bodyPr/>
          <a:lstStyle/>
          <a:p>
            <a:r>
              <a:rPr lang="en-CA" dirty="0"/>
              <a:t>Variables in the thread have their own location in memory, for each thread.</a:t>
            </a:r>
          </a:p>
          <a:p>
            <a:r>
              <a:rPr lang="en-CA" dirty="0"/>
              <a:t>Variables created in the thread, last the lifetime of </a:t>
            </a:r>
            <a:r>
              <a:rPr lang="en-CA"/>
              <a:t>the thread</a:t>
            </a:r>
          </a:p>
          <a:p>
            <a:endParaRPr lang="en-CA" dirty="0"/>
          </a:p>
        </p:txBody>
      </p:sp>
    </p:spTree>
    <p:extLst>
      <p:ext uri="{BB962C8B-B14F-4D97-AF65-F5344CB8AC3E}">
        <p14:creationId xmlns:p14="http://schemas.microsoft.com/office/powerpoint/2010/main" val="351783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AF0F-C12B-41E9-8E0C-7856A3250ED3}"/>
              </a:ext>
            </a:extLst>
          </p:cNvPr>
          <p:cNvSpPr>
            <a:spLocks noGrp="1"/>
          </p:cNvSpPr>
          <p:nvPr>
            <p:ph type="title"/>
          </p:nvPr>
        </p:nvSpPr>
        <p:spPr/>
        <p:txBody>
          <a:bodyPr/>
          <a:lstStyle/>
          <a:p>
            <a:r>
              <a:rPr lang="en-CA" dirty="0"/>
              <a:t>Background</a:t>
            </a:r>
          </a:p>
        </p:txBody>
      </p:sp>
      <p:sp>
        <p:nvSpPr>
          <p:cNvPr id="3" name="Content Placeholder 2">
            <a:extLst>
              <a:ext uri="{FF2B5EF4-FFF2-40B4-BE49-F238E27FC236}">
                <a16:creationId xmlns:a16="http://schemas.microsoft.com/office/drawing/2014/main" id="{F2CAB641-B951-49EE-9F50-928E2FF5CD70}"/>
              </a:ext>
            </a:extLst>
          </p:cNvPr>
          <p:cNvSpPr>
            <a:spLocks noGrp="1"/>
          </p:cNvSpPr>
          <p:nvPr>
            <p:ph sz="quarter" idx="13"/>
          </p:nvPr>
        </p:nvSpPr>
        <p:spPr/>
        <p:txBody>
          <a:bodyPr/>
          <a:lstStyle/>
          <a:p>
            <a:r>
              <a:rPr lang="en-CA" dirty="0"/>
              <a:t>With the invention of multi-cored processors, there was a need to move away from </a:t>
            </a:r>
            <a:r>
              <a:rPr lang="en-CA" b="1" dirty="0"/>
              <a:t>JUST</a:t>
            </a:r>
            <a:r>
              <a:rPr lang="en-CA" dirty="0"/>
              <a:t> sequential programming (having a program run a command at a time)</a:t>
            </a:r>
          </a:p>
          <a:p>
            <a:r>
              <a:rPr lang="en-CA" dirty="0"/>
              <a:t>Multi-threading was built to distribute data among different processors to allow work/computations to be shared.</a:t>
            </a:r>
          </a:p>
        </p:txBody>
      </p:sp>
    </p:spTree>
    <p:extLst>
      <p:ext uri="{BB962C8B-B14F-4D97-AF65-F5344CB8AC3E}">
        <p14:creationId xmlns:p14="http://schemas.microsoft.com/office/powerpoint/2010/main" val="23684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B046-1D14-4DC1-883C-18A6643A4C8C}"/>
              </a:ext>
            </a:extLst>
          </p:cNvPr>
          <p:cNvSpPr>
            <a:spLocks noGrp="1"/>
          </p:cNvSpPr>
          <p:nvPr>
            <p:ph type="title"/>
          </p:nvPr>
        </p:nvSpPr>
        <p:spPr/>
        <p:txBody>
          <a:bodyPr/>
          <a:lstStyle/>
          <a:p>
            <a:r>
              <a:rPr lang="en-CA" dirty="0"/>
              <a:t>Performance</a:t>
            </a:r>
          </a:p>
        </p:txBody>
      </p:sp>
      <p:sp>
        <p:nvSpPr>
          <p:cNvPr id="3" name="Content Placeholder 2">
            <a:extLst>
              <a:ext uri="{FF2B5EF4-FFF2-40B4-BE49-F238E27FC236}">
                <a16:creationId xmlns:a16="http://schemas.microsoft.com/office/drawing/2014/main" id="{166F3FAA-C860-4ED9-AAA3-B17A65B91A2C}"/>
              </a:ext>
            </a:extLst>
          </p:cNvPr>
          <p:cNvSpPr>
            <a:spLocks noGrp="1"/>
          </p:cNvSpPr>
          <p:nvPr>
            <p:ph sz="quarter" idx="13"/>
          </p:nvPr>
        </p:nvSpPr>
        <p:spPr>
          <a:xfrm>
            <a:off x="913774" y="2367092"/>
            <a:ext cx="10363826" cy="3961990"/>
          </a:xfrm>
        </p:spPr>
        <p:txBody>
          <a:bodyPr/>
          <a:lstStyle/>
          <a:p>
            <a:r>
              <a:rPr lang="en-CA" dirty="0"/>
              <a:t>Program performance is made up of </a:t>
            </a:r>
          </a:p>
          <a:p>
            <a:pPr lvl="1"/>
            <a:r>
              <a:rPr lang="en-CA" dirty="0"/>
              <a:t>Tasks</a:t>
            </a:r>
          </a:p>
          <a:p>
            <a:pPr lvl="1"/>
            <a:r>
              <a:rPr lang="en-CA" dirty="0"/>
              <a:t>Communications</a:t>
            </a:r>
          </a:p>
          <a:p>
            <a:r>
              <a:rPr lang="en-CA" b="1" dirty="0"/>
              <a:t>Tasks</a:t>
            </a:r>
            <a:r>
              <a:rPr lang="en-CA" dirty="0"/>
              <a:t>: takes time to </a:t>
            </a:r>
            <a:r>
              <a:rPr lang="en-CA" b="1" dirty="0"/>
              <a:t>compute</a:t>
            </a:r>
            <a:r>
              <a:rPr lang="en-CA" dirty="0"/>
              <a:t>.   A Task is a </a:t>
            </a:r>
            <a:r>
              <a:rPr lang="en-CA" b="1" dirty="0"/>
              <a:t>group of instructions </a:t>
            </a:r>
            <a:r>
              <a:rPr lang="en-CA" dirty="0"/>
              <a:t>(could be a program or function)</a:t>
            </a:r>
          </a:p>
          <a:p>
            <a:endParaRPr lang="en-CA" dirty="0"/>
          </a:p>
          <a:p>
            <a:r>
              <a:rPr lang="en-CA" b="1" dirty="0"/>
              <a:t>Communications</a:t>
            </a:r>
            <a:r>
              <a:rPr lang="en-CA" dirty="0"/>
              <a:t>: Takes time to </a:t>
            </a:r>
            <a:r>
              <a:rPr lang="en-CA" b="1" dirty="0"/>
              <a:t>complete. </a:t>
            </a:r>
            <a:r>
              <a:rPr lang="en-CA" dirty="0"/>
              <a:t>Communication transfers information to parts of the computer (processor, registry, memory, and storage)</a:t>
            </a:r>
          </a:p>
          <a:p>
            <a:r>
              <a:rPr lang="en-CA" dirty="0"/>
              <a:t>The time it takes to communicate is called </a:t>
            </a:r>
            <a:r>
              <a:rPr lang="en-CA" b="1" dirty="0"/>
              <a:t>Latency.</a:t>
            </a:r>
            <a:r>
              <a:rPr lang="en-CA" dirty="0"/>
              <a:t> </a:t>
            </a:r>
            <a:endParaRPr lang="en-CA" b="1" dirty="0"/>
          </a:p>
        </p:txBody>
      </p:sp>
    </p:spTree>
    <p:extLst>
      <p:ext uri="{BB962C8B-B14F-4D97-AF65-F5344CB8AC3E}">
        <p14:creationId xmlns:p14="http://schemas.microsoft.com/office/powerpoint/2010/main" val="349035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35B7-6719-4062-A733-A4310FE6230B}"/>
              </a:ext>
            </a:extLst>
          </p:cNvPr>
          <p:cNvSpPr>
            <a:spLocks noGrp="1"/>
          </p:cNvSpPr>
          <p:nvPr>
            <p:ph type="title"/>
          </p:nvPr>
        </p:nvSpPr>
        <p:spPr>
          <a:xfrm>
            <a:off x="913775" y="618517"/>
            <a:ext cx="10364451" cy="779977"/>
          </a:xfrm>
        </p:spPr>
        <p:txBody>
          <a:bodyPr/>
          <a:lstStyle/>
          <a:p>
            <a:r>
              <a:rPr lang="en-CA" dirty="0"/>
              <a:t>Role of problem Size</a:t>
            </a:r>
          </a:p>
        </p:txBody>
      </p:sp>
      <p:sp>
        <p:nvSpPr>
          <p:cNvPr id="3" name="Content Placeholder 2">
            <a:extLst>
              <a:ext uri="{FF2B5EF4-FFF2-40B4-BE49-F238E27FC236}">
                <a16:creationId xmlns:a16="http://schemas.microsoft.com/office/drawing/2014/main" id="{B1C13E2F-EA77-42D8-907E-B464BA8BDADE}"/>
              </a:ext>
            </a:extLst>
          </p:cNvPr>
          <p:cNvSpPr>
            <a:spLocks noGrp="1"/>
          </p:cNvSpPr>
          <p:nvPr>
            <p:ph sz="quarter" idx="13"/>
          </p:nvPr>
        </p:nvSpPr>
        <p:spPr>
          <a:xfrm>
            <a:off x="913774" y="1398494"/>
            <a:ext cx="10363826" cy="4392705"/>
          </a:xfrm>
        </p:spPr>
        <p:txBody>
          <a:bodyPr/>
          <a:lstStyle/>
          <a:p>
            <a:r>
              <a:rPr lang="en-CA" dirty="0"/>
              <a:t>Depending on your program’s </a:t>
            </a:r>
            <a:r>
              <a:rPr lang="en-CA" b="1" dirty="0"/>
              <a:t>problem size</a:t>
            </a:r>
            <a:r>
              <a:rPr lang="en-CA" dirty="0"/>
              <a:t> the amount of time it takes to complete increases.</a:t>
            </a:r>
          </a:p>
          <a:p>
            <a:r>
              <a:rPr lang="en-CA" dirty="0"/>
              <a:t>The increase in time is not always the same for each problem. </a:t>
            </a:r>
          </a:p>
          <a:p>
            <a:r>
              <a:rPr lang="en-CA" dirty="0"/>
              <a:t>A program has 2 complexities:</a:t>
            </a:r>
          </a:p>
          <a:p>
            <a:pPr lvl="1"/>
            <a:r>
              <a:rPr lang="en-CA" b="1" dirty="0"/>
              <a:t>Time complexity:</a:t>
            </a:r>
            <a:r>
              <a:rPr lang="en-CA" dirty="0"/>
              <a:t> rate at which </a:t>
            </a:r>
            <a:r>
              <a:rPr lang="en-CA" b="1" dirty="0"/>
              <a:t>time</a:t>
            </a:r>
            <a:r>
              <a:rPr lang="en-CA" dirty="0"/>
              <a:t> grows compared to problem size</a:t>
            </a:r>
            <a:endParaRPr lang="en-CA" b="1" dirty="0"/>
          </a:p>
          <a:p>
            <a:pPr lvl="1"/>
            <a:r>
              <a:rPr lang="en-CA" b="1" dirty="0"/>
              <a:t>Space Complexity: </a:t>
            </a:r>
            <a:r>
              <a:rPr lang="en-CA" dirty="0"/>
              <a:t>rate at which Memory is used compared to problem size</a:t>
            </a:r>
          </a:p>
          <a:p>
            <a:pPr lvl="1"/>
            <a:endParaRPr lang="en-CA" b="1" dirty="0"/>
          </a:p>
          <a:p>
            <a:r>
              <a:rPr lang="en-CA" dirty="0"/>
              <a:t>Usually we use one to solve another problem. </a:t>
            </a:r>
          </a:p>
          <a:p>
            <a:pPr lvl="1"/>
            <a:r>
              <a:rPr lang="en-CA" dirty="0"/>
              <a:t>Ex. We can use </a:t>
            </a:r>
            <a:r>
              <a:rPr lang="en-CA" b="1" dirty="0"/>
              <a:t>more time </a:t>
            </a:r>
            <a:r>
              <a:rPr lang="en-CA" dirty="0"/>
              <a:t>but </a:t>
            </a:r>
            <a:r>
              <a:rPr lang="en-CA" b="1" dirty="0"/>
              <a:t>less memory</a:t>
            </a:r>
            <a:r>
              <a:rPr lang="en-CA" dirty="0"/>
              <a:t>, </a:t>
            </a:r>
            <a:r>
              <a:rPr lang="en-CA" dirty="0">
                <a:highlight>
                  <a:srgbClr val="FFFF00"/>
                </a:highlight>
              </a:rPr>
              <a:t>or</a:t>
            </a:r>
            <a:r>
              <a:rPr lang="en-CA" dirty="0"/>
              <a:t> use </a:t>
            </a:r>
            <a:r>
              <a:rPr lang="en-CA" b="1" dirty="0"/>
              <a:t>more memory </a:t>
            </a:r>
            <a:r>
              <a:rPr lang="en-CA" dirty="0"/>
              <a:t>to solve it </a:t>
            </a:r>
            <a:r>
              <a:rPr lang="en-CA" b="1" dirty="0"/>
              <a:t>quicker</a:t>
            </a:r>
            <a:r>
              <a:rPr lang="en-CA" dirty="0"/>
              <a:t>. </a:t>
            </a:r>
            <a:endParaRPr lang="en-CA" b="1" dirty="0"/>
          </a:p>
        </p:txBody>
      </p:sp>
    </p:spTree>
    <p:extLst>
      <p:ext uri="{BB962C8B-B14F-4D97-AF65-F5344CB8AC3E}">
        <p14:creationId xmlns:p14="http://schemas.microsoft.com/office/powerpoint/2010/main" val="10895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AA1A-C98C-4E22-83AA-C6AA0600C9FB}"/>
              </a:ext>
            </a:extLst>
          </p:cNvPr>
          <p:cNvSpPr>
            <a:spLocks noGrp="1"/>
          </p:cNvSpPr>
          <p:nvPr>
            <p:ph type="title"/>
          </p:nvPr>
        </p:nvSpPr>
        <p:spPr>
          <a:xfrm>
            <a:off x="913775" y="618518"/>
            <a:ext cx="10364451" cy="1022024"/>
          </a:xfrm>
        </p:spPr>
        <p:txBody>
          <a:bodyPr/>
          <a:lstStyle/>
          <a:p>
            <a:r>
              <a:rPr lang="en-CA" dirty="0"/>
              <a:t>Processes and Threads</a:t>
            </a:r>
          </a:p>
        </p:txBody>
      </p:sp>
      <p:sp>
        <p:nvSpPr>
          <p:cNvPr id="3" name="Content Placeholder 2">
            <a:extLst>
              <a:ext uri="{FF2B5EF4-FFF2-40B4-BE49-F238E27FC236}">
                <a16:creationId xmlns:a16="http://schemas.microsoft.com/office/drawing/2014/main" id="{691AB6BE-2CFC-4422-963D-BCA8DE9CDA28}"/>
              </a:ext>
            </a:extLst>
          </p:cNvPr>
          <p:cNvSpPr>
            <a:spLocks noGrp="1"/>
          </p:cNvSpPr>
          <p:nvPr>
            <p:ph sz="quarter" idx="13"/>
          </p:nvPr>
        </p:nvSpPr>
        <p:spPr>
          <a:xfrm>
            <a:off x="913774" y="1434354"/>
            <a:ext cx="10363826" cy="4356846"/>
          </a:xfrm>
        </p:spPr>
        <p:txBody>
          <a:bodyPr/>
          <a:lstStyle/>
          <a:p>
            <a:r>
              <a:rPr lang="en-CA" b="1" dirty="0"/>
              <a:t>Multi-Tasking</a:t>
            </a:r>
            <a:r>
              <a:rPr lang="en-CA" dirty="0"/>
              <a:t> is </a:t>
            </a:r>
            <a:r>
              <a:rPr lang="en-CA" dirty="0">
                <a:highlight>
                  <a:srgbClr val="FFFF00"/>
                </a:highlight>
              </a:rPr>
              <a:t>different</a:t>
            </a:r>
            <a:r>
              <a:rPr lang="en-CA" dirty="0"/>
              <a:t> from </a:t>
            </a:r>
            <a:r>
              <a:rPr lang="en-CA" b="1" dirty="0"/>
              <a:t>multi-threading</a:t>
            </a:r>
          </a:p>
          <a:p>
            <a:r>
              <a:rPr lang="en-CA" dirty="0"/>
              <a:t>A </a:t>
            </a:r>
            <a:r>
              <a:rPr lang="en-CA" b="1" dirty="0"/>
              <a:t>process</a:t>
            </a:r>
            <a:r>
              <a:rPr lang="en-CA" dirty="0"/>
              <a:t> is a piece of a program that is running on our system</a:t>
            </a:r>
          </a:p>
          <a:p>
            <a:pPr lvl="1"/>
            <a:r>
              <a:rPr lang="en-CA" dirty="0"/>
              <a:t>A process takes control of your system but if it requires something it will be Halted</a:t>
            </a:r>
          </a:p>
          <a:p>
            <a:pPr lvl="1"/>
            <a:r>
              <a:rPr lang="en-CA" dirty="0"/>
              <a:t>Once the process is finished it returns control</a:t>
            </a:r>
          </a:p>
          <a:p>
            <a:pPr lvl="1"/>
            <a:endParaRPr lang="en-CA" dirty="0"/>
          </a:p>
          <a:p>
            <a:r>
              <a:rPr lang="en-CA" dirty="0"/>
              <a:t>A </a:t>
            </a:r>
            <a:r>
              <a:rPr lang="en-CA" b="1" dirty="0"/>
              <a:t>thread</a:t>
            </a:r>
            <a:r>
              <a:rPr lang="en-CA" dirty="0"/>
              <a:t> is a sequence of instructions that your system can run independently</a:t>
            </a:r>
          </a:p>
          <a:p>
            <a:pPr lvl="1"/>
            <a:r>
              <a:rPr lang="en-CA" dirty="0"/>
              <a:t>They </a:t>
            </a:r>
            <a:r>
              <a:rPr lang="en-CA" b="1" dirty="0"/>
              <a:t>exist in a process</a:t>
            </a:r>
            <a:r>
              <a:rPr lang="en-CA" dirty="0"/>
              <a:t> and are smaller versions of processes</a:t>
            </a:r>
          </a:p>
          <a:p>
            <a:pPr lvl="1"/>
            <a:r>
              <a:rPr lang="en-CA" dirty="0"/>
              <a:t>They can run congruently with other threads and share the same address</a:t>
            </a:r>
          </a:p>
          <a:p>
            <a:endParaRPr lang="en-CA" dirty="0"/>
          </a:p>
        </p:txBody>
      </p:sp>
    </p:spTree>
    <p:extLst>
      <p:ext uri="{BB962C8B-B14F-4D97-AF65-F5344CB8AC3E}">
        <p14:creationId xmlns:p14="http://schemas.microsoft.com/office/powerpoint/2010/main" val="15418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910C-951B-4D33-9D04-F394518528B9}"/>
              </a:ext>
            </a:extLst>
          </p:cNvPr>
          <p:cNvSpPr>
            <a:spLocks noGrp="1"/>
          </p:cNvSpPr>
          <p:nvPr>
            <p:ph type="title"/>
          </p:nvPr>
        </p:nvSpPr>
        <p:spPr>
          <a:xfrm>
            <a:off x="913775" y="618518"/>
            <a:ext cx="10364451" cy="941342"/>
          </a:xfrm>
        </p:spPr>
        <p:txBody>
          <a:bodyPr/>
          <a:lstStyle/>
          <a:p>
            <a:r>
              <a:rPr lang="en-CA" dirty="0"/>
              <a:t>Processes and Threads cont.</a:t>
            </a:r>
          </a:p>
        </p:txBody>
      </p:sp>
      <p:sp>
        <p:nvSpPr>
          <p:cNvPr id="3" name="Content Placeholder 2">
            <a:extLst>
              <a:ext uri="{FF2B5EF4-FFF2-40B4-BE49-F238E27FC236}">
                <a16:creationId xmlns:a16="http://schemas.microsoft.com/office/drawing/2014/main" id="{0D1F72AC-78EA-485E-A841-353EEDBC9ECF}"/>
              </a:ext>
            </a:extLst>
          </p:cNvPr>
          <p:cNvSpPr>
            <a:spLocks noGrp="1"/>
          </p:cNvSpPr>
          <p:nvPr>
            <p:ph sz="quarter" idx="13"/>
          </p:nvPr>
        </p:nvSpPr>
        <p:spPr>
          <a:xfrm>
            <a:off x="913774" y="1443318"/>
            <a:ext cx="10363826" cy="4347881"/>
          </a:xfrm>
        </p:spPr>
        <p:txBody>
          <a:bodyPr/>
          <a:lstStyle/>
          <a:p>
            <a:r>
              <a:rPr lang="en-CA" dirty="0"/>
              <a:t>A thread can be a hardware or software thread</a:t>
            </a:r>
          </a:p>
          <a:p>
            <a:pPr lvl="1"/>
            <a:r>
              <a:rPr lang="en-CA" b="1" dirty="0"/>
              <a:t>Software threads:</a:t>
            </a:r>
            <a:r>
              <a:rPr lang="en-CA" dirty="0"/>
              <a:t> managed by the OS (virtual)</a:t>
            </a:r>
          </a:p>
          <a:p>
            <a:pPr lvl="1"/>
            <a:r>
              <a:rPr lang="en-CA" b="1" dirty="0"/>
              <a:t>Hardware threads: </a:t>
            </a:r>
            <a:r>
              <a:rPr lang="en-CA" dirty="0"/>
              <a:t>Managed by the Hardware cores (4 core, up to 4 threads)</a:t>
            </a:r>
          </a:p>
          <a:p>
            <a:pPr lvl="1"/>
            <a:endParaRPr lang="en-CA" b="1" dirty="0"/>
          </a:p>
          <a:p>
            <a:pPr marL="457200" lvl="1" indent="0">
              <a:buNone/>
            </a:pPr>
            <a:endParaRPr lang="en-CA" b="1" dirty="0"/>
          </a:p>
        </p:txBody>
      </p:sp>
    </p:spTree>
    <p:extLst>
      <p:ext uri="{BB962C8B-B14F-4D97-AF65-F5344CB8AC3E}">
        <p14:creationId xmlns:p14="http://schemas.microsoft.com/office/powerpoint/2010/main" val="2014526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C45F-0E6A-4D26-AF6C-163B0BD17A04}"/>
              </a:ext>
            </a:extLst>
          </p:cNvPr>
          <p:cNvSpPr>
            <a:spLocks noGrp="1"/>
          </p:cNvSpPr>
          <p:nvPr>
            <p:ph type="title"/>
          </p:nvPr>
        </p:nvSpPr>
        <p:spPr>
          <a:xfrm>
            <a:off x="913775" y="618517"/>
            <a:ext cx="10364451" cy="860659"/>
          </a:xfrm>
        </p:spPr>
        <p:txBody>
          <a:bodyPr/>
          <a:lstStyle/>
          <a:p>
            <a:r>
              <a:rPr lang="en-CA" dirty="0"/>
              <a:t>Terms</a:t>
            </a:r>
          </a:p>
        </p:txBody>
      </p:sp>
      <p:sp>
        <p:nvSpPr>
          <p:cNvPr id="3" name="Content Placeholder 2">
            <a:extLst>
              <a:ext uri="{FF2B5EF4-FFF2-40B4-BE49-F238E27FC236}">
                <a16:creationId xmlns:a16="http://schemas.microsoft.com/office/drawing/2014/main" id="{CED5AC94-61DD-4A65-890B-E3E09CBF79FD}"/>
              </a:ext>
            </a:extLst>
          </p:cNvPr>
          <p:cNvSpPr>
            <a:spLocks noGrp="1"/>
          </p:cNvSpPr>
          <p:nvPr>
            <p:ph sz="quarter" idx="13"/>
          </p:nvPr>
        </p:nvSpPr>
        <p:spPr>
          <a:xfrm>
            <a:off x="913774" y="1398494"/>
            <a:ext cx="10363826" cy="5100918"/>
          </a:xfrm>
        </p:spPr>
        <p:txBody>
          <a:bodyPr>
            <a:normAutofit lnSpcReduction="10000"/>
          </a:bodyPr>
          <a:lstStyle/>
          <a:p>
            <a:r>
              <a:rPr lang="en-CA" b="1" dirty="0"/>
              <a:t>Shared Memory</a:t>
            </a:r>
            <a:r>
              <a:rPr lang="en-CA" dirty="0"/>
              <a:t>: When writing a program, we expect the same results on each run through, however threads have access to the same memory and the results can vary if not programmed properly. Here are some things that can happen:</a:t>
            </a:r>
          </a:p>
          <a:p>
            <a:r>
              <a:rPr lang="en-CA" b="1" dirty="0"/>
              <a:t>Race condition: </a:t>
            </a:r>
            <a:r>
              <a:rPr lang="en-CA" dirty="0"/>
              <a:t>two+ threads try to access the same place in memory at the same time. (real world example: Two people trying to write to the same line on google docs) </a:t>
            </a:r>
          </a:p>
          <a:p>
            <a:r>
              <a:rPr lang="en-CA" b="1" dirty="0"/>
              <a:t>Deadlock: </a:t>
            </a:r>
            <a:r>
              <a:rPr lang="en-CA" dirty="0"/>
              <a:t>Two+ threads wait on the other for a resource and are therefore blocked forever. (R.W.E. two cars on a one lane road, waiting for the other to move)</a:t>
            </a:r>
          </a:p>
          <a:p>
            <a:r>
              <a:rPr lang="en-CA" b="1" dirty="0"/>
              <a:t>Shared State:</a:t>
            </a:r>
            <a:r>
              <a:rPr lang="en-CA" dirty="0"/>
              <a:t> a state shared by two+ threads used for communications</a:t>
            </a:r>
          </a:p>
          <a:p>
            <a:r>
              <a:rPr lang="en-CA" b="1" dirty="0"/>
              <a:t>Mutex: </a:t>
            </a:r>
            <a:r>
              <a:rPr lang="en-CA" dirty="0"/>
              <a:t>Mutex(mutual exclusion) locks a variable while writing to prevent access by other threads. </a:t>
            </a:r>
          </a:p>
          <a:p>
            <a:r>
              <a:rPr lang="en-CA" b="1" dirty="0"/>
              <a:t>Atomics: </a:t>
            </a:r>
            <a:r>
              <a:rPr lang="en-CA" dirty="0"/>
              <a:t>allows for free-lock execution of instructions</a:t>
            </a:r>
            <a:endParaRPr lang="en-CA" b="1" dirty="0"/>
          </a:p>
        </p:txBody>
      </p:sp>
    </p:spTree>
    <p:extLst>
      <p:ext uri="{BB962C8B-B14F-4D97-AF65-F5344CB8AC3E}">
        <p14:creationId xmlns:p14="http://schemas.microsoft.com/office/powerpoint/2010/main" val="34798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438D-6D0C-4EA6-B5FD-904DCCB413B7}"/>
              </a:ext>
            </a:extLst>
          </p:cNvPr>
          <p:cNvSpPr>
            <a:spLocks noGrp="1"/>
          </p:cNvSpPr>
          <p:nvPr>
            <p:ph type="title"/>
          </p:nvPr>
        </p:nvSpPr>
        <p:spPr>
          <a:xfrm>
            <a:off x="913775" y="618517"/>
            <a:ext cx="10364451" cy="555859"/>
          </a:xfrm>
        </p:spPr>
        <p:txBody>
          <a:bodyPr>
            <a:normAutofit fontScale="90000"/>
          </a:bodyPr>
          <a:lstStyle/>
          <a:p>
            <a:r>
              <a:rPr lang="en-CA" dirty="0" err="1"/>
              <a:t>STl</a:t>
            </a:r>
            <a:r>
              <a:rPr lang="en-CA" dirty="0"/>
              <a:t> working with threads</a:t>
            </a:r>
          </a:p>
        </p:txBody>
      </p:sp>
      <p:sp>
        <p:nvSpPr>
          <p:cNvPr id="3" name="Content Placeholder 2">
            <a:extLst>
              <a:ext uri="{FF2B5EF4-FFF2-40B4-BE49-F238E27FC236}">
                <a16:creationId xmlns:a16="http://schemas.microsoft.com/office/drawing/2014/main" id="{53AFE273-9F44-4786-84B9-1774FB32429D}"/>
              </a:ext>
            </a:extLst>
          </p:cNvPr>
          <p:cNvSpPr>
            <a:spLocks noGrp="1"/>
          </p:cNvSpPr>
          <p:nvPr>
            <p:ph sz="quarter" idx="13"/>
          </p:nvPr>
        </p:nvSpPr>
        <p:spPr>
          <a:xfrm>
            <a:off x="913774" y="1174376"/>
            <a:ext cx="10363826" cy="5280212"/>
          </a:xfrm>
        </p:spPr>
        <p:txBody>
          <a:bodyPr/>
          <a:lstStyle/>
          <a:p>
            <a:r>
              <a:rPr lang="en-CA" dirty="0"/>
              <a:t>C++17 has some policies about threads: (types)</a:t>
            </a:r>
          </a:p>
          <a:p>
            <a:pPr lvl="1"/>
            <a:r>
              <a:rPr lang="en-CA" cap="none" dirty="0"/>
              <a:t>std::execution::</a:t>
            </a:r>
            <a:r>
              <a:rPr lang="en-CA" cap="none" dirty="0" err="1"/>
              <a:t>sequenced_policy</a:t>
            </a:r>
            <a:r>
              <a:rPr lang="en-CA" cap="none" dirty="0"/>
              <a:t> – has to be run in sequence(in order) </a:t>
            </a:r>
          </a:p>
          <a:p>
            <a:pPr lvl="1"/>
            <a:r>
              <a:rPr lang="en-CA" cap="none" dirty="0"/>
              <a:t>std::execution::</a:t>
            </a:r>
            <a:r>
              <a:rPr lang="en-CA" cap="none" dirty="0" err="1"/>
              <a:t>parallel_policy</a:t>
            </a:r>
            <a:r>
              <a:rPr lang="en-CA" cap="none" dirty="0"/>
              <a:t> – can be run in parallel</a:t>
            </a:r>
          </a:p>
          <a:p>
            <a:pPr lvl="1"/>
            <a:r>
              <a:rPr lang="en-CA" cap="none" dirty="0"/>
              <a:t>std::execution::</a:t>
            </a:r>
            <a:r>
              <a:rPr lang="en-CA" cap="none" dirty="0" err="1"/>
              <a:t>parallel_unsequenced_policy</a:t>
            </a:r>
            <a:r>
              <a:rPr lang="en-CA" cap="none" dirty="0"/>
              <a:t> – can be run parallel, vectorized or migrated across threads</a:t>
            </a:r>
          </a:p>
          <a:p>
            <a:r>
              <a:rPr lang="en-CA" cap="none" dirty="0"/>
              <a:t>Note: Vectorization (vectors) differ when talking about threads . When we talk about it in terms of threading it is referring to registers in memory. </a:t>
            </a:r>
          </a:p>
          <a:p>
            <a:r>
              <a:rPr lang="en-CA" cap="none" dirty="0"/>
              <a:t>Policy Objects:</a:t>
            </a:r>
          </a:p>
          <a:p>
            <a:pPr lvl="1"/>
            <a:r>
              <a:rPr lang="en-CA" cap="none" dirty="0"/>
              <a:t>std::execution::seq – sequential, single threaded</a:t>
            </a:r>
          </a:p>
          <a:p>
            <a:pPr lvl="1"/>
            <a:r>
              <a:rPr lang="en-CA" cap="none" dirty="0"/>
              <a:t>std::execution::par – parallel, multi threaded</a:t>
            </a:r>
          </a:p>
          <a:p>
            <a:pPr lvl="1"/>
            <a:r>
              <a:rPr lang="en-CA" cap="none" dirty="0"/>
              <a:t>std::execution::</a:t>
            </a:r>
            <a:r>
              <a:rPr lang="en-CA" cap="none" dirty="0" err="1"/>
              <a:t>par_vec</a:t>
            </a:r>
            <a:r>
              <a:rPr lang="en-CA" cap="none" dirty="0"/>
              <a:t> – Parallel + vector, multithreaded with vectorization</a:t>
            </a:r>
          </a:p>
          <a:p>
            <a:pPr lvl="1"/>
            <a:endParaRPr lang="en-CA" b="1" cap="none" dirty="0"/>
          </a:p>
          <a:p>
            <a:endParaRPr lang="en-CA" cap="none" dirty="0"/>
          </a:p>
        </p:txBody>
      </p:sp>
    </p:spTree>
    <p:extLst>
      <p:ext uri="{BB962C8B-B14F-4D97-AF65-F5344CB8AC3E}">
        <p14:creationId xmlns:p14="http://schemas.microsoft.com/office/powerpoint/2010/main" val="3863110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BC1D-CE64-4514-9659-A411B817C76B}"/>
              </a:ext>
            </a:extLst>
          </p:cNvPr>
          <p:cNvSpPr>
            <a:spLocks noGrp="1"/>
          </p:cNvSpPr>
          <p:nvPr>
            <p:ph type="title"/>
          </p:nvPr>
        </p:nvSpPr>
        <p:spPr/>
        <p:txBody>
          <a:bodyPr/>
          <a:lstStyle/>
          <a:p>
            <a:r>
              <a:rPr lang="en-CA" dirty="0" err="1"/>
              <a:t>Stl</a:t>
            </a:r>
            <a:r>
              <a:rPr lang="en-CA" dirty="0"/>
              <a:t> algorithms that allow </a:t>
            </a:r>
            <a:br>
              <a:rPr lang="en-CA" dirty="0"/>
            </a:br>
            <a:r>
              <a:rPr lang="en-CA" dirty="0"/>
              <a:t>threading policies</a:t>
            </a:r>
          </a:p>
        </p:txBody>
      </p:sp>
      <p:sp>
        <p:nvSpPr>
          <p:cNvPr id="3" name="Content Placeholder 2">
            <a:extLst>
              <a:ext uri="{FF2B5EF4-FFF2-40B4-BE49-F238E27FC236}">
                <a16:creationId xmlns:a16="http://schemas.microsoft.com/office/drawing/2014/main" id="{D806F209-2885-4BAC-A449-12B20024112A}"/>
              </a:ext>
            </a:extLst>
          </p:cNvPr>
          <p:cNvSpPr>
            <a:spLocks noGrp="1"/>
          </p:cNvSpPr>
          <p:nvPr>
            <p:ph sz="quarter" idx="13"/>
          </p:nvPr>
        </p:nvSpPr>
        <p:spPr>
          <a:xfrm>
            <a:off x="913774" y="2367092"/>
            <a:ext cx="10363826" cy="967779"/>
          </a:xfrm>
        </p:spPr>
        <p:txBody>
          <a:bodyPr/>
          <a:lstStyle/>
          <a:p>
            <a:r>
              <a:rPr lang="en-CA" dirty="0"/>
              <a:t>See the section in  the notes </a:t>
            </a:r>
            <a:r>
              <a:rPr lang="en-CA" dirty="0">
                <a:hlinkClick r:id="rId2"/>
              </a:rPr>
              <a:t>https://ict.senecacollege.ca/~oop345/pages/content/multi.html</a:t>
            </a:r>
            <a:endParaRPr lang="en-CA" dirty="0"/>
          </a:p>
        </p:txBody>
      </p:sp>
    </p:spTree>
    <p:extLst>
      <p:ext uri="{BB962C8B-B14F-4D97-AF65-F5344CB8AC3E}">
        <p14:creationId xmlns:p14="http://schemas.microsoft.com/office/powerpoint/2010/main" val="381654981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1448</TotalTime>
  <Words>1002</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Droplet</vt:lpstr>
      <vt:lpstr>Multi-Threading</vt:lpstr>
      <vt:lpstr>Background</vt:lpstr>
      <vt:lpstr>Performance</vt:lpstr>
      <vt:lpstr>Role of problem Size</vt:lpstr>
      <vt:lpstr>Processes and Threads</vt:lpstr>
      <vt:lpstr>Processes and Threads cont.</vt:lpstr>
      <vt:lpstr>Terms</vt:lpstr>
      <vt:lpstr>STl working with threads</vt:lpstr>
      <vt:lpstr>Stl algorithms that allow  threading policies</vt:lpstr>
      <vt:lpstr>Code example</vt:lpstr>
      <vt:lpstr>Reduction explained</vt:lpstr>
      <vt:lpstr>Thread Classes</vt:lpstr>
      <vt:lpstr>Threading Code</vt:lpstr>
      <vt:lpstr>Future Library</vt:lpstr>
      <vt:lpstr>Thread Local 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Nathan Misener</dc:creator>
  <cp:lastModifiedBy>Nathan Misener</cp:lastModifiedBy>
  <cp:revision>13</cp:revision>
  <dcterms:created xsi:type="dcterms:W3CDTF">2019-11-10T16:18:15Z</dcterms:created>
  <dcterms:modified xsi:type="dcterms:W3CDTF">2019-11-11T16:26:37Z</dcterms:modified>
</cp:coreProperties>
</file>