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comp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clas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fund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6A6C-9EC0-43D6-8965-985CE0F3D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2 - Types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EB935-D223-452E-B982-EF2003B59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OOP345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703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6D1-9F50-4EB7-A418-3AF35BF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5A6-FB58-462B-B244-0BD1CE18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Arrays are continuous reserved chunks of memory for a variable </a:t>
            </a:r>
            <a:r>
              <a:rPr lang="en-CA" b="1" dirty="0"/>
              <a:t>type</a:t>
            </a:r>
          </a:p>
          <a:p>
            <a:r>
              <a:rPr lang="en-CA" dirty="0"/>
              <a:t>Created in 2 ways:</a:t>
            </a:r>
          </a:p>
          <a:p>
            <a:pPr lvl="1"/>
            <a:r>
              <a:rPr lang="en-CA" dirty="0"/>
              <a:t>int </a:t>
            </a:r>
            <a:r>
              <a:rPr lang="en-CA" dirty="0" err="1"/>
              <a:t>arr</a:t>
            </a:r>
            <a:r>
              <a:rPr lang="en-CA" dirty="0"/>
              <a:t>[5];</a:t>
            </a:r>
          </a:p>
          <a:p>
            <a:pPr lvl="1"/>
            <a:r>
              <a:rPr lang="en-CA" dirty="0"/>
              <a:t>int* </a:t>
            </a:r>
            <a:r>
              <a:rPr lang="en-CA" dirty="0" err="1"/>
              <a:t>arr</a:t>
            </a:r>
            <a:r>
              <a:rPr lang="en-CA" dirty="0"/>
              <a:t> = new int[5];</a:t>
            </a:r>
          </a:p>
          <a:p>
            <a:r>
              <a:rPr lang="en-CA" dirty="0"/>
              <a:t>Initializing arrays: (see weekly notes: </a:t>
            </a:r>
            <a:r>
              <a:rPr lang="en-CA" dirty="0">
                <a:hlinkClick r:id="rId2"/>
              </a:rPr>
              <a:t>https://ict.senecacollege.ca/~oop345/pages/content/compt.html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Joke: Why did the programmer quit? Because he couldn’t get arrays.</a:t>
            </a:r>
          </a:p>
        </p:txBody>
      </p:sp>
    </p:spTree>
    <p:extLst>
      <p:ext uri="{BB962C8B-B14F-4D97-AF65-F5344CB8AC3E}">
        <p14:creationId xmlns:p14="http://schemas.microsoft.com/office/powerpoint/2010/main" val="328164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F4D9-B887-41F8-8FA2-D4658273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Range-Based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4D7E-FA72-4A66-B1FF-BD90F686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Range based for loops iterate through a collection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a []{1,2,3,4,5,6,7};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(int&amp; </a:t>
            </a:r>
            <a:r>
              <a:rPr lang="en-CA" b="1" dirty="0" err="1"/>
              <a:t>currentIT</a:t>
            </a:r>
            <a:r>
              <a:rPr lang="en-CA" dirty="0"/>
              <a:t> : </a:t>
            </a:r>
            <a:r>
              <a:rPr lang="en-CA" b="1" dirty="0"/>
              <a:t>a</a:t>
            </a:r>
            <a:r>
              <a:rPr lang="en-CA" dirty="0"/>
              <a:t>){     	//</a:t>
            </a:r>
            <a:r>
              <a:rPr lang="en-CA" dirty="0" err="1"/>
              <a:t>currentIT</a:t>
            </a:r>
            <a:r>
              <a:rPr lang="en-CA" dirty="0"/>
              <a:t> is a reference to an actual int in memory</a:t>
            </a:r>
          </a:p>
          <a:p>
            <a:pPr marL="0" indent="0">
              <a:buNone/>
            </a:pPr>
            <a:r>
              <a:rPr lang="en-CA" dirty="0"/>
              <a:t>	std::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currentIT</a:t>
            </a:r>
            <a:r>
              <a:rPr lang="en-CA" dirty="0"/>
              <a:t> &lt;&lt; std::</a:t>
            </a:r>
            <a:r>
              <a:rPr lang="en-CA" dirty="0" err="1"/>
              <a:t>endl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EE8C44-7F98-4638-8AAE-C43AD208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4548959"/>
            <a:ext cx="4257675" cy="1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5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7C59-2741-4FE3-AADF-D58C00BC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9B93-0857-41CC-90FD-F7DDD636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class may have a pointer to it’s same class</a:t>
            </a:r>
          </a:p>
          <a:p>
            <a:r>
              <a:rPr lang="en-CA" dirty="0"/>
              <a:t>A class cannot have a class by it’s same type in its members list.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Initializer lists</a:t>
            </a:r>
          </a:p>
          <a:p>
            <a:r>
              <a:rPr lang="en-CA" dirty="0"/>
              <a:t>Subject(int </a:t>
            </a:r>
            <a:r>
              <a:rPr lang="en-CA" dirty="0" err="1"/>
              <a:t>inNum</a:t>
            </a:r>
            <a:r>
              <a:rPr lang="en-CA" dirty="0"/>
              <a:t>, char* desc): number(</a:t>
            </a:r>
            <a:r>
              <a:rPr lang="en-CA" dirty="0" err="1"/>
              <a:t>inNum</a:t>
            </a:r>
            <a:r>
              <a:rPr lang="en-CA" dirty="0"/>
              <a:t>){…}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94FA5-EA5A-45EF-86DD-D2847B39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86"/>
            <a:ext cx="3857625" cy="1124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4997F-80D1-4E62-8572-D3555BC0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70" y="3505286"/>
            <a:ext cx="430530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D57D3-4F8A-4B39-9A43-B542A93C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4" y="914399"/>
            <a:ext cx="2695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CE0D-A49E-459E-A3FA-D0D74FFF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 Assignment operator(=)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B1C-0EC9-4264-B6D5-A2A98974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move assignment operator works like our old one with a few changes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C16CA6-B402-4A81-BE74-363D043AA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28349"/>
              </p:ext>
            </p:extLst>
          </p:nvPr>
        </p:nvGraphicFramePr>
        <p:xfrm>
          <a:off x="685800" y="2645547"/>
          <a:ext cx="11343444" cy="357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648">
                  <a:extLst>
                    <a:ext uri="{9D8B030D-6E8A-4147-A177-3AD203B41FA5}">
                      <a16:colId xmlns:a16="http://schemas.microsoft.com/office/drawing/2014/main" val="788314506"/>
                    </a:ext>
                  </a:extLst>
                </a:gridCol>
                <a:gridCol w="7634796">
                  <a:extLst>
                    <a:ext uri="{9D8B030D-6E8A-4147-A177-3AD203B41FA5}">
                      <a16:colId xmlns:a16="http://schemas.microsoft.com/office/drawing/2014/main" val="2993913190"/>
                    </a:ext>
                  </a:extLst>
                </a:gridCol>
              </a:tblGrid>
              <a:tr h="35731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/>
                        <a:t>class School 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/>
                        <a:t>	char* name;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/>
                        <a:t>	int students;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/>
                        <a:t>…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School&amp;&amp; operator=(School&amp;&amp;);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School(School&amp;&amp;);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School&amp;&amp; School::operator=(School&amp;&amp; </a:t>
                      </a:r>
                      <a:r>
                        <a:rPr lang="en-CA" dirty="0" err="1"/>
                        <a:t>src</a:t>
                      </a:r>
                      <a:r>
                        <a:rPr lang="en-CA" dirty="0"/>
                        <a:t>){</a:t>
                      </a:r>
                    </a:p>
                    <a:p>
                      <a:r>
                        <a:rPr lang="en-CA" dirty="0"/>
                        <a:t>   if (this != &amp;</a:t>
                      </a:r>
                      <a:r>
                        <a:rPr lang="en-CA" dirty="0" err="1"/>
                        <a:t>src</a:t>
                      </a:r>
                      <a:r>
                        <a:rPr lang="en-CA" dirty="0"/>
                        <a:t>){</a:t>
                      </a:r>
                    </a:p>
                    <a:p>
                      <a:r>
                        <a:rPr lang="en-CA" dirty="0"/>
                        <a:t>      //good practice to see if current name has any data associated</a:t>
                      </a:r>
                    </a:p>
                    <a:p>
                      <a:r>
                        <a:rPr lang="en-CA" dirty="0"/>
                        <a:t>      name = src.name;  //name holds an address </a:t>
                      </a:r>
                    </a:p>
                    <a:p>
                      <a:r>
                        <a:rPr lang="en-CA" dirty="0"/>
                        <a:t>      students = </a:t>
                      </a:r>
                      <a:r>
                        <a:rPr lang="en-CA" dirty="0" err="1"/>
                        <a:t>src.students</a:t>
                      </a:r>
                      <a:r>
                        <a:rPr lang="en-CA" dirty="0"/>
                        <a:t>;</a:t>
                      </a:r>
                    </a:p>
                    <a:p>
                      <a:r>
                        <a:rPr lang="en-CA" dirty="0"/>
                        <a:t>      src.name = </a:t>
                      </a:r>
                      <a:r>
                        <a:rPr lang="en-CA" dirty="0" err="1"/>
                        <a:t>nullptr</a:t>
                      </a:r>
                      <a:r>
                        <a:rPr lang="en-CA" dirty="0"/>
                        <a:t>;</a:t>
                      </a:r>
                    </a:p>
                    <a:p>
                      <a:r>
                        <a:rPr lang="en-CA" dirty="0"/>
                        <a:t>      </a:t>
                      </a:r>
                      <a:r>
                        <a:rPr lang="en-CA" dirty="0" err="1"/>
                        <a:t>src.students</a:t>
                      </a:r>
                      <a:r>
                        <a:rPr lang="en-CA" dirty="0"/>
                        <a:t> = 0;</a:t>
                      </a:r>
                    </a:p>
                    <a:p>
                      <a:r>
                        <a:rPr lang="en-CA" dirty="0"/>
                        <a:t>   }</a:t>
                      </a:r>
                    </a:p>
                    <a:p>
                      <a:r>
                        <a:rPr lang="en-CA" dirty="0"/>
                        <a:t>   return std::move(*this);  // return a </a:t>
                      </a:r>
                      <a:r>
                        <a:rPr lang="en-CA" dirty="0" err="1"/>
                        <a:t>rvalue</a:t>
                      </a:r>
                      <a:r>
                        <a:rPr lang="en-CA" dirty="0"/>
                        <a:t> version of this</a:t>
                      </a:r>
                    </a:p>
                    <a:p>
                      <a:r>
                        <a:rPr lang="en-C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9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1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604-2864-44C9-8BBB-2E86BECE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 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2BA7-8F8C-4C89-9372-47DBB861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BE LAZY</a:t>
            </a:r>
          </a:p>
          <a:p>
            <a:r>
              <a:rPr lang="en-CA" dirty="0"/>
              <a:t>The move copy constructor is similar to the non-move version</a:t>
            </a:r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6F8A78-EC73-4BBD-9EFD-0AFEC3FAC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15761"/>
              </p:ext>
            </p:extLst>
          </p:nvPr>
        </p:nvGraphicFramePr>
        <p:xfrm>
          <a:off x="291976" y="3161024"/>
          <a:ext cx="11214224" cy="263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41">
                  <a:extLst>
                    <a:ext uri="{9D8B030D-6E8A-4147-A177-3AD203B41FA5}">
                      <a16:colId xmlns:a16="http://schemas.microsoft.com/office/drawing/2014/main" val="2493146521"/>
                    </a:ext>
                  </a:extLst>
                </a:gridCol>
                <a:gridCol w="7457983">
                  <a:extLst>
                    <a:ext uri="{9D8B030D-6E8A-4147-A177-3AD203B41FA5}">
                      <a16:colId xmlns:a16="http://schemas.microsoft.com/office/drawing/2014/main" val="1233221373"/>
                    </a:ext>
                  </a:extLst>
                </a:gridCol>
              </a:tblGrid>
              <a:tr h="26360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/>
                        <a:t>class School 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/>
                        <a:t>	char* name;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/>
                        <a:t>	int students;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/>
                        <a:t>…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School&amp;&amp; operator=(School&amp;&amp;);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School(School&amp;&amp;);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School::School(School&amp;&amp; </a:t>
                      </a:r>
                      <a:r>
                        <a:rPr lang="en-CA" dirty="0" err="1"/>
                        <a:t>src</a:t>
                      </a:r>
                      <a:r>
                        <a:rPr lang="en-CA" dirty="0"/>
                        <a:t>){</a:t>
                      </a:r>
                    </a:p>
                    <a:p>
                      <a:r>
                        <a:rPr lang="en-CA" dirty="0"/>
                        <a:t>   *this = std::move(</a:t>
                      </a:r>
                      <a:r>
                        <a:rPr lang="en-CA" dirty="0" err="1"/>
                        <a:t>src</a:t>
                      </a:r>
                      <a:r>
                        <a:rPr lang="en-CA" dirty="0"/>
                        <a:t>);</a:t>
                      </a:r>
                    </a:p>
                    <a:p>
                      <a:r>
                        <a:rPr lang="en-C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5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6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BF3-ACA9-43BF-B025-EF6B8287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2ACB-2DF5-41AB-B092-1498DFB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variables exist for all classes of the same class</a:t>
            </a:r>
          </a:p>
          <a:p>
            <a:r>
              <a:rPr lang="en-CA" dirty="0"/>
              <a:t>Used to share common information across all classes</a:t>
            </a:r>
          </a:p>
          <a:p>
            <a:r>
              <a:rPr lang="en-CA" dirty="0"/>
              <a:t>Defined with the keyword “static”</a:t>
            </a:r>
          </a:p>
          <a:p>
            <a:endParaRPr lang="en-CA" dirty="0"/>
          </a:p>
          <a:p>
            <a:r>
              <a:rPr lang="en-CA" dirty="0"/>
              <a:t>See weekly example:</a:t>
            </a:r>
          </a:p>
          <a:p>
            <a:r>
              <a:rPr lang="en-CA" dirty="0">
                <a:hlinkClick r:id="rId2"/>
              </a:rPr>
              <a:t>https://ict.senecacollege.ca/~oop345/pages/content/class.html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Class Functions work similar to Class variables</a:t>
            </a:r>
          </a:p>
        </p:txBody>
      </p:sp>
    </p:spTree>
    <p:extLst>
      <p:ext uri="{BB962C8B-B14F-4D97-AF65-F5344CB8AC3E}">
        <p14:creationId xmlns:p14="http://schemas.microsoft.com/office/powerpoint/2010/main" val="2630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8C9-D629-46B1-BEB5-B566CC39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2350-503A-4FEB-8971-63E3C3D9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Notes:</a:t>
            </a:r>
          </a:p>
          <a:p>
            <a:r>
              <a:rPr lang="en-CA" dirty="0">
                <a:hlinkClick r:id="rId2"/>
              </a:rPr>
              <a:t>https://ict.senecacollege.ca/~oop345/pages/content/class.html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147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0F56-F347-4094-B6E3-F89F896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Fundamental Types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DDF2-E446-4D17-8B92-A647E978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Typical Sizes:					Ratio 1Byte = 8 bits</a:t>
            </a:r>
          </a:p>
          <a:p>
            <a:pPr lvl="1"/>
            <a:r>
              <a:rPr lang="en-CA" dirty="0"/>
              <a:t>Char – </a:t>
            </a:r>
            <a:r>
              <a:rPr lang="en-CA" b="1" dirty="0"/>
              <a:t>1 Byte</a:t>
            </a:r>
          </a:p>
          <a:p>
            <a:pPr lvl="1"/>
            <a:r>
              <a:rPr lang="en-CA" dirty="0"/>
              <a:t>Int</a:t>
            </a:r>
          </a:p>
          <a:p>
            <a:pPr lvl="2"/>
            <a:r>
              <a:rPr lang="en-CA" dirty="0"/>
              <a:t>Long int – </a:t>
            </a:r>
            <a:r>
              <a:rPr lang="en-CA" b="1" dirty="0"/>
              <a:t>4</a:t>
            </a:r>
            <a:r>
              <a:rPr lang="en-CA" dirty="0"/>
              <a:t> </a:t>
            </a:r>
            <a:r>
              <a:rPr lang="en-CA" b="1" dirty="0"/>
              <a:t>Byte</a:t>
            </a:r>
          </a:p>
          <a:p>
            <a:pPr lvl="2"/>
            <a:r>
              <a:rPr lang="en-CA" dirty="0"/>
              <a:t>Short int – </a:t>
            </a:r>
            <a:r>
              <a:rPr lang="en-CA" b="1" dirty="0"/>
              <a:t>2 Byte</a:t>
            </a:r>
          </a:p>
          <a:p>
            <a:pPr lvl="1"/>
            <a:r>
              <a:rPr lang="en-CA" dirty="0"/>
              <a:t>Bool – </a:t>
            </a:r>
            <a:r>
              <a:rPr lang="en-CA" b="1" dirty="0"/>
              <a:t>1 Byte</a:t>
            </a:r>
          </a:p>
          <a:p>
            <a:pPr lvl="1"/>
            <a:r>
              <a:rPr lang="en-CA" dirty="0"/>
              <a:t>Float – </a:t>
            </a:r>
            <a:r>
              <a:rPr lang="en-CA" b="1" dirty="0"/>
              <a:t>4 Byte</a:t>
            </a:r>
          </a:p>
          <a:p>
            <a:pPr lvl="1"/>
            <a:r>
              <a:rPr lang="en-CA" dirty="0"/>
              <a:t>Double – </a:t>
            </a:r>
            <a:r>
              <a:rPr lang="en-CA" b="1" dirty="0"/>
              <a:t>8 Byte </a:t>
            </a:r>
          </a:p>
          <a:p>
            <a:pPr lvl="2"/>
            <a:r>
              <a:rPr lang="en-CA" dirty="0"/>
              <a:t>Long</a:t>
            </a:r>
            <a:r>
              <a:rPr lang="en-CA" b="1" dirty="0"/>
              <a:t> </a:t>
            </a:r>
            <a:r>
              <a:rPr lang="en-CA" dirty="0"/>
              <a:t>double – (at least 8 Bytes)</a:t>
            </a:r>
          </a:p>
        </p:txBody>
      </p:sp>
    </p:spTree>
    <p:extLst>
      <p:ext uri="{BB962C8B-B14F-4D97-AF65-F5344CB8AC3E}">
        <p14:creationId xmlns:p14="http://schemas.microsoft.com/office/powerpoint/2010/main" val="11494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7092-441B-44A1-B019-A11B24B0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D81A4-D813-4ED3-8EBE-0AABF034B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7" y="2286000"/>
            <a:ext cx="8963025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D2864-4B37-4A37-8248-2DA8F44D07F1}"/>
              </a:ext>
            </a:extLst>
          </p:cNvPr>
          <p:cNvSpPr txBox="1"/>
          <p:nvPr/>
        </p:nvSpPr>
        <p:spPr>
          <a:xfrm>
            <a:off x="1385887" y="4200525"/>
            <a:ext cx="22172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 = signed bit</a:t>
            </a:r>
          </a:p>
          <a:p>
            <a:r>
              <a:rPr lang="en-CA" dirty="0"/>
              <a:t>Exponent = 2</a:t>
            </a:r>
            <a:r>
              <a:rPr lang="en-CA" sz="2800" b="1" dirty="0"/>
              <a:t>^5</a:t>
            </a:r>
          </a:p>
          <a:p>
            <a:r>
              <a:rPr lang="en-CA" dirty="0"/>
              <a:t>Mantissa = </a:t>
            </a:r>
            <a:r>
              <a:rPr lang="en-CA" sz="2400" b="1" dirty="0"/>
              <a:t>234</a:t>
            </a:r>
            <a:r>
              <a:rPr lang="en-CA" dirty="0"/>
              <a:t>^5</a:t>
            </a:r>
          </a:p>
        </p:txBody>
      </p:sp>
    </p:spTree>
    <p:extLst>
      <p:ext uri="{BB962C8B-B14F-4D97-AF65-F5344CB8AC3E}">
        <p14:creationId xmlns:p14="http://schemas.microsoft.com/office/powerpoint/2010/main" val="15192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B228-043C-4C1C-B53C-DFFB2C61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Signed /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280F-FE54-4D89-A8C2-94D69249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Signed variables allow for negative numbers</a:t>
            </a:r>
          </a:p>
          <a:p>
            <a:r>
              <a:rPr lang="en-CA" dirty="0"/>
              <a:t>Unsigned variables cannot have negative numbers but have double the </a:t>
            </a:r>
            <a:r>
              <a:rPr lang="en-CA" b="1" dirty="0"/>
              <a:t>positive number</a:t>
            </a:r>
            <a:r>
              <a:rPr lang="en-CA" dirty="0"/>
              <a:t> capacity of a signed variable</a:t>
            </a:r>
          </a:p>
          <a:p>
            <a:endParaRPr lang="en-CA" dirty="0"/>
          </a:p>
          <a:p>
            <a:r>
              <a:rPr lang="en-CA" dirty="0"/>
              <a:t>Size example:</a:t>
            </a:r>
          </a:p>
          <a:p>
            <a:r>
              <a:rPr lang="en-CA" b="1" dirty="0"/>
              <a:t>Signed</a:t>
            </a:r>
            <a:r>
              <a:rPr lang="en-CA" dirty="0"/>
              <a:t> </a:t>
            </a:r>
            <a:r>
              <a:rPr lang="en-CA" b="1" dirty="0"/>
              <a:t>char</a:t>
            </a:r>
            <a:r>
              <a:rPr lang="en-CA" dirty="0"/>
              <a:t>’s range (</a:t>
            </a:r>
            <a:r>
              <a:rPr lang="en-CA" b="1" dirty="0"/>
              <a:t>-128</a:t>
            </a:r>
            <a:r>
              <a:rPr lang="en-CA" dirty="0"/>
              <a:t> to +</a:t>
            </a:r>
            <a:r>
              <a:rPr lang="en-CA" b="1" dirty="0"/>
              <a:t>127</a:t>
            </a:r>
            <a:r>
              <a:rPr lang="en-CA" dirty="0"/>
              <a:t>)</a:t>
            </a:r>
          </a:p>
          <a:p>
            <a:r>
              <a:rPr lang="en-CA" b="1" dirty="0"/>
              <a:t>Unsigned char</a:t>
            </a:r>
            <a:r>
              <a:rPr lang="en-CA" dirty="0"/>
              <a:t>’s range (</a:t>
            </a:r>
            <a:r>
              <a:rPr lang="en-CA" b="1" dirty="0"/>
              <a:t>0</a:t>
            </a:r>
            <a:r>
              <a:rPr lang="en-CA" dirty="0"/>
              <a:t> to </a:t>
            </a:r>
            <a:r>
              <a:rPr lang="en-CA" b="1" dirty="0"/>
              <a:t>255</a:t>
            </a:r>
            <a:r>
              <a:rPr lang="en-CA" dirty="0"/>
              <a:t>)</a:t>
            </a:r>
          </a:p>
          <a:p>
            <a:r>
              <a:rPr lang="en-CA" dirty="0"/>
              <a:t>Syntax:</a:t>
            </a:r>
          </a:p>
          <a:p>
            <a:pPr lvl="1"/>
            <a:r>
              <a:rPr lang="en-CA" dirty="0"/>
              <a:t>unsigned int a = 3000000000;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1FD4C0-B57B-49ED-8B27-0049DF222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7"/>
          <a:stretch/>
        </p:blipFill>
        <p:spPr bwMode="auto">
          <a:xfrm>
            <a:off x="7439487" y="3546533"/>
            <a:ext cx="3710866" cy="258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883-056B-4DB8-90DF-FC7F585D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B931-6AC6-415B-81DB-3D8A9429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Automatically detects types</a:t>
            </a:r>
          </a:p>
          <a:p>
            <a:r>
              <a:rPr lang="en-CA" dirty="0"/>
              <a:t>Uses the “auto” keyword</a:t>
            </a:r>
          </a:p>
          <a:p>
            <a:r>
              <a:rPr lang="en-CA" dirty="0"/>
              <a:t>Must have an initialization (must be assigned a value)</a:t>
            </a:r>
          </a:p>
          <a:p>
            <a:endParaRPr lang="en-CA" dirty="0"/>
          </a:p>
          <a:p>
            <a:r>
              <a:rPr lang="en-CA" dirty="0"/>
              <a:t>Syntax:</a:t>
            </a:r>
          </a:p>
          <a:p>
            <a:r>
              <a:rPr lang="en-CA" dirty="0"/>
              <a:t>auto </a:t>
            </a:r>
            <a:r>
              <a:rPr lang="en-CA" dirty="0" err="1"/>
              <a:t>i</a:t>
            </a:r>
            <a:r>
              <a:rPr lang="en-CA" dirty="0"/>
              <a:t>  =  0;</a:t>
            </a:r>
          </a:p>
          <a:p>
            <a:r>
              <a:rPr lang="en-CA" dirty="0"/>
              <a:t>auto b = true;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25C9EA-7B2E-4340-B600-05FD26B22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7934325" y="3688844"/>
            <a:ext cx="3714750" cy="24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955-70AF-492E-89BB-B26639F1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EF17-1A20-4C0D-B089-45927233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much space should we create in memory for this variable?</a:t>
            </a:r>
          </a:p>
          <a:p>
            <a:r>
              <a:rPr lang="en-CA" dirty="0"/>
              <a:t>We use </a:t>
            </a:r>
            <a:r>
              <a:rPr lang="en-CA" b="1" dirty="0" err="1"/>
              <a:t>alignas</a:t>
            </a:r>
            <a:r>
              <a:rPr lang="en-CA" b="1" dirty="0"/>
              <a:t>() </a:t>
            </a:r>
            <a:r>
              <a:rPr lang="en-CA" dirty="0"/>
              <a:t>to set the size in memory</a:t>
            </a:r>
          </a:p>
          <a:p>
            <a:r>
              <a:rPr lang="en-CA" dirty="0"/>
              <a:t>We use </a:t>
            </a:r>
            <a:r>
              <a:rPr lang="en-CA" b="1" dirty="0" err="1"/>
              <a:t>alignof</a:t>
            </a:r>
            <a:r>
              <a:rPr lang="en-CA" b="1" dirty="0"/>
              <a:t>() </a:t>
            </a:r>
            <a:r>
              <a:rPr lang="en-CA" dirty="0"/>
              <a:t>to get the size alignment of a variable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See notes for more detail: </a:t>
            </a:r>
            <a:r>
              <a:rPr lang="en-CA" dirty="0">
                <a:hlinkClick r:id="rId2"/>
              </a:rPr>
              <a:t>https://ict.senecacollege.ca/~oop345/pages/content/funda.html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9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CD7F729-4A3F-4F5E-9A20-E3F07FE9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6"/>
          <a:stretch/>
        </p:blipFill>
        <p:spPr bwMode="auto">
          <a:xfrm>
            <a:off x="9543742" y="4549806"/>
            <a:ext cx="2324465" cy="23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054AA-6128-4878-B418-FA8F2D6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D750-0D80-484B-BA47-493A0ECB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Cannot</a:t>
            </a:r>
            <a:r>
              <a:rPr lang="en-CA" dirty="0"/>
              <a:t> assign pointers of different types ex. int* a = c; (c is a char *// Causes an error)</a:t>
            </a:r>
          </a:p>
          <a:p>
            <a:r>
              <a:rPr lang="en-CA" dirty="0"/>
              <a:t>Must </a:t>
            </a:r>
            <a:r>
              <a:rPr lang="en-CA" b="1" dirty="0"/>
              <a:t>cast</a:t>
            </a:r>
            <a:r>
              <a:rPr lang="en-CA" dirty="0"/>
              <a:t> them first int * a = </a:t>
            </a:r>
            <a:r>
              <a:rPr lang="en-CA" dirty="0" err="1"/>
              <a:t>static_cast</a:t>
            </a:r>
            <a:r>
              <a:rPr lang="en-CA" dirty="0"/>
              <a:t>&lt;int*&gt;(c); //works ok</a:t>
            </a:r>
          </a:p>
          <a:p>
            <a:r>
              <a:rPr lang="en-CA" b="1" dirty="0"/>
              <a:t>Wild pointers </a:t>
            </a:r>
            <a:r>
              <a:rPr lang="en-CA" dirty="0"/>
              <a:t>should be assigned </a:t>
            </a:r>
            <a:r>
              <a:rPr lang="en-CA" dirty="0" err="1"/>
              <a:t>nullptr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Generic pointer: </a:t>
            </a:r>
            <a:r>
              <a:rPr lang="en-CA" b="1" dirty="0"/>
              <a:t>void *</a:t>
            </a:r>
            <a:r>
              <a:rPr lang="en-CA" dirty="0"/>
              <a:t> can hold an address and is not associated with any type.</a:t>
            </a:r>
          </a:p>
          <a:p>
            <a:r>
              <a:rPr lang="en-CA" dirty="0"/>
              <a:t>When assigning from a generic you must cast the generic first. </a:t>
            </a:r>
          </a:p>
        </p:txBody>
      </p:sp>
    </p:spTree>
    <p:extLst>
      <p:ext uri="{BB962C8B-B14F-4D97-AF65-F5344CB8AC3E}">
        <p14:creationId xmlns:p14="http://schemas.microsoft.com/office/powerpoint/2010/main" val="369507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0DB9-95A3-4D42-AE0F-FA796909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CAFB-BF5A-4FE5-954D-281659ED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lvalues</a:t>
            </a:r>
            <a:r>
              <a:rPr lang="en-CA" dirty="0"/>
              <a:t> denoted by &amp;</a:t>
            </a:r>
          </a:p>
          <a:p>
            <a:r>
              <a:rPr lang="en-CA" dirty="0" err="1"/>
              <a:t>Lvalues</a:t>
            </a:r>
            <a:r>
              <a:rPr lang="en-CA" dirty="0"/>
              <a:t> refer to regions in memory</a:t>
            </a:r>
          </a:p>
          <a:p>
            <a:endParaRPr lang="en-CA" dirty="0"/>
          </a:p>
          <a:p>
            <a:r>
              <a:rPr lang="en-CA" b="1" dirty="0" err="1"/>
              <a:t>rvalues</a:t>
            </a:r>
            <a:r>
              <a:rPr lang="en-CA" dirty="0"/>
              <a:t> denoted by &amp;&amp;</a:t>
            </a:r>
          </a:p>
          <a:p>
            <a:r>
              <a:rPr lang="en-CA" dirty="0" err="1"/>
              <a:t>rvalues</a:t>
            </a:r>
            <a:r>
              <a:rPr lang="en-CA" dirty="0"/>
              <a:t> refer to:</a:t>
            </a:r>
          </a:p>
          <a:p>
            <a:pPr lvl="1"/>
            <a:r>
              <a:rPr lang="en-CA" dirty="0"/>
              <a:t>An object near the end of their lifetime</a:t>
            </a:r>
          </a:p>
          <a:p>
            <a:pPr lvl="1"/>
            <a:r>
              <a:rPr lang="en-CA" dirty="0"/>
              <a:t>A temporary object</a:t>
            </a:r>
          </a:p>
          <a:p>
            <a:pPr lvl="1"/>
            <a:r>
              <a:rPr lang="en-CA" dirty="0"/>
              <a:t>A value not associated with an object</a:t>
            </a:r>
          </a:p>
          <a:p>
            <a:endParaRPr lang="en-CA" dirty="0"/>
          </a:p>
        </p:txBody>
      </p:sp>
      <p:pic>
        <p:nvPicPr>
          <p:cNvPr id="6146" name="Picture 2" descr="Image result for library">
            <a:extLst>
              <a:ext uri="{FF2B5EF4-FFF2-40B4-BE49-F238E27FC236}">
                <a16:creationId xmlns:a16="http://schemas.microsoft.com/office/drawing/2014/main" id="{F9CDDCC9-6229-4A93-AD28-F7889661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637" y="1731386"/>
            <a:ext cx="3054563" cy="22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117A926-7D7D-4FC9-9EB8-0B3206F6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637" y="4140534"/>
            <a:ext cx="3273637" cy="24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5DAE-B29A-47AC-ACA2-548727B1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2 functions in the standard library to work with </a:t>
            </a:r>
            <a:r>
              <a:rPr lang="en-CA" dirty="0" err="1"/>
              <a:t>rvalues</a:t>
            </a:r>
            <a:r>
              <a:rPr lang="en-CA" dirty="0"/>
              <a:t> &amp; </a:t>
            </a:r>
            <a:r>
              <a:rPr lang="en-CA" dirty="0" err="1"/>
              <a:t>lvalues</a:t>
            </a:r>
            <a:endParaRPr lang="en-CA" dirty="0"/>
          </a:p>
          <a:p>
            <a:r>
              <a:rPr lang="en-CA" dirty="0"/>
              <a:t>std::ref() //passes a </a:t>
            </a:r>
            <a:r>
              <a:rPr lang="en-CA" b="1" dirty="0" err="1"/>
              <a:t>lvalue</a:t>
            </a:r>
            <a:r>
              <a:rPr lang="en-CA" dirty="0"/>
              <a:t> object as param and returns a </a:t>
            </a:r>
            <a:r>
              <a:rPr lang="en-CA" b="1" dirty="0" err="1"/>
              <a:t>lvalue</a:t>
            </a:r>
            <a:r>
              <a:rPr lang="en-CA" dirty="0"/>
              <a:t> reference</a:t>
            </a:r>
          </a:p>
          <a:p>
            <a:r>
              <a:rPr lang="en-CA" dirty="0"/>
              <a:t>std::move() //passes a </a:t>
            </a:r>
            <a:r>
              <a:rPr lang="en-CA" b="1" dirty="0" err="1"/>
              <a:t>lvalue</a:t>
            </a:r>
            <a:r>
              <a:rPr lang="en-CA" dirty="0"/>
              <a:t> object as param and returns a </a:t>
            </a:r>
            <a:r>
              <a:rPr lang="en-CA" b="1" dirty="0" err="1"/>
              <a:t>rvalue</a:t>
            </a:r>
            <a:r>
              <a:rPr lang="en-CA" dirty="0"/>
              <a:t> reference</a:t>
            </a:r>
          </a:p>
          <a:p>
            <a:endParaRPr lang="en-CA" dirty="0"/>
          </a:p>
          <a:p>
            <a:r>
              <a:rPr lang="en-CA" dirty="0"/>
              <a:t>Why use r and l values? </a:t>
            </a:r>
          </a:p>
          <a:p>
            <a:pPr lvl="1"/>
            <a:r>
              <a:rPr lang="en-CA" dirty="0"/>
              <a:t>Copying takes a heavy amount of processing</a:t>
            </a:r>
          </a:p>
          <a:p>
            <a:pPr lvl="1"/>
            <a:r>
              <a:rPr lang="en-CA" dirty="0"/>
              <a:t>Moving data from one address to another takes much less time and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4598-34D0-4E4D-B83A-FADAEB165B43}"/>
              </a:ext>
            </a:extLst>
          </p:cNvPr>
          <p:cNvSpPr txBox="1"/>
          <p:nvPr/>
        </p:nvSpPr>
        <p:spPr>
          <a:xfrm>
            <a:off x="7867650" y="762000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/>
              <a:t>lvalues</a:t>
            </a:r>
            <a:r>
              <a:rPr lang="en-CA" sz="2400" dirty="0"/>
              <a:t> &amp; </a:t>
            </a:r>
            <a:r>
              <a:rPr lang="en-CA" sz="2400" dirty="0" err="1"/>
              <a:t>rvalues</a:t>
            </a:r>
            <a:r>
              <a:rPr lang="en-CA" sz="2400" dirty="0"/>
              <a:t> cont.</a:t>
            </a:r>
          </a:p>
        </p:txBody>
      </p:sp>
    </p:spTree>
    <p:extLst>
      <p:ext uri="{BB962C8B-B14F-4D97-AF65-F5344CB8AC3E}">
        <p14:creationId xmlns:p14="http://schemas.microsoft.com/office/powerpoint/2010/main" val="1020037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249</TotalTime>
  <Words>717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Week 2 - Types  </vt:lpstr>
      <vt:lpstr>Fundamental Types </vt:lpstr>
      <vt:lpstr>Floating Point breakdown</vt:lpstr>
      <vt:lpstr>Signed / Unsigned</vt:lpstr>
      <vt:lpstr>Type Inference</vt:lpstr>
      <vt:lpstr>Type Alignment</vt:lpstr>
      <vt:lpstr>Pointers</vt:lpstr>
      <vt:lpstr>References</vt:lpstr>
      <vt:lpstr>PowerPoint Presentation</vt:lpstr>
      <vt:lpstr>Arrays</vt:lpstr>
      <vt:lpstr>Range-Based for loops</vt:lpstr>
      <vt:lpstr>Classes</vt:lpstr>
      <vt:lpstr>Move Assignment operator(=)</vt:lpstr>
      <vt:lpstr>Move Copy constructor</vt:lpstr>
      <vt:lpstr>Class Variables</vt:lpstr>
      <vt:lpstr>Enumerations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2 - Types</dc:title>
  <dc:creator>Nathan Misener</dc:creator>
  <cp:lastModifiedBy>Nathan Misener</cp:lastModifiedBy>
  <cp:revision>17</cp:revision>
  <dcterms:created xsi:type="dcterms:W3CDTF">2019-09-09T15:30:05Z</dcterms:created>
  <dcterms:modified xsi:type="dcterms:W3CDTF">2019-09-09T19:40:01Z</dcterms:modified>
</cp:coreProperties>
</file>