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ct.senecacollege.ca/~oop345/pages/content/temp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ct.senecacollege.ca/~oop345/pages/content/inh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ict.senecacollege.ca/~oop345/pages/content/temp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4B85-7F27-46A3-B4C1-2962AEEF5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3656-0608-4A91-A055-80FB83E44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Inheritance and Inclusion Polymorphism</a:t>
            </a:r>
          </a:p>
          <a:p>
            <a:r>
              <a:rPr lang="en-CA" dirty="0"/>
              <a:t>+ Templates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953-7964-4085-A2E2-75D0F1AE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Parameter Defaults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9B8-46BC-4B8A-90E4-3AD08FB1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/>
              <a:t>//</a:t>
            </a:r>
            <a:r>
              <a:rPr lang="en-CA" i="1" dirty="0" err="1"/>
              <a:t>Array.h</a:t>
            </a:r>
            <a:endParaRPr lang="en-CA" i="1" dirty="0"/>
          </a:p>
          <a:p>
            <a:pPr marL="0" indent="0">
              <a:buNone/>
            </a:pPr>
            <a:r>
              <a:rPr lang="en-CA" dirty="0"/>
              <a:t>template &lt;class T </a:t>
            </a:r>
            <a:r>
              <a:rPr lang="en-CA" b="1" dirty="0">
                <a:solidFill>
                  <a:schemeClr val="bg1"/>
                </a:solidFill>
              </a:rPr>
              <a:t>= int</a:t>
            </a:r>
            <a:r>
              <a:rPr lang="en-CA" dirty="0"/>
              <a:t>, int size </a:t>
            </a:r>
            <a:r>
              <a:rPr lang="en-CA" b="1" dirty="0">
                <a:solidFill>
                  <a:schemeClr val="bg1"/>
                </a:solidFill>
              </a:rPr>
              <a:t>= 50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 class Array {</a:t>
            </a:r>
          </a:p>
          <a:p>
            <a:pPr marL="0" indent="0">
              <a:buNone/>
            </a:pPr>
            <a:r>
              <a:rPr lang="en-CA" dirty="0"/>
              <a:t>     T a[size];</a:t>
            </a:r>
          </a:p>
          <a:p>
            <a:pPr marL="0" indent="0">
              <a:buNone/>
            </a:pPr>
            <a:r>
              <a:rPr lang="en-CA" dirty="0"/>
              <a:t>…}</a:t>
            </a:r>
          </a:p>
          <a:p>
            <a:pPr marL="0" indent="0">
              <a:buNone/>
            </a:pPr>
            <a:r>
              <a:rPr lang="en-CA" i="1" dirty="0"/>
              <a:t>//Main.cpp:</a:t>
            </a:r>
          </a:p>
          <a:p>
            <a:pPr marL="0" indent="0">
              <a:buNone/>
            </a:pPr>
            <a:r>
              <a:rPr lang="en-CA" dirty="0"/>
              <a:t>Array </a:t>
            </a:r>
            <a:r>
              <a:rPr lang="en-CA" b="1" dirty="0">
                <a:solidFill>
                  <a:schemeClr val="bg1"/>
                </a:solidFill>
              </a:rPr>
              <a:t>&lt;&gt;</a:t>
            </a:r>
            <a:r>
              <a:rPr lang="en-CA" dirty="0"/>
              <a:t> a, b;</a:t>
            </a:r>
          </a:p>
          <a:p>
            <a:pPr marL="0" indent="0">
              <a:buNone/>
            </a:pPr>
            <a:r>
              <a:rPr lang="en-CA" dirty="0"/>
              <a:t>Array&lt;char, 25&gt; c;  </a:t>
            </a:r>
            <a:r>
              <a:rPr lang="en-CA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//also works</a:t>
            </a:r>
          </a:p>
        </p:txBody>
      </p:sp>
    </p:spTree>
    <p:extLst>
      <p:ext uri="{BB962C8B-B14F-4D97-AF65-F5344CB8AC3E}">
        <p14:creationId xmlns:p14="http://schemas.microsoft.com/office/powerpoint/2010/main" val="314583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08F1-910E-41EF-8D22-06C030F7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data members in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9D09-DF06-4DB1-9CD9-9003E36B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members last for each member of the class, but for each type of those members.</a:t>
            </a:r>
          </a:p>
          <a:p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BCEBC1-7192-4D72-8D1F-740E9D4EE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93453"/>
              </p:ext>
            </p:extLst>
          </p:nvPr>
        </p:nvGraphicFramePr>
        <p:xfrm>
          <a:off x="97654" y="3178780"/>
          <a:ext cx="1180730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426">
                  <a:extLst>
                    <a:ext uri="{9D8B030D-6E8A-4147-A177-3AD203B41FA5}">
                      <a16:colId xmlns:a16="http://schemas.microsoft.com/office/drawing/2014/main" val="1645182193"/>
                    </a:ext>
                  </a:extLst>
                </a:gridCol>
                <a:gridCol w="7483875">
                  <a:extLst>
                    <a:ext uri="{9D8B030D-6E8A-4147-A177-3AD203B41FA5}">
                      <a16:colId xmlns:a16="http://schemas.microsoft.com/office/drawing/2014/main" val="547929268"/>
                    </a:ext>
                  </a:extLst>
                </a:gridCol>
              </a:tblGrid>
              <a:tr h="3599316">
                <a:tc>
                  <a:txBody>
                    <a:bodyPr/>
                    <a:lstStyle/>
                    <a:p>
                      <a:r>
                        <a:rPr lang="en-CA" sz="1400" dirty="0"/>
                        <a:t>template &lt;</a:t>
                      </a:r>
                      <a:r>
                        <a:rPr lang="en-CA" sz="1400" dirty="0" err="1"/>
                        <a:t>typename</a:t>
                      </a:r>
                      <a:r>
                        <a:rPr lang="en-CA" sz="1400" dirty="0"/>
                        <a:t> T = int, int size = 50&gt; </a:t>
                      </a:r>
                    </a:p>
                    <a:p>
                      <a:r>
                        <a:rPr lang="en-CA" sz="1400" dirty="0"/>
                        <a:t> class Array {</a:t>
                      </a:r>
                    </a:p>
                    <a:p>
                      <a:r>
                        <a:rPr lang="en-CA" sz="1400" dirty="0"/>
                        <a:t>     T a[size];</a:t>
                      </a:r>
                    </a:p>
                    <a:p>
                      <a:r>
                        <a:rPr lang="en-CA" sz="1400" dirty="0"/>
                        <a:t>     unsigned n;</a:t>
                      </a:r>
                    </a:p>
                    <a:p>
                      <a:r>
                        <a:rPr lang="en-CA" sz="1400" dirty="0"/>
                        <a:t>     T dummy;</a:t>
                      </a:r>
                    </a:p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     static unsigned count;</a:t>
                      </a:r>
                    </a:p>
                    <a:p>
                      <a:r>
                        <a:rPr lang="en-CA" sz="1400" dirty="0"/>
                        <a:t> public:</a:t>
                      </a:r>
                    </a:p>
                    <a:p>
                      <a:r>
                        <a:rPr lang="en-CA" sz="1400" dirty="0"/>
                        <a:t>     Array() : n{0}, dummy{0} { ++count; }</a:t>
                      </a:r>
                    </a:p>
                    <a:p>
                      <a:r>
                        <a:rPr lang="en-CA" sz="1400" dirty="0"/>
                        <a:t>     T&amp; operator[](unsigned </a:t>
                      </a:r>
                      <a:r>
                        <a:rPr lang="en-CA" sz="1400" dirty="0" err="1"/>
                        <a:t>i</a:t>
                      </a:r>
                      <a:r>
                        <a:rPr lang="en-CA" sz="1400" dirty="0"/>
                        <a:t>) {</a:t>
                      </a:r>
                    </a:p>
                    <a:p>
                      <a:r>
                        <a:rPr lang="en-CA" sz="1400" dirty="0"/>
                        <a:t>         return </a:t>
                      </a:r>
                      <a:r>
                        <a:rPr lang="en-CA" sz="1400" dirty="0" err="1"/>
                        <a:t>i</a:t>
                      </a:r>
                      <a:r>
                        <a:rPr lang="en-CA" sz="1400" dirty="0"/>
                        <a:t> &lt; 50u ? a[</a:t>
                      </a:r>
                      <a:r>
                        <a:rPr lang="en-CA" sz="1400" dirty="0" err="1"/>
                        <a:t>i</a:t>
                      </a:r>
                      <a:r>
                        <a:rPr lang="en-CA" sz="1400" dirty="0"/>
                        <a:t>] : dummy; </a:t>
                      </a:r>
                    </a:p>
                    <a:p>
                      <a:r>
                        <a:rPr lang="en-CA" sz="1400" dirty="0"/>
                        <a:t>     } </a:t>
                      </a:r>
                    </a:p>
                    <a:p>
                      <a:r>
                        <a:rPr lang="en-CA" sz="1400" dirty="0"/>
                        <a:t>     </a:t>
                      </a: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static unsigned </a:t>
                      </a:r>
                      <a:r>
                        <a:rPr lang="en-CA" sz="1400" dirty="0" err="1">
                          <a:solidFill>
                            <a:schemeClr val="bg1"/>
                          </a:solidFill>
                        </a:rPr>
                        <a:t>cnt</a:t>
                      </a: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() { return count; } </a:t>
                      </a:r>
                    </a:p>
                    <a:p>
                      <a:r>
                        <a:rPr lang="en-CA" sz="1400" dirty="0"/>
                        <a:t>     ~Array() { --count; }</a:t>
                      </a:r>
                    </a:p>
                    <a:p>
                      <a:r>
                        <a:rPr lang="en-CA" sz="1400" dirty="0"/>
                        <a:t> };</a:t>
                      </a:r>
                    </a:p>
                    <a:p>
                      <a:endParaRPr lang="en-CA" sz="1400" dirty="0"/>
                    </a:p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 template &lt;</a:t>
                      </a:r>
                      <a:r>
                        <a:rPr lang="en-CA" sz="1400" dirty="0" err="1">
                          <a:solidFill>
                            <a:schemeClr val="bg1"/>
                          </a:solidFill>
                        </a:rPr>
                        <a:t>typename</a:t>
                      </a: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 T = int, int size = 50&gt;</a:t>
                      </a:r>
                    </a:p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 unsigned Array&lt;T&gt;::count = 0u;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chemeClr val="bg1"/>
                          </a:solidFill>
                        </a:rPr>
                        <a:t>//In Main.cpp</a:t>
                      </a:r>
                    </a:p>
                    <a:p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Array&lt;&gt; s, t;</a:t>
                      </a:r>
                    </a:p>
                    <a:p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Array&lt;double&gt; u;</a:t>
                      </a:r>
                    </a:p>
                    <a:p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Array&lt;int, 40&gt; v;</a:t>
                      </a:r>
                    </a:p>
                    <a:p>
                      <a:endParaRPr lang="en-CA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CA" i="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 &lt;&lt; Array&lt;&gt;::</a:t>
                      </a:r>
                      <a:r>
                        <a:rPr lang="en-CA" i="0" dirty="0" err="1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() &lt;&lt; std::</a:t>
                      </a:r>
                      <a:r>
                        <a:rPr lang="en-CA" i="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CA" i="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 &lt;&lt; Array&lt;double&gt;::</a:t>
                      </a:r>
                      <a:r>
                        <a:rPr lang="en-CA" i="0" dirty="0" err="1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() &lt;&lt; std::</a:t>
                      </a:r>
                      <a:r>
                        <a:rPr lang="en-CA" i="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CA" i="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 &lt;&lt; Array&lt;int, 40&gt;::</a:t>
                      </a:r>
                      <a:r>
                        <a:rPr lang="en-CA" i="0" dirty="0" err="1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() &lt;&lt; std::</a:t>
                      </a:r>
                      <a:r>
                        <a:rPr lang="en-CA" i="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CA" i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endParaRPr lang="en-CA" i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i="1" dirty="0">
                          <a:solidFill>
                            <a:schemeClr val="bg1"/>
                          </a:solidFill>
                        </a:rPr>
                        <a:t>OUTPUT:</a:t>
                      </a:r>
                    </a:p>
                    <a:p>
                      <a:r>
                        <a:rPr lang="en-CA" i="1" dirty="0">
                          <a:solidFill>
                            <a:schemeClr val="tx1"/>
                          </a:solidFill>
                        </a:rPr>
                        <a:t>&gt;2</a:t>
                      </a:r>
                    </a:p>
                    <a:p>
                      <a:r>
                        <a:rPr lang="en-CA" i="1" dirty="0">
                          <a:solidFill>
                            <a:schemeClr val="tx1"/>
                          </a:solidFill>
                        </a:rPr>
                        <a:t>&gt;1</a:t>
                      </a:r>
                    </a:p>
                    <a:p>
                      <a:r>
                        <a:rPr lang="en-CA" i="1" dirty="0">
                          <a:solidFill>
                            <a:schemeClr val="tx1"/>
                          </a:solidFill>
                        </a:rPr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7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2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A07B-7727-4B48-99B7-3CD6478F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Variadic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9E75-8F6A-4525-96BE-0A05E8E4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52704"/>
          </a:xfrm>
        </p:spPr>
        <p:txBody>
          <a:bodyPr/>
          <a:lstStyle/>
          <a:p>
            <a:r>
              <a:rPr lang="en-CA" dirty="0"/>
              <a:t>Variadic Templates allow for any arbitrary number of arguments in your parameter list</a:t>
            </a:r>
          </a:p>
          <a:p>
            <a:r>
              <a:rPr lang="en-CA" dirty="0"/>
              <a:t>Syntax looks like: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template&lt;</a:t>
            </a:r>
            <a:r>
              <a:rPr lang="en-CA" dirty="0" err="1"/>
              <a:t>typename</a:t>
            </a:r>
            <a:r>
              <a:rPr lang="en-CA" dirty="0"/>
              <a:t>… </a:t>
            </a:r>
            <a:r>
              <a:rPr lang="en-CA" dirty="0" err="1"/>
              <a:t>allYourParametersHere</a:t>
            </a:r>
            <a:r>
              <a:rPr lang="en-CA" dirty="0"/>
              <a:t>&gt; </a:t>
            </a:r>
            <a:r>
              <a:rPr lang="en-CA" sz="1800" i="1" dirty="0"/>
              <a:t>//are belong to us</a:t>
            </a:r>
            <a:endParaRPr lang="en-CA" i="1" dirty="0"/>
          </a:p>
          <a:p>
            <a:pPr marL="0" indent="0">
              <a:buNone/>
            </a:pPr>
            <a:r>
              <a:rPr lang="en-CA" dirty="0"/>
              <a:t>class </a:t>
            </a:r>
            <a:r>
              <a:rPr lang="en-CA" dirty="0" err="1"/>
              <a:t>etc</a:t>
            </a:r>
            <a:r>
              <a:rPr lang="en-CA" dirty="0"/>
              <a:t>{…}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Lets look at the code: 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https://ict.senecacollege.ca/~oop345/pages/content/templ.html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11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81EA-9C31-42D5-A554-B0B54D50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Joke Time: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A8E8-E430-42F9-B659-7F05EE1C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programmer’s husband asks her to go to the store and buy 5 apples. If they have banana’s she should buy 7.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She come returns home with 7 apples.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82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0D19-ACE9-4E57-85D1-20CA194A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73B9-C090-4FB2-8823-37C000F8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Two types of user-defined types: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Concrete types</a:t>
            </a:r>
            <a:r>
              <a:rPr lang="en-CA" b="1" dirty="0"/>
              <a:t> </a:t>
            </a:r>
            <a:r>
              <a:rPr lang="en-CA" dirty="0"/>
              <a:t>– definition is known, and are typically child classes when dealing with inheritance.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Abstract Types </a:t>
            </a:r>
            <a:r>
              <a:rPr lang="en-CA" dirty="0"/>
              <a:t>– definition is not known, typically parent classes that children derive from. 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pic>
        <p:nvPicPr>
          <p:cNvPr id="1026" name="Picture 2" descr="abstract and concrete classes">
            <a:extLst>
              <a:ext uri="{FF2B5EF4-FFF2-40B4-BE49-F238E27FC236}">
                <a16:creationId xmlns:a16="http://schemas.microsoft.com/office/drawing/2014/main" id="{7641AA62-6169-49B7-A920-64B97D55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8" y="4136531"/>
            <a:ext cx="68484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7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1A0B-360D-4291-9322-700C9C02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class with virtual functions.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360A-F7AA-4C29-9FA5-DD2221A9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1362"/>
            <a:ext cx="9613861" cy="3599316"/>
          </a:xfrm>
        </p:spPr>
        <p:txBody>
          <a:bodyPr/>
          <a:lstStyle/>
          <a:p>
            <a:r>
              <a:rPr lang="en-CA" dirty="0"/>
              <a:t>Pure virtual functions have: 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virtual</a:t>
            </a:r>
            <a:r>
              <a:rPr lang="en-CA" dirty="0"/>
              <a:t> keyword at the beginning </a:t>
            </a:r>
          </a:p>
          <a:p>
            <a:pPr lvl="1"/>
            <a:r>
              <a:rPr lang="en-CA" b="1" dirty="0">
                <a:solidFill>
                  <a:schemeClr val="bg1"/>
                </a:solidFill>
              </a:rPr>
              <a:t>Assignment of 0 (= 0)</a:t>
            </a:r>
            <a:r>
              <a:rPr lang="en-CA" dirty="0"/>
              <a:t> at the end</a:t>
            </a:r>
          </a:p>
          <a:p>
            <a:pPr lvl="1"/>
            <a:r>
              <a:rPr lang="en-CA" dirty="0"/>
              <a:t>No definition in base class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81CB70-3293-4B4D-82F4-AD66F5630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26476"/>
              </p:ext>
            </p:extLst>
          </p:nvPr>
        </p:nvGraphicFramePr>
        <p:xfrm>
          <a:off x="680321" y="3951111"/>
          <a:ext cx="7504891" cy="263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891">
                  <a:extLst>
                    <a:ext uri="{9D8B030D-6E8A-4147-A177-3AD203B41FA5}">
                      <a16:colId xmlns:a16="http://schemas.microsoft.com/office/drawing/2014/main" val="3886007514"/>
                    </a:ext>
                  </a:extLst>
                </a:gridCol>
              </a:tblGrid>
              <a:tr h="2636120">
                <a:tc>
                  <a:txBody>
                    <a:bodyPr/>
                    <a:lstStyle/>
                    <a:p>
                      <a:r>
                        <a:rPr lang="en-CA" dirty="0"/>
                        <a:t>#</a:t>
                      </a:r>
                      <a:r>
                        <a:rPr lang="en-CA" dirty="0" err="1"/>
                        <a:t>ifndef</a:t>
                      </a:r>
                      <a:r>
                        <a:rPr lang="en-CA" dirty="0"/>
                        <a:t> SHAPE_H </a:t>
                      </a:r>
                    </a:p>
                    <a:p>
                      <a:r>
                        <a:rPr lang="en-CA" dirty="0"/>
                        <a:t>#define SHAPE_H </a:t>
                      </a:r>
                    </a:p>
                    <a:p>
                      <a:r>
                        <a:rPr lang="en-CA" dirty="0"/>
                        <a:t>// A Shape </a:t>
                      </a:r>
                    </a:p>
                    <a:p>
                      <a:r>
                        <a:rPr lang="en-CA" dirty="0"/>
                        <a:t>// </a:t>
                      </a:r>
                      <a:r>
                        <a:rPr lang="en-CA" dirty="0" err="1"/>
                        <a:t>Shape.h</a:t>
                      </a:r>
                      <a:r>
                        <a:rPr lang="en-CA" dirty="0"/>
                        <a:t> </a:t>
                      </a:r>
                    </a:p>
                    <a:p>
                      <a:r>
                        <a:rPr lang="en-CA" dirty="0"/>
                        <a:t>class Shape { </a:t>
                      </a:r>
                    </a:p>
                    <a:p>
                      <a:r>
                        <a:rPr lang="en-CA" dirty="0"/>
                        <a:t>public: 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virtual double volume() const = 0;</a:t>
                      </a:r>
                      <a:r>
                        <a:rPr lang="en-CA" dirty="0"/>
                        <a:t>  </a:t>
                      </a:r>
                    </a:p>
                    <a:p>
                      <a:r>
                        <a:rPr lang="en-CA" dirty="0"/>
                        <a:t>}; </a:t>
                      </a:r>
                    </a:p>
                    <a:p>
                      <a:r>
                        <a:rPr lang="en-CA" dirty="0"/>
                        <a:t>#endif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48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E279F4-4F3A-4145-AF12-D068B49174FC}"/>
              </a:ext>
            </a:extLst>
          </p:cNvPr>
          <p:cNvSpPr txBox="1"/>
          <p:nvPr/>
        </p:nvSpPr>
        <p:spPr>
          <a:xfrm>
            <a:off x="8646850" y="4190260"/>
            <a:ext cx="3064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//Typically Abstract classes will have no implementation file(.</a:t>
            </a:r>
            <a:r>
              <a:rPr lang="en-CA" dirty="0" err="1"/>
              <a:t>cpp</a:t>
            </a:r>
            <a:r>
              <a:rPr lang="en-CA" dirty="0"/>
              <a:t>)</a:t>
            </a:r>
          </a:p>
        </p:txBody>
      </p:sp>
      <p:pic>
        <p:nvPicPr>
          <p:cNvPr id="2050" name="Picture 2" descr="Image result for abstract art">
            <a:extLst>
              <a:ext uri="{FF2B5EF4-FFF2-40B4-BE49-F238E27FC236}">
                <a16:creationId xmlns:a16="http://schemas.microsoft.com/office/drawing/2014/main" id="{00A0DC90-66DF-40BF-B812-61065BE56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670" y="181715"/>
            <a:ext cx="181733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1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DF13-44F1-4E5D-A72A-4D1F8535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084D-DEEA-414B-8BBE-8B1D36B1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Situation: </a:t>
            </a:r>
          </a:p>
          <a:p>
            <a:pPr lvl="1"/>
            <a:r>
              <a:rPr lang="en-CA" dirty="0"/>
              <a:t>We have a base class pointer (Shape *) that is pointing to a child class (Cube)</a:t>
            </a:r>
          </a:p>
          <a:p>
            <a:pPr lvl="1"/>
            <a:r>
              <a:rPr lang="en-CA" dirty="0"/>
              <a:t>We want to create a copy of it and store it in another base pointer (Shape *) </a:t>
            </a:r>
          </a:p>
          <a:p>
            <a:pPr marL="0" indent="0">
              <a:buNone/>
            </a:pPr>
            <a:r>
              <a:rPr lang="en-CA" dirty="0"/>
              <a:t>The Problem: </a:t>
            </a:r>
          </a:p>
          <a:p>
            <a:pPr lvl="1"/>
            <a:r>
              <a:rPr lang="en-CA" dirty="0"/>
              <a:t>Does the compiler know what to sub-class to create if we have more than 1?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3074" name="Picture 2" descr="shape">
            <a:extLst>
              <a:ext uri="{FF2B5EF4-FFF2-40B4-BE49-F238E27FC236}">
                <a16:creationId xmlns:a16="http://schemas.microsoft.com/office/drawing/2014/main" id="{9CA0E47D-70AF-4552-BD8B-F98B2F18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38" y="4876047"/>
            <a:ext cx="32480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70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FAF5-E696-446B-BC1D-2FF0CD12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look at some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5F65-9583-4DC5-9266-16C6A306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https://ict.senecacollege.ca/~oop345/pages/content/inher.html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120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FD7-AAC6-41AF-A16C-F8C092CA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Templates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2536-5E25-403A-BC63-3B13CC3A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24719"/>
            <a:ext cx="9613861" cy="3599316"/>
          </a:xfrm>
        </p:spPr>
        <p:txBody>
          <a:bodyPr/>
          <a:lstStyle/>
          <a:p>
            <a:r>
              <a:rPr lang="en-CA" dirty="0"/>
              <a:t>Syntax: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6E6AA0-FEDD-4625-B8FC-1BBB6CE4A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43470"/>
              </p:ext>
            </p:extLst>
          </p:nvPr>
        </p:nvGraphicFramePr>
        <p:xfrm>
          <a:off x="165223" y="3423635"/>
          <a:ext cx="1186155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1554">
                  <a:extLst>
                    <a:ext uri="{9D8B030D-6E8A-4147-A177-3AD203B41FA5}">
                      <a16:colId xmlns:a16="http://schemas.microsoft.com/office/drawing/2014/main" val="64777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bg1"/>
                          </a:solidFill>
                        </a:rPr>
                        <a:t>template &lt; </a:t>
                      </a:r>
                      <a:r>
                        <a:rPr lang="en-CA" b="1" i="1" dirty="0">
                          <a:solidFill>
                            <a:schemeClr val="bg1"/>
                          </a:solidFill>
                        </a:rPr>
                        <a:t>template-parameter-list</a:t>
                      </a:r>
                      <a:r>
                        <a:rPr lang="en-CA" b="1" dirty="0">
                          <a:solidFill>
                            <a:schemeClr val="bg1"/>
                          </a:solidFill>
                        </a:rPr>
                        <a:t> &gt; </a:t>
                      </a:r>
                      <a:r>
                        <a:rPr lang="en-CA" dirty="0"/>
                        <a:t>// a function template header </a:t>
                      </a:r>
                    </a:p>
                    <a:p>
                      <a:r>
                        <a:rPr lang="en-CA" i="1" dirty="0">
                          <a:solidFill>
                            <a:schemeClr val="bg1"/>
                          </a:solidFill>
                        </a:rPr>
                        <a:t>return-type function-name( ... ) { </a:t>
                      </a:r>
                      <a:r>
                        <a:rPr lang="en-CA" i="1" dirty="0"/>
                        <a:t>//for class use class-key Class-name instead </a:t>
                      </a:r>
                    </a:p>
                    <a:p>
                      <a:r>
                        <a:rPr lang="en-CA" i="1" dirty="0"/>
                        <a:t> // a function template body // ... </a:t>
                      </a:r>
                    </a:p>
                    <a:p>
                      <a:r>
                        <a:rPr lang="en-CA" i="1" dirty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9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template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&lt;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typename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T&gt;     </a:t>
                      </a:r>
                      <a:r>
                        <a:rPr lang="fr-FR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//Example </a:t>
                      </a:r>
                      <a:r>
                        <a:rPr lang="fr-FR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function</a:t>
                      </a:r>
                      <a:r>
                        <a:rPr lang="fr-FR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templates</a:t>
                      </a:r>
                      <a:endParaRPr lang="fr-FR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void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swap(T&amp; a, T&amp; b) {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    T c;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    c = a;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    a = b;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    b = c;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}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024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61D43F-58A8-4627-98F3-8FE8864306B9}"/>
              </a:ext>
            </a:extLst>
          </p:cNvPr>
          <p:cNvSpPr txBox="1"/>
          <p:nvPr/>
        </p:nvSpPr>
        <p:spPr>
          <a:xfrm>
            <a:off x="0" y="1967777"/>
            <a:ext cx="11861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it?</a:t>
            </a:r>
            <a:br>
              <a:rPr lang="en-CA" dirty="0"/>
            </a:br>
            <a:r>
              <a:rPr lang="en-CA" dirty="0"/>
              <a:t>Templates allow your program to be more flexible by enabling functions and classes to take in different types, while keeping the same name and structure. </a:t>
            </a:r>
          </a:p>
        </p:txBody>
      </p:sp>
      <p:pic>
        <p:nvPicPr>
          <p:cNvPr id="4098" name="Picture 2" descr="Image result for cookie cutter">
            <a:extLst>
              <a:ext uri="{FF2B5EF4-FFF2-40B4-BE49-F238E27FC236}">
                <a16:creationId xmlns:a16="http://schemas.microsoft.com/office/drawing/2014/main" id="{757CF610-0636-4553-B058-32AB61724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2" r="15301"/>
          <a:stretch/>
        </p:blipFill>
        <p:spPr bwMode="auto">
          <a:xfrm>
            <a:off x="10603340" y="-1"/>
            <a:ext cx="1564116" cy="22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3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1779-3A10-4B31-BA63-D9E1E00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5F5C-D645-4421-B531-F9865325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Template Parameters</a:t>
            </a:r>
          </a:p>
          <a:p>
            <a:pPr lvl="1"/>
            <a:r>
              <a:rPr lang="en-CA" dirty="0"/>
              <a:t>These types allow the program to use type substitutions:</a:t>
            </a:r>
          </a:p>
          <a:p>
            <a:pPr lvl="2"/>
            <a:r>
              <a:rPr lang="en-CA" dirty="0" err="1">
                <a:solidFill>
                  <a:schemeClr val="bg1"/>
                </a:solidFill>
              </a:rPr>
              <a:t>typename</a:t>
            </a:r>
            <a:endParaRPr lang="en-CA" dirty="0">
              <a:solidFill>
                <a:schemeClr val="bg1"/>
              </a:solidFill>
            </a:endParaRPr>
          </a:p>
          <a:p>
            <a:pPr lvl="2"/>
            <a:r>
              <a:rPr lang="en-CA" dirty="0">
                <a:solidFill>
                  <a:schemeClr val="bg1"/>
                </a:solidFill>
              </a:rPr>
              <a:t>class</a:t>
            </a:r>
          </a:p>
          <a:p>
            <a:r>
              <a:rPr lang="en-CA" dirty="0"/>
              <a:t> Non-type Template Parameters</a:t>
            </a:r>
          </a:p>
          <a:p>
            <a:pPr lvl="1"/>
            <a:r>
              <a:rPr lang="en-CA" dirty="0"/>
              <a:t>These types don’t allow the program to uses type substitutions. The are specifically told</a:t>
            </a:r>
          </a:p>
          <a:p>
            <a:pPr lvl="1"/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71620F-5441-4693-B0F5-5B2279118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62901"/>
              </p:ext>
            </p:extLst>
          </p:nvPr>
        </p:nvGraphicFramePr>
        <p:xfrm>
          <a:off x="680320" y="4876030"/>
          <a:ext cx="10911316" cy="146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5062">
                  <a:extLst>
                    <a:ext uri="{9D8B030D-6E8A-4147-A177-3AD203B41FA5}">
                      <a16:colId xmlns:a16="http://schemas.microsoft.com/office/drawing/2014/main" val="1769298832"/>
                    </a:ext>
                  </a:extLst>
                </a:gridCol>
                <a:gridCol w="5246254">
                  <a:extLst>
                    <a:ext uri="{9D8B030D-6E8A-4147-A177-3AD203B41FA5}">
                      <a16:colId xmlns:a16="http://schemas.microsoft.com/office/drawing/2014/main" val="1422828330"/>
                    </a:ext>
                  </a:extLst>
                </a:gridCol>
              </a:tblGrid>
              <a:tr h="14693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Integral or </a:t>
                      </a:r>
                      <a:r>
                        <a:rPr lang="en-CA" dirty="0" err="1">
                          <a:solidFill>
                            <a:schemeClr val="bg1"/>
                          </a:solidFill>
                        </a:rPr>
                        <a:t>enum</a:t>
                      </a: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 type (non-floating point type)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Pointer to object or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err="1">
                          <a:solidFill>
                            <a:schemeClr val="bg1"/>
                          </a:solidFill>
                        </a:rPr>
                        <a:t>Lvalue</a:t>
                      </a: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 reference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Pointer to a member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std::</a:t>
                      </a:r>
                      <a:r>
                        <a:rPr lang="en-CA" dirty="0" err="1">
                          <a:solidFill>
                            <a:schemeClr val="bg1"/>
                          </a:solidFill>
                        </a:rPr>
                        <a:t>nullptr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auto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49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29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6A24-DAB8-4C74-8764-55D42EFD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913F-B4DF-4AD6-A82F-D3DCE2B2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Template specialization allows your program to call a specific function that matches the type and name of the function. </a:t>
            </a:r>
          </a:p>
          <a:p>
            <a:r>
              <a:rPr lang="en-CA" dirty="0"/>
              <a:t>Lets look at the code for the example:</a:t>
            </a:r>
          </a:p>
          <a:p>
            <a:r>
              <a:rPr lang="en-CA" dirty="0">
                <a:hlinkClick r:id="rId2"/>
              </a:rPr>
              <a:t>https://ict.senecacollege.ca/~oop345/pages/content/templ.html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Specialization takes the syntax of: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</a:rPr>
              <a:t>template &lt;&gt; </a:t>
            </a:r>
            <a:r>
              <a:rPr lang="en-CA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//empty parameter list identifies a specialization</a:t>
            </a:r>
          </a:p>
          <a:p>
            <a:pPr marL="0" indent="0">
              <a:buNone/>
            </a:pPr>
            <a:r>
              <a:rPr lang="en-CA" dirty="0"/>
              <a:t>Return-type </a:t>
            </a:r>
            <a:r>
              <a:rPr lang="en-CA" dirty="0" err="1"/>
              <a:t>functionName</a:t>
            </a:r>
            <a:r>
              <a:rPr lang="en-CA" dirty="0">
                <a:solidFill>
                  <a:schemeClr val="bg1"/>
                </a:solidFill>
              </a:rPr>
              <a:t>&lt;</a:t>
            </a:r>
            <a:r>
              <a:rPr lang="en-CA" dirty="0" err="1">
                <a:solidFill>
                  <a:schemeClr val="bg1"/>
                </a:solidFill>
              </a:rPr>
              <a:t>specializationType</a:t>
            </a:r>
            <a:r>
              <a:rPr lang="en-CA" dirty="0">
                <a:solidFill>
                  <a:schemeClr val="bg1"/>
                </a:solidFill>
              </a:rPr>
              <a:t>&gt;</a:t>
            </a:r>
            <a:r>
              <a:rPr lang="en-CA" dirty="0"/>
              <a:t>(…){…}</a:t>
            </a:r>
          </a:p>
        </p:txBody>
      </p:sp>
      <p:pic>
        <p:nvPicPr>
          <p:cNvPr id="5122" name="Picture 2" descr="Image result for simpsons im special">
            <a:extLst>
              <a:ext uri="{FF2B5EF4-FFF2-40B4-BE49-F238E27FC236}">
                <a16:creationId xmlns:a16="http://schemas.microsoft.com/office/drawing/2014/main" id="{4202A3EE-4D33-4B38-8D1B-39F615AB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628650"/>
            <a:ext cx="1355610" cy="135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C502-CC08-4785-89A3-CC0E805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AB96-315D-406D-94E5-CFF09224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Non-type parameters specify the type that must be entered when the function is called. It does </a:t>
            </a:r>
            <a:r>
              <a:rPr lang="en-CA" b="1" dirty="0">
                <a:solidFill>
                  <a:schemeClr val="bg1"/>
                </a:solidFill>
              </a:rPr>
              <a:t>no substitution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template &lt;class T, </a:t>
            </a:r>
            <a:r>
              <a:rPr lang="en-CA" b="1" dirty="0">
                <a:solidFill>
                  <a:schemeClr val="bg1"/>
                </a:solidFill>
              </a:rPr>
              <a:t>int size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 class Array {</a:t>
            </a:r>
          </a:p>
          <a:p>
            <a:pPr marL="0" indent="0">
              <a:buNone/>
            </a:pPr>
            <a:r>
              <a:rPr lang="en-CA" dirty="0"/>
              <a:t>     T a[</a:t>
            </a:r>
            <a:r>
              <a:rPr lang="en-CA" dirty="0">
                <a:solidFill>
                  <a:schemeClr val="bg1"/>
                </a:solidFill>
              </a:rPr>
              <a:t>size</a:t>
            </a:r>
            <a:r>
              <a:rPr lang="en-CA" dirty="0"/>
              <a:t>];</a:t>
            </a:r>
          </a:p>
          <a:p>
            <a:pPr marL="0" indent="0">
              <a:buNone/>
            </a:pPr>
            <a:r>
              <a:rPr lang="en-CA" dirty="0"/>
              <a:t>…}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Main.cpp:</a:t>
            </a:r>
          </a:p>
          <a:p>
            <a:pPr marL="0" indent="0">
              <a:buNone/>
            </a:pPr>
            <a:r>
              <a:rPr lang="en-CA" dirty="0"/>
              <a:t>Array &lt;int, </a:t>
            </a:r>
            <a:r>
              <a:rPr lang="en-CA" b="1" dirty="0">
                <a:solidFill>
                  <a:schemeClr val="bg1"/>
                </a:solidFill>
              </a:rPr>
              <a:t>50</a:t>
            </a:r>
            <a:r>
              <a:rPr lang="en-CA" dirty="0"/>
              <a:t>&gt; a, b;</a:t>
            </a:r>
          </a:p>
        </p:txBody>
      </p:sp>
    </p:spTree>
    <p:extLst>
      <p:ext uri="{BB962C8B-B14F-4D97-AF65-F5344CB8AC3E}">
        <p14:creationId xmlns:p14="http://schemas.microsoft.com/office/powerpoint/2010/main" val="14681840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</TotalTime>
  <Words>839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Week 3</vt:lpstr>
      <vt:lpstr>Inheritance Basics</vt:lpstr>
      <vt:lpstr>Abstract class with virtual functions. </vt:lpstr>
      <vt:lpstr>Problems with dynamic typing</vt:lpstr>
      <vt:lpstr>Let’s look at some code</vt:lpstr>
      <vt:lpstr>Class Templates </vt:lpstr>
      <vt:lpstr>Template Parameters</vt:lpstr>
      <vt:lpstr>Template Specialization</vt:lpstr>
      <vt:lpstr>Non-Type Parameters</vt:lpstr>
      <vt:lpstr>Parameter Defaults </vt:lpstr>
      <vt:lpstr>Static data members in Templates</vt:lpstr>
      <vt:lpstr>Variadic Templates</vt:lpstr>
      <vt:lpstr>Joke Time: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Nathan Misener</dc:creator>
  <cp:lastModifiedBy>Nathan Misener</cp:lastModifiedBy>
  <cp:revision>13</cp:revision>
  <dcterms:created xsi:type="dcterms:W3CDTF">2019-09-16T19:27:27Z</dcterms:created>
  <dcterms:modified xsi:type="dcterms:W3CDTF">2019-09-16T20:59:48Z</dcterms:modified>
</cp:coreProperties>
</file>