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96F3-5ABB-4048-BAD0-CB800B9C3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0DFAA-5921-40EA-AA1F-CD68385C6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Class relationships and Processing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6072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5AD5-9E89-447B-B70F-E5148654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Postfix Incrementation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6F03-B1AB-4C45-831F-8C4BB78E6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This expression requires an </a:t>
            </a:r>
            <a:r>
              <a:rPr lang="en-CA" b="1" dirty="0" err="1"/>
              <a:t>lvalue</a:t>
            </a:r>
            <a:r>
              <a:rPr lang="en-CA" dirty="0"/>
              <a:t> before the ++ </a:t>
            </a:r>
          </a:p>
          <a:p>
            <a:r>
              <a:rPr lang="en-CA" dirty="0"/>
              <a:t>This operator </a:t>
            </a:r>
            <a:r>
              <a:rPr lang="en-CA" b="1" dirty="0"/>
              <a:t>can work </a:t>
            </a:r>
            <a:r>
              <a:rPr lang="en-CA" dirty="0"/>
              <a:t>with </a:t>
            </a:r>
            <a:r>
              <a:rPr lang="en-CA" b="1" dirty="0"/>
              <a:t>pointers</a:t>
            </a:r>
            <a:r>
              <a:rPr lang="en-CA" dirty="0"/>
              <a:t>.</a:t>
            </a:r>
          </a:p>
          <a:p>
            <a:r>
              <a:rPr lang="en-CA" dirty="0"/>
              <a:t>Ex. Int </a:t>
            </a:r>
            <a:r>
              <a:rPr lang="en-CA" dirty="0" err="1"/>
              <a:t>i</a:t>
            </a:r>
            <a:r>
              <a:rPr lang="en-CA" dirty="0"/>
              <a:t> = 5; </a:t>
            </a:r>
            <a:r>
              <a:rPr lang="en-CA" dirty="0" err="1"/>
              <a:t>i</a:t>
            </a:r>
            <a:r>
              <a:rPr lang="en-CA" dirty="0"/>
              <a:t>++;</a:t>
            </a:r>
          </a:p>
          <a:p>
            <a:r>
              <a:rPr lang="en-CA" dirty="0"/>
              <a:t>This operator returns an </a:t>
            </a:r>
            <a:r>
              <a:rPr lang="en-CA" b="1" dirty="0" err="1"/>
              <a:t>rvalue</a:t>
            </a:r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pPr marL="0" indent="0">
              <a:buNone/>
            </a:pPr>
            <a:r>
              <a:rPr lang="en-CA" dirty="0"/>
              <a:t>if (c != </a:t>
            </a:r>
            <a:r>
              <a:rPr lang="en-CA" dirty="0" err="1"/>
              <a:t>c++</a:t>
            </a:r>
            <a:r>
              <a:rPr lang="en-CA" dirty="0"/>
              <a:t>){ //wait? Is this true??!?!?</a:t>
            </a:r>
          </a:p>
          <a:p>
            <a:pPr marL="457200" lvl="1" indent="0">
              <a:buNone/>
            </a:pPr>
            <a:r>
              <a:rPr lang="en-CA" dirty="0"/>
              <a:t>std::</a:t>
            </a:r>
            <a:r>
              <a:rPr lang="en-CA" dirty="0" err="1"/>
              <a:t>cout</a:t>
            </a:r>
            <a:r>
              <a:rPr lang="en-CA" dirty="0"/>
              <a:t> &lt;&lt; “Why are we learning </a:t>
            </a:r>
            <a:r>
              <a:rPr lang="en-CA" dirty="0" err="1"/>
              <a:t>c++</a:t>
            </a:r>
            <a:r>
              <a:rPr lang="en-CA" dirty="0"/>
              <a:t> then?”;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541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5F31-1272-4D00-98E4-D7639E72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Prefix Incrementation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6EC7-4582-4158-9176-BA61916B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expression requires an </a:t>
            </a:r>
            <a:r>
              <a:rPr lang="en-CA" b="1" dirty="0" err="1"/>
              <a:t>lvalue</a:t>
            </a:r>
            <a:r>
              <a:rPr lang="en-CA" dirty="0"/>
              <a:t> and </a:t>
            </a:r>
            <a:r>
              <a:rPr lang="en-CA" b="1" dirty="0"/>
              <a:t>returns an </a:t>
            </a:r>
            <a:r>
              <a:rPr lang="en-CA" b="1" dirty="0" err="1"/>
              <a:t>lvalue</a:t>
            </a:r>
            <a:r>
              <a:rPr lang="en-CA" b="1" dirty="0"/>
              <a:t>.</a:t>
            </a:r>
          </a:p>
          <a:p>
            <a:r>
              <a:rPr lang="en-CA" dirty="0"/>
              <a:t>This operator can work with pointers</a:t>
            </a:r>
          </a:p>
          <a:p>
            <a:r>
              <a:rPr lang="en-CA" b="1" dirty="0"/>
              <a:t>int </a:t>
            </a:r>
            <a:r>
              <a:rPr lang="en-CA" b="1" dirty="0" err="1"/>
              <a:t>i</a:t>
            </a:r>
            <a:r>
              <a:rPr lang="en-CA" b="1" dirty="0"/>
              <a:t> = 5; ++</a:t>
            </a:r>
            <a:r>
              <a:rPr lang="en-CA" b="1" dirty="0" err="1"/>
              <a:t>i</a:t>
            </a:r>
            <a:r>
              <a:rPr lang="en-CA" b="1" dirty="0"/>
              <a:t>; 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17295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CCDC-5BB4-44CB-86B2-E4B4E58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4798-612F-409F-BE85-FACD7DAB6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These expressions evaluate left to right. See ex.1</a:t>
            </a:r>
          </a:p>
          <a:p>
            <a:r>
              <a:rPr lang="en-CA" dirty="0"/>
              <a:t>This differs from most Binary expressions that evaluate right to left. See ex.2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Ex.1 If (</a:t>
            </a:r>
            <a:r>
              <a:rPr lang="en-CA" dirty="0" err="1"/>
              <a:t>i</a:t>
            </a:r>
            <a:r>
              <a:rPr lang="en-CA" dirty="0"/>
              <a:t> == 5 || x==10) //</a:t>
            </a:r>
            <a:r>
              <a:rPr lang="en-CA" dirty="0" err="1"/>
              <a:t>i</a:t>
            </a:r>
            <a:r>
              <a:rPr lang="en-CA" dirty="0"/>
              <a:t> == 5 will check first if it is false it moves to x ==10</a:t>
            </a:r>
          </a:p>
          <a:p>
            <a:endParaRPr lang="en-CA" dirty="0"/>
          </a:p>
          <a:p>
            <a:r>
              <a:rPr lang="en-CA" dirty="0"/>
              <a:t>Ex.2 x = y + 5 // y + 5 must evaluate first before we can assign the value to x.</a:t>
            </a:r>
          </a:p>
        </p:txBody>
      </p:sp>
    </p:spTree>
    <p:extLst>
      <p:ext uri="{BB962C8B-B14F-4D97-AF65-F5344CB8AC3E}">
        <p14:creationId xmlns:p14="http://schemas.microsoft.com/office/powerpoint/2010/main" val="350745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F34C-16CD-4B54-B670-55779941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E883-B5BD-47FA-8F9B-83EEA5652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that order matters when using expressions</a:t>
            </a:r>
          </a:p>
          <a:p>
            <a:r>
              <a:rPr lang="en-CA" b="1" dirty="0"/>
              <a:t>Student&amp; Student::operator=(Student* x){</a:t>
            </a:r>
          </a:p>
          <a:p>
            <a:pPr marL="457200" lvl="1" indent="0">
              <a:buNone/>
            </a:pPr>
            <a:r>
              <a:rPr lang="en-CA" b="1" dirty="0"/>
              <a:t>if (x != </a:t>
            </a:r>
            <a:r>
              <a:rPr lang="en-CA" b="1" dirty="0" err="1"/>
              <a:t>nullptr</a:t>
            </a:r>
            <a:r>
              <a:rPr lang="en-CA" b="1" dirty="0"/>
              <a:t> &amp;&amp; x-&gt;id &gt; 5)</a:t>
            </a:r>
            <a:r>
              <a:rPr lang="en-CA" dirty="0"/>
              <a:t>{  </a:t>
            </a:r>
          </a:p>
          <a:p>
            <a:pPr marL="457200" lvl="1" indent="0">
              <a:buNone/>
            </a:pPr>
            <a:r>
              <a:rPr lang="en-CA" dirty="0"/>
              <a:t>//this works if x is </a:t>
            </a:r>
            <a:r>
              <a:rPr lang="en-CA" dirty="0" err="1"/>
              <a:t>nullptr</a:t>
            </a:r>
            <a:r>
              <a:rPr lang="en-CA" dirty="0"/>
              <a:t> as it fails first before reaching the second condition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b="1" dirty="0"/>
              <a:t>Student&amp; Student::operator=(Student* x){</a:t>
            </a:r>
          </a:p>
          <a:p>
            <a:pPr marL="457200" lvl="1" indent="0">
              <a:buNone/>
            </a:pPr>
            <a:r>
              <a:rPr lang="en-CA" b="1" dirty="0"/>
              <a:t>if (x-&gt;id &gt; 5 &amp;&amp; x != </a:t>
            </a:r>
            <a:r>
              <a:rPr lang="en-CA" b="1" dirty="0" err="1"/>
              <a:t>nullptr</a:t>
            </a:r>
            <a:r>
              <a:rPr lang="en-CA" b="1" dirty="0"/>
              <a:t> )</a:t>
            </a:r>
            <a:r>
              <a:rPr lang="en-CA" dirty="0"/>
              <a:t>{ </a:t>
            </a:r>
          </a:p>
          <a:p>
            <a:pPr marL="457200" lvl="1" indent="0">
              <a:buNone/>
            </a:pPr>
            <a:r>
              <a:rPr lang="en-CA" dirty="0"/>
              <a:t>//this will break your program if x is </a:t>
            </a:r>
            <a:r>
              <a:rPr lang="en-CA" dirty="0" err="1"/>
              <a:t>nullptr</a:t>
            </a:r>
            <a:r>
              <a:rPr lang="en-CA" dirty="0"/>
              <a:t> as it will try and access id but can’t reach it in memory</a:t>
            </a:r>
          </a:p>
        </p:txBody>
      </p:sp>
    </p:spTree>
    <p:extLst>
      <p:ext uri="{BB962C8B-B14F-4D97-AF65-F5344CB8AC3E}">
        <p14:creationId xmlns:p14="http://schemas.microsoft.com/office/powerpoint/2010/main" val="261540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6B12-2595-46B6-84F2-7159EBDD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Expressions on different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CD733-AD3D-4DB2-B0B0-081EB8FB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Because hardware and software are different on different systems, don’t expect results to always be the same.</a:t>
            </a:r>
          </a:p>
          <a:p>
            <a:endParaRPr lang="en-CA" dirty="0"/>
          </a:p>
          <a:p>
            <a:r>
              <a:rPr lang="en-CA" dirty="0"/>
              <a:t>Things to consider: </a:t>
            </a:r>
          </a:p>
          <a:p>
            <a:pPr lvl="1"/>
            <a:r>
              <a:rPr lang="en-CA" dirty="0"/>
              <a:t>Rounding up</a:t>
            </a:r>
          </a:p>
          <a:p>
            <a:pPr lvl="1"/>
            <a:r>
              <a:rPr lang="en-CA" dirty="0"/>
              <a:t>Order of operations:  int x = 3; x = x + ++x; //result might be 7 or 8. </a:t>
            </a:r>
          </a:p>
          <a:p>
            <a:pPr lvl="1"/>
            <a:r>
              <a:rPr lang="en-CA" dirty="0"/>
              <a:t>Line endings</a:t>
            </a:r>
          </a:p>
          <a:p>
            <a:pPr lvl="1"/>
            <a:r>
              <a:rPr lang="en-CA" dirty="0"/>
              <a:t>Threading </a:t>
            </a:r>
            <a:r>
              <a:rPr lang="en-CA" dirty="0" err="1"/>
              <a:t>symantics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71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6C72-D7CA-49E3-A899-D8A03D94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A6B3-6DCD-49FC-9DE2-F9F597CDC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many programmers does it take to screw in a lightbulb?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0, it’s a hardware problem. </a:t>
            </a:r>
          </a:p>
        </p:txBody>
      </p:sp>
    </p:spTree>
    <p:extLst>
      <p:ext uri="{BB962C8B-B14F-4D97-AF65-F5344CB8AC3E}">
        <p14:creationId xmlns:p14="http://schemas.microsoft.com/office/powerpoint/2010/main" val="130855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8061-6710-478A-BFB9-FAC42870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67C4-C3E8-4686-8880-882A6BD4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Relationships are how Objects interact with other Objects</a:t>
            </a:r>
          </a:p>
          <a:p>
            <a:r>
              <a:rPr lang="en-CA" dirty="0"/>
              <a:t>Is there a strong connection between them, perhaps ownership over one, or a loose  association with another object</a:t>
            </a:r>
          </a:p>
        </p:txBody>
      </p:sp>
    </p:spTree>
    <p:extLst>
      <p:ext uri="{BB962C8B-B14F-4D97-AF65-F5344CB8AC3E}">
        <p14:creationId xmlns:p14="http://schemas.microsoft.com/office/powerpoint/2010/main" val="334147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9305-6E15-4678-AFE1-4FDE5FEE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CA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3B56-7B1E-4382-AAC6-2F2DD77D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CA" sz="1700"/>
              <a:t>Composition asks the question: </a:t>
            </a:r>
            <a:r>
              <a:rPr lang="en-CA" sz="1700" b="1"/>
              <a:t>What am I made out of?</a:t>
            </a:r>
          </a:p>
          <a:p>
            <a:r>
              <a:rPr lang="en-CA" sz="1700"/>
              <a:t>These relationships are a “has-a” relationship. </a:t>
            </a:r>
          </a:p>
          <a:p>
            <a:endParaRPr lang="en-CA" sz="1700"/>
          </a:p>
          <a:p>
            <a:r>
              <a:rPr lang="en-CA" sz="1700"/>
              <a:t>Ex. A </a:t>
            </a:r>
            <a:r>
              <a:rPr lang="en-CA" sz="1700" b="1"/>
              <a:t>Person</a:t>
            </a:r>
            <a:r>
              <a:rPr lang="en-CA" sz="1700"/>
              <a:t> has </a:t>
            </a:r>
            <a:r>
              <a:rPr lang="en-CA" sz="1700" b="1"/>
              <a:t>Organs</a:t>
            </a:r>
            <a:r>
              <a:rPr lang="en-CA" sz="1700"/>
              <a:t>. A </a:t>
            </a:r>
            <a:r>
              <a:rPr lang="en-CA" sz="1700" b="1"/>
              <a:t>Building</a:t>
            </a:r>
            <a:r>
              <a:rPr lang="en-CA" sz="1700"/>
              <a:t> has </a:t>
            </a:r>
            <a:r>
              <a:rPr lang="en-CA" sz="1700" b="1"/>
              <a:t>Rooms </a:t>
            </a:r>
          </a:p>
          <a:p>
            <a:r>
              <a:rPr lang="en-CA" sz="1700"/>
              <a:t>The dependents (Organs, Rooms) cannot exist  without the class that “Owns” them</a:t>
            </a:r>
          </a:p>
          <a:p>
            <a:r>
              <a:rPr lang="en-CA" sz="1700"/>
              <a:t>The owners of the object(Person, Building) are </a:t>
            </a:r>
            <a:r>
              <a:rPr lang="en-CA" sz="1700" b="1"/>
              <a:t>in charge </a:t>
            </a:r>
            <a:r>
              <a:rPr lang="en-CA" sz="1700"/>
              <a:t>of the </a:t>
            </a:r>
            <a:r>
              <a:rPr lang="en-CA" sz="1700" b="1"/>
              <a:t>creation</a:t>
            </a:r>
            <a:r>
              <a:rPr lang="en-CA" sz="1700"/>
              <a:t> and </a:t>
            </a:r>
            <a:r>
              <a:rPr lang="en-CA" sz="1700" b="1"/>
              <a:t>destruction</a:t>
            </a:r>
            <a:r>
              <a:rPr lang="en-CA" sz="1700"/>
              <a:t> of their dependent objects. </a:t>
            </a:r>
            <a:r>
              <a:rPr lang="en-CA" sz="1700" u="sng"/>
              <a:t>Object can have a complete object or pointer to an object as a member. </a:t>
            </a:r>
          </a:p>
          <a:p>
            <a:endParaRPr lang="en-CA" sz="1700"/>
          </a:p>
          <a:p>
            <a:r>
              <a:rPr lang="en-CA" sz="1700"/>
              <a:t>A good way of picturing it is trying to imagine a room by itself. There is no such thing as a room without a building.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920172-53FA-45C3-AC84-699B128C0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1238" y="1168143"/>
            <a:ext cx="3644962" cy="462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94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12C0-4F4B-4E07-98CC-B451B742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CA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19B0-4987-480E-B6CE-F3F41F9C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553325" cy="4587980"/>
          </a:xfrm>
        </p:spPr>
        <p:txBody>
          <a:bodyPr/>
          <a:lstStyle/>
          <a:p>
            <a:r>
              <a:rPr lang="en-CA"/>
              <a:t>Aggregation asks the question: </a:t>
            </a:r>
            <a:r>
              <a:rPr lang="en-CA" b="1"/>
              <a:t>What do I have?</a:t>
            </a:r>
          </a:p>
          <a:p>
            <a:r>
              <a:rPr lang="en-CA"/>
              <a:t>It is </a:t>
            </a:r>
            <a:r>
              <a:rPr lang="en-CA" b="1"/>
              <a:t>similar to Composition</a:t>
            </a:r>
            <a:r>
              <a:rPr lang="en-CA"/>
              <a:t>, however the “Owner” object </a:t>
            </a:r>
            <a:r>
              <a:rPr lang="en-CA" b="1"/>
              <a:t>isn’t in charge </a:t>
            </a:r>
            <a:r>
              <a:rPr lang="en-CA"/>
              <a:t>of creating it’s </a:t>
            </a:r>
            <a:r>
              <a:rPr lang="en-CA" b="1"/>
              <a:t>objects</a:t>
            </a:r>
            <a:r>
              <a:rPr lang="en-CA"/>
              <a:t>.</a:t>
            </a:r>
          </a:p>
          <a:p>
            <a:endParaRPr lang="en-CA"/>
          </a:p>
          <a:p>
            <a:r>
              <a:rPr lang="en-CA"/>
              <a:t>Ex. A </a:t>
            </a:r>
            <a:r>
              <a:rPr lang="en-CA" b="1"/>
              <a:t>Person</a:t>
            </a:r>
            <a:r>
              <a:rPr lang="en-CA"/>
              <a:t> has </a:t>
            </a:r>
            <a:r>
              <a:rPr lang="en-CA" b="1"/>
              <a:t>Clothes</a:t>
            </a:r>
            <a:r>
              <a:rPr lang="en-CA"/>
              <a:t>, A </a:t>
            </a:r>
            <a:r>
              <a:rPr lang="en-CA" b="1"/>
              <a:t>School</a:t>
            </a:r>
            <a:r>
              <a:rPr lang="en-CA"/>
              <a:t> has </a:t>
            </a:r>
            <a:r>
              <a:rPr lang="en-CA" b="1"/>
              <a:t>Students</a:t>
            </a:r>
          </a:p>
          <a:p>
            <a:r>
              <a:rPr lang="en-CA"/>
              <a:t>Each object exists on their own. If a </a:t>
            </a:r>
            <a:r>
              <a:rPr lang="en-CA" b="1"/>
              <a:t>School</a:t>
            </a:r>
            <a:r>
              <a:rPr lang="en-CA"/>
              <a:t> object is </a:t>
            </a:r>
            <a:r>
              <a:rPr lang="en-CA" b="1"/>
              <a:t>Destroyed</a:t>
            </a:r>
            <a:r>
              <a:rPr lang="en-CA"/>
              <a:t>, the </a:t>
            </a:r>
            <a:r>
              <a:rPr lang="en-CA" b="1"/>
              <a:t>student</a:t>
            </a:r>
            <a:r>
              <a:rPr lang="en-CA"/>
              <a:t> objects still </a:t>
            </a:r>
            <a:r>
              <a:rPr lang="en-CA" b="1"/>
              <a:t>exist</a:t>
            </a:r>
            <a:r>
              <a:rPr lang="en-CA"/>
              <a:t>. </a:t>
            </a:r>
            <a:r>
              <a:rPr lang="en-CA" u="sng"/>
              <a:t>Object can have a pointer to an object as a member. </a:t>
            </a:r>
          </a:p>
          <a:p>
            <a:endParaRPr lang="en-CA" u="sng"/>
          </a:p>
          <a:p>
            <a:r>
              <a:rPr lang="en-CA"/>
              <a:t>A good way of picturing it is a </a:t>
            </a:r>
            <a:r>
              <a:rPr lang="en-CA" b="1"/>
              <a:t>shirt</a:t>
            </a:r>
            <a:r>
              <a:rPr lang="en-CA"/>
              <a:t> can </a:t>
            </a:r>
            <a:r>
              <a:rPr lang="en-CA" b="1"/>
              <a:t>exist</a:t>
            </a:r>
            <a:r>
              <a:rPr lang="en-CA"/>
              <a:t> by itself, but it </a:t>
            </a:r>
            <a:r>
              <a:rPr lang="en-CA" b="1"/>
              <a:t>will belong </a:t>
            </a:r>
            <a:r>
              <a:rPr lang="en-CA"/>
              <a:t>to </a:t>
            </a:r>
            <a:r>
              <a:rPr lang="en-CA" b="1"/>
              <a:t>a Person</a:t>
            </a:r>
            <a:r>
              <a:rPr lang="en-CA"/>
              <a:t>. </a:t>
            </a:r>
          </a:p>
          <a:p>
            <a:endParaRPr lang="en-CA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C71AF-1DF3-4557-AD15-7D526D193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5" y="2634502"/>
            <a:ext cx="3847695" cy="24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B898A0-FA26-49B8-AEDB-7C4809E0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21" y="1669248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Aggregation Vs Composition</a:t>
            </a:r>
          </a:p>
        </p:txBody>
      </p:sp>
      <p:sp useBgFill="1">
        <p:nvSpPr>
          <p:cNvPr id="75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58EFF4-05F8-4B2E-B334-EB86B6D7E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008" y="2022207"/>
            <a:ext cx="6765949" cy="306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555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D63D-FA28-41D4-AD1D-BB1F085F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dirty="0"/>
              <a:t>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2984-AF5C-4644-B792-78F5FAFF3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CA" sz="1500"/>
              <a:t>Association asks the question: </a:t>
            </a:r>
            <a:r>
              <a:rPr lang="en-CA" sz="1500" b="1"/>
              <a:t>Who am I connected/affiliated to?</a:t>
            </a:r>
          </a:p>
          <a:p>
            <a:r>
              <a:rPr lang="en-CA" sz="1500"/>
              <a:t>Associations have a loose connection. </a:t>
            </a:r>
            <a:r>
              <a:rPr lang="en-CA" sz="1500" u="sng"/>
              <a:t>Each are in charge of their own creation and destruction. </a:t>
            </a:r>
            <a:endParaRPr lang="en-CA" sz="1500" b="1" u="sng"/>
          </a:p>
          <a:p>
            <a:endParaRPr lang="en-CA" sz="1500"/>
          </a:p>
          <a:p>
            <a:r>
              <a:rPr lang="en-CA" sz="1500"/>
              <a:t>Ex. </a:t>
            </a:r>
            <a:r>
              <a:rPr lang="en-CA" sz="1500" b="1"/>
              <a:t>Students</a:t>
            </a:r>
            <a:r>
              <a:rPr lang="en-CA" sz="1500"/>
              <a:t> are enrolled in a </a:t>
            </a:r>
            <a:r>
              <a:rPr lang="en-CA" sz="1500" b="1"/>
              <a:t>program</a:t>
            </a:r>
            <a:r>
              <a:rPr lang="en-CA" sz="1500"/>
              <a:t>, </a:t>
            </a:r>
            <a:r>
              <a:rPr lang="en-CA" sz="1500" b="1"/>
              <a:t>People</a:t>
            </a:r>
            <a:r>
              <a:rPr lang="en-CA" sz="1500"/>
              <a:t> have a favorite </a:t>
            </a:r>
            <a:r>
              <a:rPr lang="en-CA" sz="1500" b="1"/>
              <a:t>animal</a:t>
            </a:r>
          </a:p>
          <a:p>
            <a:endParaRPr lang="en-CA" sz="1500" b="1"/>
          </a:p>
          <a:p>
            <a:r>
              <a:rPr lang="en-CA" sz="1500"/>
              <a:t>This is similar to Aggregation, however each party doesn’t claim ownership over the other. Both objects involved </a:t>
            </a:r>
            <a:r>
              <a:rPr lang="en-CA" sz="1500" b="1"/>
              <a:t>exist in their own spaces </a:t>
            </a:r>
            <a:r>
              <a:rPr lang="en-CA" sz="1500"/>
              <a:t>but </a:t>
            </a:r>
            <a:r>
              <a:rPr lang="en-CA" sz="1500" b="1"/>
              <a:t>point to each other.</a:t>
            </a:r>
          </a:p>
          <a:p>
            <a:r>
              <a:rPr lang="en-CA" sz="1500"/>
              <a:t>A way of picturing it is, I have a favorite team. If I stop existing my team remains. I don’t claim ownership of the team, but I affiliate myself with them.</a:t>
            </a:r>
          </a:p>
          <a:p>
            <a:endParaRPr lang="en-CA" sz="1500"/>
          </a:p>
        </p:txBody>
      </p:sp>
      <p:pic>
        <p:nvPicPr>
          <p:cNvPr id="3074" name="Picture 2" descr="A group of people standing in front of a store&#10;&#10;Description automatically generated">
            <a:extLst>
              <a:ext uri="{FF2B5EF4-FFF2-40B4-BE49-F238E27FC236}">
                <a16:creationId xmlns:a16="http://schemas.microsoft.com/office/drawing/2014/main" id="{6C3D417A-AD0A-4857-BB6B-21DD626963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98" b="-1"/>
          <a:stretch/>
        </p:blipFill>
        <p:spPr bwMode="auto">
          <a:xfrm>
            <a:off x="6985000" y="2501159"/>
            <a:ext cx="4521200" cy="34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32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4E8B23F-FBFA-4E40-B123-8E918E1FCB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DBD5E5-E7CB-4428-B5C8-EC74B6D7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14139"/>
            <a:ext cx="944880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40571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10E5-DFF4-425E-958F-23CEC33D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D018-DC15-48E7-B1A9-62C1B656F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expressions fall under these 6 categories</a:t>
            </a:r>
          </a:p>
          <a:p>
            <a:pPr lvl="1"/>
            <a:r>
              <a:rPr lang="en-CA" b="1" dirty="0"/>
              <a:t>Primary</a:t>
            </a:r>
            <a:r>
              <a:rPr lang="en-CA" dirty="0"/>
              <a:t> </a:t>
            </a:r>
            <a:r>
              <a:rPr lang="en-CA" i="1" dirty="0"/>
              <a:t>(variable name)</a:t>
            </a:r>
          </a:p>
          <a:p>
            <a:pPr lvl="1"/>
            <a:r>
              <a:rPr lang="en-CA" b="1" dirty="0"/>
              <a:t>Postfix</a:t>
            </a:r>
            <a:r>
              <a:rPr lang="en-CA" dirty="0"/>
              <a:t> </a:t>
            </a:r>
            <a:r>
              <a:rPr lang="en-CA" i="1" dirty="0"/>
              <a:t>(x</a:t>
            </a:r>
            <a:r>
              <a:rPr lang="en-CA" b="1" i="1" dirty="0"/>
              <a:t>++</a:t>
            </a:r>
            <a:r>
              <a:rPr lang="en-CA" i="1" dirty="0"/>
              <a:t>)</a:t>
            </a:r>
            <a:endParaRPr lang="en-CA" b="1" i="1" dirty="0"/>
          </a:p>
          <a:p>
            <a:pPr lvl="1"/>
            <a:r>
              <a:rPr lang="en-CA" b="1" dirty="0"/>
              <a:t>Prefix</a:t>
            </a:r>
            <a:r>
              <a:rPr lang="en-CA" dirty="0"/>
              <a:t> </a:t>
            </a:r>
            <a:r>
              <a:rPr lang="en-CA" i="1" dirty="0"/>
              <a:t>(</a:t>
            </a:r>
            <a:r>
              <a:rPr lang="en-CA" b="1" i="1" dirty="0"/>
              <a:t>++</a:t>
            </a:r>
            <a:r>
              <a:rPr lang="en-CA" i="1" dirty="0"/>
              <a:t>x)</a:t>
            </a:r>
          </a:p>
          <a:p>
            <a:pPr lvl="1"/>
            <a:r>
              <a:rPr lang="en-CA" b="1" dirty="0"/>
              <a:t>Unary</a:t>
            </a:r>
            <a:r>
              <a:rPr lang="en-CA" dirty="0"/>
              <a:t> </a:t>
            </a:r>
            <a:r>
              <a:rPr lang="en-CA" i="1" dirty="0"/>
              <a:t>(</a:t>
            </a:r>
            <a:r>
              <a:rPr lang="en-CA" b="1" i="1" dirty="0"/>
              <a:t>!</a:t>
            </a:r>
            <a:r>
              <a:rPr lang="en-CA" i="1" dirty="0"/>
              <a:t>)</a:t>
            </a:r>
          </a:p>
          <a:p>
            <a:pPr lvl="1"/>
            <a:r>
              <a:rPr lang="en-CA" b="1" dirty="0"/>
              <a:t>Binary</a:t>
            </a:r>
            <a:r>
              <a:rPr lang="en-CA" dirty="0"/>
              <a:t> </a:t>
            </a:r>
            <a:r>
              <a:rPr lang="en-CA" i="1" dirty="0"/>
              <a:t>(x</a:t>
            </a:r>
            <a:r>
              <a:rPr lang="en-CA" b="1" i="1" dirty="0"/>
              <a:t>==</a:t>
            </a:r>
            <a:r>
              <a:rPr lang="en-CA" i="1" dirty="0"/>
              <a:t>y)</a:t>
            </a:r>
          </a:p>
          <a:p>
            <a:pPr lvl="1"/>
            <a:r>
              <a:rPr lang="en-CA" b="1" dirty="0"/>
              <a:t>Ternary</a:t>
            </a:r>
            <a:r>
              <a:rPr lang="en-CA" dirty="0"/>
              <a:t> </a:t>
            </a:r>
            <a:r>
              <a:rPr lang="en-CA" i="1" dirty="0"/>
              <a:t>(x </a:t>
            </a:r>
            <a:r>
              <a:rPr lang="en-CA" b="1" i="1" u="sng" dirty="0"/>
              <a:t>?</a:t>
            </a:r>
            <a:r>
              <a:rPr lang="en-CA" i="1" dirty="0"/>
              <a:t> 1  </a:t>
            </a:r>
            <a:r>
              <a:rPr lang="en-CA" b="1" i="1" u="sng" dirty="0"/>
              <a:t>:</a:t>
            </a:r>
            <a:r>
              <a:rPr lang="en-CA" b="1" i="1" dirty="0"/>
              <a:t> </a:t>
            </a:r>
            <a:r>
              <a:rPr lang="en-CA" i="1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27485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30FB-E05F-4317-ADA2-5932D62B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CA" dirty="0"/>
              <a:t>Value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04357-5EA0-44C4-9785-A7C55BE7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49199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Each expression is broken down into these categories</a:t>
            </a:r>
          </a:p>
          <a:p>
            <a:endParaRPr lang="en-CA" dirty="0"/>
          </a:p>
          <a:p>
            <a:r>
              <a:rPr lang="en-CA" dirty="0" err="1"/>
              <a:t>glvalue</a:t>
            </a:r>
            <a:r>
              <a:rPr lang="en-CA" dirty="0"/>
              <a:t> – evaluates an object or function</a:t>
            </a:r>
          </a:p>
          <a:p>
            <a:r>
              <a:rPr lang="en-CA" dirty="0" err="1"/>
              <a:t>rvalue</a:t>
            </a:r>
            <a:r>
              <a:rPr lang="en-CA" dirty="0"/>
              <a:t> – Temporary object, or value not associated</a:t>
            </a:r>
            <a:br>
              <a:rPr lang="en-CA" dirty="0"/>
            </a:br>
            <a:r>
              <a:rPr lang="en-CA" dirty="0"/>
              <a:t>-------------------------------------------</a:t>
            </a:r>
          </a:p>
          <a:p>
            <a:r>
              <a:rPr lang="en-CA" dirty="0" err="1"/>
              <a:t>xvalue</a:t>
            </a:r>
            <a:r>
              <a:rPr lang="en-CA" dirty="0"/>
              <a:t> -  a </a:t>
            </a:r>
            <a:r>
              <a:rPr lang="en-CA" dirty="0" err="1"/>
              <a:t>glvalue</a:t>
            </a:r>
            <a:r>
              <a:rPr lang="en-CA" dirty="0"/>
              <a:t> that can be reused or moved.</a:t>
            </a:r>
          </a:p>
          <a:p>
            <a:r>
              <a:rPr lang="en-CA" dirty="0" err="1"/>
              <a:t>lvalue</a:t>
            </a:r>
            <a:r>
              <a:rPr lang="en-CA" dirty="0"/>
              <a:t> – a value that is in memory and cannot be moved</a:t>
            </a:r>
          </a:p>
          <a:p>
            <a:r>
              <a:rPr lang="en-CA" dirty="0" err="1"/>
              <a:t>prvalue</a:t>
            </a:r>
            <a:r>
              <a:rPr lang="en-CA" dirty="0"/>
              <a:t> – a value that can be used but is not in memory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7E66203-B94E-4141-994F-989C6FB89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" r="-3" b="-3"/>
          <a:stretch/>
        </p:blipFill>
        <p:spPr bwMode="auto">
          <a:xfrm>
            <a:off x="7861238" y="933693"/>
            <a:ext cx="364496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94D9A78-74F3-41D1-AEF8-682063D7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238" y="3563684"/>
            <a:ext cx="3645005" cy="17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750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761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Week 3</vt:lpstr>
      <vt:lpstr>Relationships</vt:lpstr>
      <vt:lpstr>Composition</vt:lpstr>
      <vt:lpstr>Aggregation</vt:lpstr>
      <vt:lpstr>Aggregation Vs Composition</vt:lpstr>
      <vt:lpstr>Association</vt:lpstr>
      <vt:lpstr>Processing</vt:lpstr>
      <vt:lpstr>Operator Precedence</vt:lpstr>
      <vt:lpstr>Value Category</vt:lpstr>
      <vt:lpstr>Postfix Incrementation </vt:lpstr>
      <vt:lpstr>Prefix Incrementation</vt:lpstr>
      <vt:lpstr>Logical Expressions</vt:lpstr>
      <vt:lpstr>Order Matters</vt:lpstr>
      <vt:lpstr>Expressions on different systems</vt:lpstr>
      <vt:lpstr>Joke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Nathan Misener</dc:creator>
  <cp:lastModifiedBy>Nathan Misener</cp:lastModifiedBy>
  <cp:revision>7</cp:revision>
  <dcterms:created xsi:type="dcterms:W3CDTF">2019-09-23T19:04:20Z</dcterms:created>
  <dcterms:modified xsi:type="dcterms:W3CDTF">2019-09-23T20:04:28Z</dcterms:modified>
</cp:coreProperties>
</file>