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fun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rlz=1C1CHBF_enCA750CA750&amp;biw=1536&amp;bih=722&amp;sxsrf=ACYBGNRZek2-tTC6ifoZ-e9fHPK3fzdBrw%3A1569858987969&amp;ei=qyWSXbPcOtKOggf4-bHIBw&amp;q=recursion&amp;oq=recursion&amp;gs_l=psy-ab.3..0i71l8.0.0..256838...0.2..0.0.0.......0......gws-wiz.56XBqXIQXxI&amp;ved=0ahUKEwjz3cy69PjkAhVSh-AKHfh8DHkQ4dUDCAs&amp;uact=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F38E-678C-4314-ACE9-0EA8CC532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60C17-7202-472C-B49B-20231874F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Functions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62750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5C83-9DB7-4D13-B61D-70EEDE5F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9507"/>
            <a:ext cx="9603275" cy="584247"/>
          </a:xfrm>
        </p:spPr>
        <p:txBody>
          <a:bodyPr/>
          <a:lstStyle/>
          <a:p>
            <a:r>
              <a:rPr lang="en-CA" dirty="0"/>
              <a:t>Lambda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9334-16D7-48B7-8F31-7949E26F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Please check in blackboard under course documents for code examples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62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3EEC-4FCA-49E4-BC5B-B1A5BBFE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5118"/>
            <a:ext cx="9603275" cy="628636"/>
          </a:xfrm>
        </p:spPr>
        <p:txBody>
          <a:bodyPr/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7C7F-63CB-492D-B939-DB1860D9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error handling in </a:t>
            </a:r>
            <a:r>
              <a:rPr lang="en-CA" dirty="0" err="1"/>
              <a:t>c++</a:t>
            </a:r>
            <a:r>
              <a:rPr lang="en-CA" dirty="0"/>
              <a:t> you need 2 things. </a:t>
            </a:r>
          </a:p>
          <a:p>
            <a:pPr lvl="1"/>
            <a:r>
              <a:rPr lang="en-CA" dirty="0"/>
              <a:t>Something to throw errors when they’re hit</a:t>
            </a:r>
          </a:p>
          <a:p>
            <a:pPr lvl="1"/>
            <a:r>
              <a:rPr lang="en-CA" dirty="0"/>
              <a:t>Something to catch the errors that are thrown. </a:t>
            </a:r>
          </a:p>
          <a:p>
            <a:endParaRPr lang="en-CA" dirty="0"/>
          </a:p>
          <a:p>
            <a:r>
              <a:rPr lang="en-CA" dirty="0"/>
              <a:t>Code blocks that could potentially cause errors are wrapped in try/catch blocks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29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AEC3-29DE-4992-8192-CAA16C22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751"/>
            <a:ext cx="9603275" cy="602003"/>
          </a:xfrm>
        </p:spPr>
        <p:txBody>
          <a:bodyPr/>
          <a:lstStyle/>
          <a:p>
            <a:r>
              <a:rPr lang="en-CA" dirty="0"/>
              <a:t>Try catch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CBA6-0397-4502-AED9-07154548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Try/catch block syntax looks like this:</a:t>
            </a:r>
          </a:p>
          <a:p>
            <a:pPr marL="0" indent="0">
              <a:buNone/>
            </a:pPr>
            <a:r>
              <a:rPr lang="en-CA" dirty="0"/>
              <a:t> int x=5, divisor=0;</a:t>
            </a:r>
            <a:br>
              <a:rPr lang="en-CA" dirty="0"/>
            </a:br>
            <a:r>
              <a:rPr lang="en-CA" dirty="0">
                <a:solidFill>
                  <a:srgbClr val="0070C0"/>
                </a:solidFill>
              </a:rPr>
              <a:t>try</a:t>
            </a: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if (divisor==0) </a:t>
            </a:r>
            <a:r>
              <a:rPr lang="en-CA" dirty="0">
                <a:solidFill>
                  <a:srgbClr val="FF0000"/>
                </a:solidFill>
              </a:rPr>
              <a:t>throw divisor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 err="1"/>
              <a:t>cout</a:t>
            </a:r>
            <a:r>
              <a:rPr lang="en-CA" dirty="0"/>
              <a:t>&lt;&lt;“5/0 = ”&lt;&lt;x/divisor; </a:t>
            </a:r>
            <a:r>
              <a:rPr lang="en-CA" dirty="0">
                <a:solidFill>
                  <a:srgbClr val="00B050"/>
                </a:solidFill>
              </a:rPr>
              <a:t>//dividing by zero causes an error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catch</a:t>
            </a:r>
            <a:r>
              <a:rPr lang="en-CA" dirty="0"/>
              <a:t>(…){</a:t>
            </a:r>
          </a:p>
          <a:p>
            <a:pPr marL="0" indent="0">
              <a:buNone/>
            </a:pPr>
            <a:r>
              <a:rPr lang="en-CA" dirty="0" err="1"/>
              <a:t>cout</a:t>
            </a:r>
            <a:r>
              <a:rPr lang="en-CA" dirty="0"/>
              <a:t>&lt;&lt;“I can’t let you do that </a:t>
            </a:r>
            <a:r>
              <a:rPr lang="en-CA" dirty="0" err="1"/>
              <a:t>starfox</a:t>
            </a:r>
            <a:r>
              <a:rPr lang="en-CA" dirty="0"/>
              <a:t>”;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4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D34D-85D2-4337-9CE3-D1A61C2A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8505"/>
            <a:ext cx="9603275" cy="587136"/>
          </a:xfrm>
        </p:spPr>
        <p:txBody>
          <a:bodyPr/>
          <a:lstStyle/>
          <a:p>
            <a:r>
              <a:rPr lang="en-CA" dirty="0"/>
              <a:t>Improved 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38F6-8B5F-4D79-9145-3B1B1632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C++ 11 introduces </a:t>
            </a:r>
          </a:p>
          <a:p>
            <a:pPr lvl="1"/>
            <a:r>
              <a:rPr lang="en-CA" dirty="0"/>
              <a:t>Type-inference declaration</a:t>
            </a:r>
          </a:p>
          <a:p>
            <a:pPr lvl="1"/>
            <a:r>
              <a:rPr lang="en-CA" dirty="0"/>
              <a:t>Trailing return type declaration</a:t>
            </a:r>
          </a:p>
          <a:p>
            <a:r>
              <a:rPr lang="en-CA" dirty="0"/>
              <a:t>Trailing return type declaration </a:t>
            </a:r>
          </a:p>
          <a:p>
            <a:pPr lvl="1"/>
            <a:r>
              <a:rPr lang="en-CA" dirty="0"/>
              <a:t>For functions that want to include type inference we need a return type declaration so the compiler can figure out what type to return</a:t>
            </a:r>
          </a:p>
        </p:txBody>
      </p:sp>
    </p:spTree>
    <p:extLst>
      <p:ext uri="{BB962C8B-B14F-4D97-AF65-F5344CB8AC3E}">
        <p14:creationId xmlns:p14="http://schemas.microsoft.com/office/powerpoint/2010/main" val="38100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5B28-F00F-4673-AD3F-6DA5E5BF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751"/>
            <a:ext cx="9603275" cy="602003"/>
          </a:xfrm>
        </p:spPr>
        <p:txBody>
          <a:bodyPr/>
          <a:lstStyle/>
          <a:p>
            <a:r>
              <a:rPr lang="en-CA" dirty="0"/>
              <a:t>Improved Function Syntax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6D72-56BF-40C2-ABCD-D8AAD33B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711"/>
            <a:ext cx="9603275" cy="423414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Sytatax</a:t>
            </a:r>
            <a:r>
              <a:rPr lang="en-CA" dirty="0"/>
              <a:t>: </a:t>
            </a:r>
          </a:p>
          <a:p>
            <a:pPr lvl="1"/>
            <a:r>
              <a:rPr lang="en-CA" dirty="0">
                <a:highlight>
                  <a:srgbClr val="00FFFF"/>
                </a:highlight>
              </a:rPr>
              <a:t>auto identifier(parameter-list) -&gt; return-type {}</a:t>
            </a:r>
          </a:p>
          <a:p>
            <a:r>
              <a:rPr lang="en-CA" dirty="0"/>
              <a:t>Auto keyword implies variable inference</a:t>
            </a:r>
          </a:p>
          <a:p>
            <a:r>
              <a:rPr lang="en-CA" dirty="0" err="1"/>
              <a:t>Identifer</a:t>
            </a:r>
            <a:r>
              <a:rPr lang="en-CA" dirty="0"/>
              <a:t> is the name of our function</a:t>
            </a:r>
          </a:p>
          <a:p>
            <a:r>
              <a:rPr lang="en-CA" dirty="0"/>
              <a:t>Parameter-list is any external variable we want to include in our code block</a:t>
            </a:r>
          </a:p>
          <a:p>
            <a:r>
              <a:rPr lang="en-CA" dirty="0"/>
              <a:t>-&gt; return-type declares what type we’re returning</a:t>
            </a:r>
          </a:p>
          <a:p>
            <a:endParaRPr lang="en-CA" dirty="0"/>
          </a:p>
          <a:p>
            <a:r>
              <a:rPr lang="en-CA" dirty="0"/>
              <a:t>This was created to alleviate some intense scoped syntax </a:t>
            </a:r>
          </a:p>
          <a:p>
            <a:r>
              <a:rPr lang="en-CA" dirty="0">
                <a:hlinkClick r:id="rId2"/>
              </a:rPr>
              <a:t>https://ict.senecacollege.ca/~oop345/pages/content/funct.html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07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522-3D91-4442-8834-0F379C45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895"/>
            <a:ext cx="9603275" cy="539859"/>
          </a:xfrm>
        </p:spPr>
        <p:txBody>
          <a:bodyPr/>
          <a:lstStyle/>
          <a:p>
            <a:r>
              <a:rPr lang="en-CA" dirty="0"/>
              <a:t>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B87-2AED-4B03-8BF1-8E8998CA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99043"/>
          </a:xfrm>
        </p:spPr>
        <p:txBody>
          <a:bodyPr/>
          <a:lstStyle/>
          <a:p>
            <a:r>
              <a:rPr lang="en-CA" dirty="0"/>
              <a:t>Variable an functions can have either an internal or external linkage</a:t>
            </a:r>
          </a:p>
          <a:p>
            <a:r>
              <a:rPr lang="en-CA" dirty="0"/>
              <a:t>By default linkage is considered external, we can be redundant by using the keyword extern. </a:t>
            </a:r>
            <a:r>
              <a:rPr lang="en-CA" b="1" dirty="0"/>
              <a:t>Main()</a:t>
            </a:r>
            <a:r>
              <a:rPr lang="en-CA" dirty="0"/>
              <a:t> has to have </a:t>
            </a:r>
            <a:r>
              <a:rPr lang="en-CA" b="1" dirty="0"/>
              <a:t>external linkage</a:t>
            </a:r>
          </a:p>
          <a:p>
            <a:r>
              <a:rPr lang="en-CA" dirty="0"/>
              <a:t>To specify internal linkage we can use the keyword </a:t>
            </a:r>
            <a:r>
              <a:rPr lang="en-CA" b="1" dirty="0"/>
              <a:t>static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E8488-DEDF-4360-8268-3A3BC1AA4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4" t="29392" r="20000" b="27031"/>
          <a:stretch/>
        </p:blipFill>
        <p:spPr bwMode="auto">
          <a:xfrm>
            <a:off x="9325548" y="68957"/>
            <a:ext cx="1729306" cy="17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BC180-DF5F-4630-BEE5-228708A8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73409"/>
              </p:ext>
            </p:extLst>
          </p:nvPr>
        </p:nvGraphicFramePr>
        <p:xfrm>
          <a:off x="168676" y="3891333"/>
          <a:ext cx="1186944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59">
                  <a:extLst>
                    <a:ext uri="{9D8B030D-6E8A-4147-A177-3AD203B41FA5}">
                      <a16:colId xmlns:a16="http://schemas.microsoft.com/office/drawing/2014/main" val="2176090350"/>
                    </a:ext>
                  </a:extLst>
                </a:gridCol>
                <a:gridCol w="5175682">
                  <a:extLst>
                    <a:ext uri="{9D8B030D-6E8A-4147-A177-3AD203B41FA5}">
                      <a16:colId xmlns:a16="http://schemas.microsoft.com/office/drawing/2014/main" val="1689469509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197157416"/>
                    </a:ext>
                  </a:extLst>
                </a:gridCol>
              </a:tblGrid>
              <a:tr h="264263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 Function Linkage - Module A </a:t>
                      </a:r>
                    </a:p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 linkage_b.cpp </a:t>
                      </a:r>
                    </a:p>
                    <a:p>
                      <a:r>
                        <a:rPr lang="en-CA" dirty="0"/>
                        <a:t>#include &lt;iostream&gt;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CA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void display() </a:t>
                      </a:r>
                      <a:r>
                        <a:rPr lang="en-CA" dirty="0"/>
                        <a:t>{ </a:t>
                      </a:r>
                      <a:r>
                        <a:rPr lang="en-CA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internal linkage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CA" dirty="0"/>
                        <a:t>std::</a:t>
                      </a:r>
                      <a:r>
                        <a:rPr lang="en-CA" dirty="0" err="1"/>
                        <a:t>cout</a:t>
                      </a:r>
                      <a:r>
                        <a:rPr lang="en-CA" dirty="0"/>
                        <a:t> &lt;&lt; "in module b\n"; </a:t>
                      </a:r>
                    </a:p>
                    <a:p>
                      <a:r>
                        <a:rPr lang="en-CA" dirty="0"/>
                        <a:t>} </a:t>
                      </a:r>
                    </a:p>
                    <a:p>
                      <a:r>
                        <a:rPr lang="en-CA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void </a:t>
                      </a:r>
                      <a:r>
                        <a:rPr lang="en-CA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module_b</a:t>
                      </a:r>
                      <a:r>
                        <a:rPr lang="en-CA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() </a:t>
                      </a:r>
                      <a:r>
                        <a:rPr lang="en-CA" dirty="0"/>
                        <a:t>{ </a:t>
                      </a:r>
                      <a:r>
                        <a:rPr lang="en-CA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external linkage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 </a:t>
                      </a:r>
                    </a:p>
                    <a:p>
                      <a:r>
                        <a:rPr lang="en-CA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display(); </a:t>
                      </a:r>
                    </a:p>
                    <a:p>
                      <a:r>
                        <a:rPr lang="en-C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#include &lt;iostream&gt; </a:t>
                      </a:r>
                    </a:p>
                    <a:p>
                      <a:r>
                        <a:rPr lang="en-CA" sz="1800" b="1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void display() </a:t>
                      </a:r>
                      <a:r>
                        <a:rPr lang="en-CA" dirty="0"/>
                        <a:t>{</a:t>
                      </a:r>
                      <a:r>
                        <a:rPr lang="en-CA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internal linkage</a:t>
                      </a:r>
                      <a:r>
                        <a:rPr lang="en-CA" dirty="0"/>
                        <a:t> std::</a:t>
                      </a:r>
                      <a:r>
                        <a:rPr lang="en-CA" dirty="0" err="1"/>
                        <a:t>cout</a:t>
                      </a:r>
                      <a:r>
                        <a:rPr lang="en-CA" dirty="0"/>
                        <a:t> &lt;&lt; "in module a\n"; </a:t>
                      </a:r>
                    </a:p>
                    <a:p>
                      <a:r>
                        <a:rPr lang="en-CA" dirty="0"/>
                        <a:t>} </a:t>
                      </a:r>
                    </a:p>
                    <a:p>
                      <a:r>
                        <a:rPr lang="en-CA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void </a:t>
                      </a:r>
                      <a:r>
                        <a:rPr lang="en-CA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module_b</a:t>
                      </a:r>
                      <a:r>
                        <a:rPr lang="en-CA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(); </a:t>
                      </a:r>
                      <a:r>
                        <a:rPr lang="en-CA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external linkage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 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int main() { </a:t>
                      </a:r>
                      <a:r>
                        <a:rPr lang="en-CA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external linkage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 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display(); </a:t>
                      </a:r>
                    </a:p>
                    <a:p>
                      <a:r>
                        <a:rPr lang="en-CA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module_b</a:t>
                      </a:r>
                      <a:r>
                        <a:rPr lang="en-CA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(); </a:t>
                      </a:r>
                    </a:p>
                    <a:p>
                      <a:r>
                        <a:rPr lang="en-C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//Output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in module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 module b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8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5" name="Straight Connector 7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1149F7-9297-421B-AC7D-AAC31BF8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CA"/>
              <a:t>Recursion</a:t>
            </a:r>
            <a:endParaRPr lang="en-CA" dirty="0"/>
          </a:p>
        </p:txBody>
      </p:sp>
      <p:sp>
        <p:nvSpPr>
          <p:cNvPr id="2057" name="Rectangle 7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4475571E-3685-4364-A3AB-D432547D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2015733"/>
            <a:ext cx="5480918" cy="3232542"/>
          </a:xfrm>
        </p:spPr>
        <p:txBody>
          <a:bodyPr>
            <a:normAutofit/>
          </a:bodyPr>
          <a:lstStyle/>
          <a:p>
            <a:r>
              <a:rPr lang="en-US" dirty="0"/>
              <a:t>A recursive function calls itself from its own code body</a:t>
            </a:r>
          </a:p>
          <a:p>
            <a:r>
              <a:rPr lang="en-US" dirty="0"/>
              <a:t>In order for a recursive function to work, it requires an </a:t>
            </a:r>
            <a:r>
              <a:rPr lang="en-US" b="1" dirty="0"/>
              <a:t>“EXIT CONDITION”</a:t>
            </a:r>
          </a:p>
          <a:p>
            <a:r>
              <a:rPr lang="en-US" dirty="0"/>
              <a:t>Recursion uses the stack to complete its loops</a:t>
            </a:r>
          </a:p>
          <a:p>
            <a:r>
              <a:rPr lang="en-US" dirty="0"/>
              <a:t>If your function recurs too many times it may cause a </a:t>
            </a:r>
            <a:r>
              <a:rPr lang="en-US" b="1" dirty="0"/>
              <a:t>“stack overflow”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1116DC-626D-464C-B49E-2CC309AC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151787"/>
            <a:ext cx="4960442" cy="39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8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9" name="Straight Connector 8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320EC7-0053-4BAF-A9CE-AA214324B966}"/>
              </a:ext>
            </a:extLst>
          </p:cNvPr>
          <p:cNvSpPr txBox="1"/>
          <p:nvPr/>
        </p:nvSpPr>
        <p:spPr>
          <a:xfrm>
            <a:off x="247650" y="5428402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Google Trolls Link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5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597A-6554-46FA-BEE9-2EFC4CEE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D4A4-F7E6-434B-97E5-386A3529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 pointers hold an address of a function</a:t>
            </a:r>
          </a:p>
          <a:p>
            <a:r>
              <a:rPr lang="en-CA" dirty="0"/>
              <a:t>This is helpful if we want to pass functions into other functions through the parameter list</a:t>
            </a:r>
          </a:p>
          <a:p>
            <a:r>
              <a:rPr lang="en-CA" dirty="0"/>
              <a:t> When using templates you must also specify the type when passing the function in</a:t>
            </a:r>
          </a:p>
          <a:p>
            <a:endParaRPr lang="en-CA" dirty="0"/>
          </a:p>
          <a:p>
            <a:r>
              <a:rPr lang="en-CA" dirty="0"/>
              <a:t>Ex.   </a:t>
            </a:r>
            <a:r>
              <a:rPr lang="pt-BR" dirty="0"/>
              <a:t>sort(a, n, </a:t>
            </a:r>
            <a:r>
              <a:rPr lang="pt-BR" dirty="0">
                <a:solidFill>
                  <a:srgbClr val="00B050"/>
                </a:solidFill>
              </a:rPr>
              <a:t>ascending</a:t>
            </a:r>
            <a:r>
              <a:rPr lang="pt-BR" dirty="0">
                <a:solidFill>
                  <a:srgbClr val="FF0000"/>
                </a:solidFill>
              </a:rPr>
              <a:t>&lt;int&gt;</a:t>
            </a:r>
            <a:r>
              <a:rPr lang="pt-BR" dirty="0"/>
              <a:t>); </a:t>
            </a:r>
          </a:p>
          <a:p>
            <a:r>
              <a:rPr lang="pt-BR" dirty="0">
                <a:solidFill>
                  <a:srgbClr val="00B050"/>
                </a:solidFill>
              </a:rPr>
              <a:t>Is the function you pass in.   </a:t>
            </a:r>
            <a:r>
              <a:rPr lang="pt-BR" dirty="0">
                <a:solidFill>
                  <a:srgbClr val="FF0000"/>
                </a:solidFill>
              </a:rPr>
              <a:t>Is the typeing for the template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D4707E7-E2AC-41B6-BDB3-33BE69A28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7E7789CF-92DD-4B79-8144-F3154AD9E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DA8FCFB2-7A98-49FE-9158-9A0B1D5D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250" y="222461"/>
            <a:ext cx="2815450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10C2-A5FA-4B9C-A9DF-434628F1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9507"/>
            <a:ext cx="9603275" cy="584247"/>
          </a:xfrm>
        </p:spPr>
        <p:txBody>
          <a:bodyPr/>
          <a:lstStyle/>
          <a:p>
            <a:r>
              <a:rPr lang="en-CA" dirty="0"/>
              <a:t>Arrays of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096E-82F4-4ECE-A072-BF87FD74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You can have an array of function pointers if they have:</a:t>
            </a:r>
          </a:p>
          <a:p>
            <a:pPr lvl="1"/>
            <a:r>
              <a:rPr lang="en-CA" dirty="0"/>
              <a:t> the same number of parameters </a:t>
            </a:r>
          </a:p>
          <a:p>
            <a:pPr lvl="1"/>
            <a:r>
              <a:rPr lang="en-CA" dirty="0"/>
              <a:t>same type of parameters</a:t>
            </a:r>
          </a:p>
          <a:p>
            <a:pPr lvl="1"/>
            <a:r>
              <a:rPr lang="en-CA" dirty="0"/>
              <a:t>same order of parameters</a:t>
            </a:r>
          </a:p>
          <a:p>
            <a:pPr lvl="1"/>
            <a:r>
              <a:rPr lang="en-CA" dirty="0"/>
              <a:t>same return type</a:t>
            </a:r>
          </a:p>
          <a:p>
            <a:endParaRPr lang="en-CA" dirty="0"/>
          </a:p>
          <a:p>
            <a:r>
              <a:rPr lang="en-CA" dirty="0"/>
              <a:t>bool (*</a:t>
            </a:r>
            <a:r>
              <a:rPr lang="en-CA" dirty="0">
                <a:solidFill>
                  <a:srgbClr val="FF0000"/>
                </a:solidFill>
              </a:rPr>
              <a:t>criterion</a:t>
            </a:r>
            <a:r>
              <a:rPr lang="en-CA" dirty="0"/>
              <a:t>[2])(int, int) = {ascending, descending}; </a:t>
            </a:r>
            <a:r>
              <a:rPr lang="en-CA" dirty="0">
                <a:solidFill>
                  <a:srgbClr val="00B050"/>
                </a:solidFill>
              </a:rPr>
              <a:t>// ascending &amp; descending are function names</a:t>
            </a:r>
          </a:p>
          <a:p>
            <a:r>
              <a:rPr lang="en-CA" dirty="0"/>
              <a:t>Invoking:    </a:t>
            </a:r>
            <a:r>
              <a:rPr lang="it-IT" dirty="0"/>
              <a:t>sort(a, n, </a:t>
            </a:r>
            <a:r>
              <a:rPr lang="it-IT" dirty="0">
                <a:solidFill>
                  <a:srgbClr val="FF0000"/>
                </a:solidFill>
              </a:rPr>
              <a:t>criterion[i]</a:t>
            </a:r>
            <a:r>
              <a:rPr lang="it-IT" dirty="0"/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831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5EDF-A515-432E-B570-F500E38A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2874"/>
            <a:ext cx="9603275" cy="610880"/>
          </a:xfrm>
        </p:spPr>
        <p:txBody>
          <a:bodyPr/>
          <a:lstStyle/>
          <a:p>
            <a:r>
              <a:rPr lang="en-CA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A0CF-85D1-4DFA-9002-300E4A5B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Lambda expressions are anonymous function that is usually called once. They can be nested inside other functions</a:t>
            </a:r>
          </a:p>
          <a:p>
            <a:r>
              <a:rPr lang="en-CA" dirty="0"/>
              <a:t>It can access certain variables in it’s environment (it’s parent functions)</a:t>
            </a:r>
          </a:p>
          <a:p>
            <a:r>
              <a:rPr lang="en-CA" dirty="0"/>
              <a:t>Syntax:</a:t>
            </a:r>
          </a:p>
          <a:p>
            <a:r>
              <a:rPr lang="en-CA" dirty="0">
                <a:solidFill>
                  <a:srgbClr val="FF0000"/>
                </a:solidFill>
              </a:rPr>
              <a:t>[</a:t>
            </a:r>
            <a:r>
              <a:rPr lang="en-CA" dirty="0"/>
              <a:t>capture-list</a:t>
            </a:r>
            <a:r>
              <a:rPr lang="en-CA" dirty="0">
                <a:solidFill>
                  <a:srgbClr val="FF0000"/>
                </a:solidFill>
              </a:rPr>
              <a:t>]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(</a:t>
            </a:r>
            <a:r>
              <a:rPr lang="en-CA" dirty="0"/>
              <a:t>parameter-list</a:t>
            </a:r>
            <a:r>
              <a:rPr lang="en-CA" dirty="0">
                <a:solidFill>
                  <a:srgbClr val="0070C0"/>
                </a:solidFill>
              </a:rPr>
              <a:t>)</a:t>
            </a:r>
            <a:r>
              <a:rPr lang="en-CA" dirty="0"/>
              <a:t> -&gt; optional-return-type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{</a:t>
            </a:r>
            <a:r>
              <a:rPr lang="en-CA" dirty="0"/>
              <a:t>//function-body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[]</a:t>
            </a:r>
            <a:r>
              <a:rPr lang="en-CA" dirty="0">
                <a:solidFill>
                  <a:srgbClr val="0070C0"/>
                </a:solidFill>
              </a:rPr>
              <a:t>()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{} </a:t>
            </a:r>
            <a:r>
              <a:rPr lang="en-CA" dirty="0"/>
              <a:t>//shortest lambda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490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6CDB-477A-4C8A-B2AA-4931EAAE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0629"/>
            <a:ext cx="9603275" cy="593125"/>
          </a:xfrm>
        </p:spPr>
        <p:txBody>
          <a:bodyPr/>
          <a:lstStyle/>
          <a:p>
            <a:r>
              <a:rPr lang="en-CA" dirty="0"/>
              <a:t>Lambda – Capture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903-F257-414F-BC7A-286B4179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0220"/>
            <a:ext cx="9603275" cy="4842268"/>
          </a:xfrm>
        </p:spPr>
        <p:txBody>
          <a:bodyPr/>
          <a:lstStyle/>
          <a:p>
            <a:r>
              <a:rPr lang="en-CA" dirty="0"/>
              <a:t>Capture lists can pass non-local variable into the body of the lambda expression</a:t>
            </a:r>
          </a:p>
          <a:p>
            <a:r>
              <a:rPr lang="en-CA" dirty="0"/>
              <a:t>[=] specifies that the non-local variables in the code block are captured by </a:t>
            </a:r>
            <a:r>
              <a:rPr lang="en-CA" b="1" dirty="0"/>
              <a:t>value</a:t>
            </a:r>
          </a:p>
          <a:p>
            <a:pPr lvl="1"/>
            <a:r>
              <a:rPr lang="en-CA" dirty="0"/>
              <a:t>Only creates a copy of the variable</a:t>
            </a:r>
          </a:p>
          <a:p>
            <a:r>
              <a:rPr lang="en-CA" dirty="0"/>
              <a:t>[&amp;] specifies that the non-local variables in the code block are captured by </a:t>
            </a:r>
            <a:r>
              <a:rPr lang="en-CA" b="1" dirty="0"/>
              <a:t>reference</a:t>
            </a:r>
          </a:p>
          <a:p>
            <a:pPr lvl="1"/>
            <a:r>
              <a:rPr lang="en-CA" dirty="0"/>
              <a:t>Allows you to access the actual variable</a:t>
            </a:r>
          </a:p>
          <a:p>
            <a:endParaRPr lang="en-CA" dirty="0"/>
          </a:p>
          <a:p>
            <a:r>
              <a:rPr lang="en-CA" dirty="0"/>
              <a:t>By default Lambda’s non-local variables are </a:t>
            </a:r>
            <a:r>
              <a:rPr lang="en-CA" b="1" dirty="0"/>
              <a:t>read-only</a:t>
            </a:r>
            <a:r>
              <a:rPr lang="en-CA" dirty="0"/>
              <a:t> cannot change the values.</a:t>
            </a:r>
          </a:p>
          <a:p>
            <a:r>
              <a:rPr lang="en-CA" dirty="0"/>
              <a:t>You can modify the variables if you add the keyword </a:t>
            </a:r>
            <a:r>
              <a:rPr lang="en-CA" b="1" dirty="0"/>
              <a:t>mutable</a:t>
            </a:r>
          </a:p>
          <a:p>
            <a:r>
              <a:rPr lang="en-CA" dirty="0"/>
              <a:t>[]() mutable {}</a:t>
            </a:r>
          </a:p>
        </p:txBody>
      </p:sp>
    </p:spTree>
    <p:extLst>
      <p:ext uri="{BB962C8B-B14F-4D97-AF65-F5344CB8AC3E}">
        <p14:creationId xmlns:p14="http://schemas.microsoft.com/office/powerpoint/2010/main" val="1493772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669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Week 5</vt:lpstr>
      <vt:lpstr>Improved Function Syntax</vt:lpstr>
      <vt:lpstr>Improved Function Syntax pt.2</vt:lpstr>
      <vt:lpstr>Linkage</vt:lpstr>
      <vt:lpstr>Recursion</vt:lpstr>
      <vt:lpstr>Function Pointers</vt:lpstr>
      <vt:lpstr>Arrays of function pointers</vt:lpstr>
      <vt:lpstr>Lambda Expressions</vt:lpstr>
      <vt:lpstr>Lambda – Capture list</vt:lpstr>
      <vt:lpstr>Lambda example</vt:lpstr>
      <vt:lpstr>Error handling</vt:lpstr>
      <vt:lpstr>Try catch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Nathan Misener</dc:creator>
  <cp:lastModifiedBy>Nathan Misener</cp:lastModifiedBy>
  <cp:revision>11</cp:revision>
  <dcterms:created xsi:type="dcterms:W3CDTF">2019-09-30T15:57:04Z</dcterms:created>
  <dcterms:modified xsi:type="dcterms:W3CDTF">2019-09-30T21:10:53Z</dcterms:modified>
</cp:coreProperties>
</file>