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ct.senecacollege.ca/~oop345/pages/content/stlco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812A-7A3A-4CAF-8D02-0A0A29D20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23368-D208-4DA5-B1C0-9F5575EE0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Standard Library &amp; containers</a:t>
            </a:r>
          </a:p>
        </p:txBody>
      </p:sp>
    </p:spTree>
    <p:extLst>
      <p:ext uri="{BB962C8B-B14F-4D97-AF65-F5344CB8AC3E}">
        <p14:creationId xmlns:p14="http://schemas.microsoft.com/office/powerpoint/2010/main" val="427946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FA42-FA34-4CB1-9EB4-ACA51915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16" y="71670"/>
            <a:ext cx="10364451" cy="1596177"/>
          </a:xfrm>
        </p:spPr>
        <p:txBody>
          <a:bodyPr/>
          <a:lstStyle/>
          <a:p>
            <a:r>
              <a:rPr lang="en-CA" dirty="0"/>
              <a:t>Vector functions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0C7D8-A305-4988-95B7-E1BB25A1160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88748700"/>
              </p:ext>
            </p:extLst>
          </p:nvPr>
        </p:nvGraphicFramePr>
        <p:xfrm>
          <a:off x="-1" y="1136725"/>
          <a:ext cx="12129246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623">
                  <a:extLst>
                    <a:ext uri="{9D8B030D-6E8A-4147-A177-3AD203B41FA5}">
                      <a16:colId xmlns:a16="http://schemas.microsoft.com/office/drawing/2014/main" val="1734341292"/>
                    </a:ext>
                  </a:extLst>
                </a:gridCol>
                <a:gridCol w="6064623">
                  <a:extLst>
                    <a:ext uri="{9D8B030D-6E8A-4147-A177-3AD203B41FA5}">
                      <a16:colId xmlns:a16="http://schemas.microsoft.com/office/drawing/2014/main" val="2306540919"/>
                    </a:ext>
                  </a:extLst>
                </a:gridCol>
              </a:tblGrid>
              <a:tr h="5504330">
                <a:tc>
                  <a:txBody>
                    <a:bodyPr/>
                    <a:lstStyle/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vector()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default constructor - creates a container with no elements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vector(int n)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creates a container with n elements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vector(int n, const T&amp; t)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creates a container with n elements, each initialized to value t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vector(const vector&amp; v)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copies the contents of container v into the current object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~vector()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destroys the container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vector&amp; operator=(const vector&amp; v)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copies the contents of container v into the current object</a:t>
                      </a:r>
                    </a:p>
                    <a:p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size() const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the number of elements in the current object</a:t>
                      </a:r>
                    </a:p>
                    <a:p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capacity() const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the current capacity of the current object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empty() const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true if the current object has no elements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T&amp; operator[](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a reference to element </a:t>
                      </a:r>
                      <a:r>
                        <a:rPr lang="en-CA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CA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T&amp; operator[](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const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an unmodifiable reference to element </a:t>
                      </a:r>
                      <a:r>
                        <a:rPr lang="en-CA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CA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T&amp; at(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a reference to element </a:t>
                      </a:r>
                      <a:r>
                        <a:rPr lang="en-CA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checks bounds - throwing an exception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T&amp; at(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const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an unmodifiable reference to element </a:t>
                      </a:r>
                      <a:r>
                        <a:rPr lang="en-CA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checks bounds - throwing an exception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T* data() 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noexcept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a pointer to the underlying array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T* data() const 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noexcept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a pointer to the underlying unmodifiable array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T&amp; front()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a reference to the first element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T&amp; front() const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an unmodifiable reference to the first element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T&amp; back()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a reference to the last element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T&amp; back() const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an unmodifiable reference to the last element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(const T&amp; t)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adds element t after the last element in the container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pop_back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removes the last element from the container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clear()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removes all elements from the container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9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96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081A-E2AB-4BB2-A0C7-AAA921B0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48302"/>
          </a:xfrm>
        </p:spPr>
        <p:txBody>
          <a:bodyPr/>
          <a:lstStyle/>
          <a:p>
            <a:r>
              <a:rPr lang="en-CA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AD5B-D539-462F-9CE5-DF62EDB5D6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66820"/>
            <a:ext cx="10363826" cy="4524380"/>
          </a:xfrm>
        </p:spPr>
        <p:txBody>
          <a:bodyPr/>
          <a:lstStyle/>
          <a:p>
            <a:r>
              <a:rPr lang="en-CA" dirty="0"/>
              <a:t>A deque is a non-contiguous storage container. Meaning it’s data is scattered throughout memory</a:t>
            </a:r>
          </a:p>
          <a:p>
            <a:r>
              <a:rPr lang="en-CA" dirty="0"/>
              <a:t>It is double-ended so we can change its size from either end.  </a:t>
            </a:r>
          </a:p>
          <a:p>
            <a:r>
              <a:rPr lang="en-CA" dirty="0"/>
              <a:t>Adding from front and back is easy but accessing data in the middle is harder</a:t>
            </a:r>
          </a:p>
        </p:txBody>
      </p:sp>
      <p:pic>
        <p:nvPicPr>
          <p:cNvPr id="4" name="Picture 2" descr="Image result for paper tube">
            <a:extLst>
              <a:ext uri="{FF2B5EF4-FFF2-40B4-BE49-F238E27FC236}">
                <a16:creationId xmlns:a16="http://schemas.microsoft.com/office/drawing/2014/main" id="{D3F88C06-C73E-4728-B030-652BBB33F2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 r="35400"/>
          <a:stretch/>
        </p:blipFill>
        <p:spPr bwMode="auto">
          <a:xfrm rot="5400000">
            <a:off x="4250390" y="2505079"/>
            <a:ext cx="1409703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D5013F-B2AA-41DD-8069-C15289B6B52D}"/>
              </a:ext>
            </a:extLst>
          </p:cNvPr>
          <p:cNvSpPr txBox="1"/>
          <p:nvPr/>
        </p:nvSpPr>
        <p:spPr>
          <a:xfrm>
            <a:off x="2907367" y="3709917"/>
            <a:ext cx="264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vector of Strings: </a:t>
            </a:r>
            <a:r>
              <a:rPr lang="en-CA" dirty="0" err="1"/>
              <a:t>myDeq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0C190-6052-4BCF-97EB-61A42A893695}"/>
              </a:ext>
            </a:extLst>
          </p:cNvPr>
          <p:cNvSpPr txBox="1"/>
          <p:nvPr/>
        </p:nvSpPr>
        <p:spPr>
          <a:xfrm>
            <a:off x="8516471" y="3709917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myDeq.push_back</a:t>
            </a:r>
            <a:r>
              <a:rPr lang="en-CA" dirty="0"/>
              <a:t>(“Hello World”);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424205-E0E8-4466-84E2-94725D6A0827}"/>
              </a:ext>
            </a:extLst>
          </p:cNvPr>
          <p:cNvSpPr/>
          <p:nvPr/>
        </p:nvSpPr>
        <p:spPr>
          <a:xfrm>
            <a:off x="8710613" y="4637905"/>
            <a:ext cx="1568823" cy="66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“Hello World”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71F5BB-3132-4ADB-A4DE-BEBA188E975C}"/>
              </a:ext>
            </a:extLst>
          </p:cNvPr>
          <p:cNvCxnSpPr>
            <a:cxnSpLocks/>
          </p:cNvCxnSpPr>
          <p:nvPr/>
        </p:nvCxnSpPr>
        <p:spPr>
          <a:xfrm flipH="1">
            <a:off x="7144872" y="4969599"/>
            <a:ext cx="111554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E350AF-ED09-4F95-8DD4-897062257EA3}"/>
              </a:ext>
            </a:extLst>
          </p:cNvPr>
          <p:cNvCxnSpPr>
            <a:cxnSpLocks/>
          </p:cNvCxnSpPr>
          <p:nvPr/>
        </p:nvCxnSpPr>
        <p:spPr>
          <a:xfrm flipV="1">
            <a:off x="5804615" y="5127812"/>
            <a:ext cx="912999" cy="8748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6772E9-A6F0-4855-BCD6-ADB4A2B74C88}"/>
              </a:ext>
            </a:extLst>
          </p:cNvPr>
          <p:cNvSpPr txBox="1"/>
          <p:nvPr/>
        </p:nvSpPr>
        <p:spPr>
          <a:xfrm>
            <a:off x="4329641" y="5893428"/>
            <a:ext cx="2151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Data can be added from the front and back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20823E-2F5D-4E50-8128-31E9A3C3EC98}"/>
              </a:ext>
            </a:extLst>
          </p:cNvPr>
          <p:cNvCxnSpPr>
            <a:cxnSpLocks/>
          </p:cNvCxnSpPr>
          <p:nvPr/>
        </p:nvCxnSpPr>
        <p:spPr>
          <a:xfrm flipH="1" flipV="1">
            <a:off x="3405715" y="5253751"/>
            <a:ext cx="1410709" cy="64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6D96C5-F1D7-4A28-989E-E0B0D6FA3E27}"/>
              </a:ext>
            </a:extLst>
          </p:cNvPr>
          <p:cNvCxnSpPr>
            <a:cxnSpLocks/>
          </p:cNvCxnSpPr>
          <p:nvPr/>
        </p:nvCxnSpPr>
        <p:spPr>
          <a:xfrm>
            <a:off x="2573991" y="4969599"/>
            <a:ext cx="60848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345CA78-0BA3-4987-85E3-525620EEE65A}"/>
              </a:ext>
            </a:extLst>
          </p:cNvPr>
          <p:cNvSpPr/>
          <p:nvPr/>
        </p:nvSpPr>
        <p:spPr>
          <a:xfrm>
            <a:off x="133053" y="4859349"/>
            <a:ext cx="1779511" cy="66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“PC Load Letter”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A3A22E-B85B-4645-85BA-BBCFF8ECA194}"/>
              </a:ext>
            </a:extLst>
          </p:cNvPr>
          <p:cNvSpPr txBox="1"/>
          <p:nvPr/>
        </p:nvSpPr>
        <p:spPr>
          <a:xfrm>
            <a:off x="133053" y="3205844"/>
            <a:ext cx="204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myDeq.push_front</a:t>
            </a:r>
            <a:r>
              <a:rPr lang="en-CA" dirty="0"/>
              <a:t>(“PC Load Letter”);</a:t>
            </a:r>
          </a:p>
        </p:txBody>
      </p:sp>
    </p:spTree>
    <p:extLst>
      <p:ext uri="{BB962C8B-B14F-4D97-AF65-F5344CB8AC3E}">
        <p14:creationId xmlns:p14="http://schemas.microsoft.com/office/powerpoint/2010/main" val="318238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081A-E2AB-4BB2-A0C7-AAA921B0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48302"/>
          </a:xfrm>
        </p:spPr>
        <p:txBody>
          <a:bodyPr/>
          <a:lstStyle/>
          <a:p>
            <a:r>
              <a:rPr lang="en-CA" dirty="0"/>
              <a:t>Deque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AD5B-D539-462F-9CE5-DF62EDB5D6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66820"/>
            <a:ext cx="10363826" cy="4524380"/>
          </a:xfrm>
        </p:spPr>
        <p:txBody>
          <a:bodyPr/>
          <a:lstStyle/>
          <a:p>
            <a:r>
              <a:rPr lang="en-CA" dirty="0"/>
              <a:t>Data can be removed from the front and rear easily. </a:t>
            </a:r>
          </a:p>
          <a:p>
            <a:r>
              <a:rPr lang="en-CA" dirty="0"/>
              <a:t>This is done be changing the front or rear reference to the next element and then dropping/deleting the original</a:t>
            </a:r>
          </a:p>
          <a:p>
            <a:endParaRPr lang="en-CA" dirty="0"/>
          </a:p>
        </p:txBody>
      </p:sp>
      <p:pic>
        <p:nvPicPr>
          <p:cNvPr id="4" name="Picture 2" descr="Image result for paper tube">
            <a:extLst>
              <a:ext uri="{FF2B5EF4-FFF2-40B4-BE49-F238E27FC236}">
                <a16:creationId xmlns:a16="http://schemas.microsoft.com/office/drawing/2014/main" id="{D3F88C06-C73E-4728-B030-652BBB33F2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 r="35400"/>
          <a:stretch/>
        </p:blipFill>
        <p:spPr bwMode="auto">
          <a:xfrm rot="5400000">
            <a:off x="4250390" y="2505079"/>
            <a:ext cx="1409703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D5013F-B2AA-41DD-8069-C15289B6B52D}"/>
              </a:ext>
            </a:extLst>
          </p:cNvPr>
          <p:cNvSpPr txBox="1"/>
          <p:nvPr/>
        </p:nvSpPr>
        <p:spPr>
          <a:xfrm>
            <a:off x="2907367" y="3709917"/>
            <a:ext cx="264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vector of Strings: </a:t>
            </a:r>
            <a:r>
              <a:rPr lang="en-CA" dirty="0" err="1"/>
              <a:t>myDeq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0C190-6052-4BCF-97EB-61A42A893695}"/>
              </a:ext>
            </a:extLst>
          </p:cNvPr>
          <p:cNvSpPr txBox="1"/>
          <p:nvPr/>
        </p:nvSpPr>
        <p:spPr>
          <a:xfrm>
            <a:off x="8202707" y="3709917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myDeq.pop_back</a:t>
            </a:r>
            <a:r>
              <a:rPr lang="en-CA" dirty="0"/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424205-E0E8-4466-84E2-94725D6A0827}"/>
              </a:ext>
            </a:extLst>
          </p:cNvPr>
          <p:cNvSpPr/>
          <p:nvPr/>
        </p:nvSpPr>
        <p:spPr>
          <a:xfrm>
            <a:off x="5515784" y="4590363"/>
            <a:ext cx="1568823" cy="66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“Hello World”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71F5BB-3132-4ADB-A4DE-BEBA188E975C}"/>
              </a:ext>
            </a:extLst>
          </p:cNvPr>
          <p:cNvCxnSpPr>
            <a:cxnSpLocks/>
          </p:cNvCxnSpPr>
          <p:nvPr/>
        </p:nvCxnSpPr>
        <p:spPr>
          <a:xfrm>
            <a:off x="7193618" y="4981716"/>
            <a:ext cx="7849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E350AF-ED09-4F95-8DD4-897062257EA3}"/>
              </a:ext>
            </a:extLst>
          </p:cNvPr>
          <p:cNvCxnSpPr>
            <a:cxnSpLocks/>
          </p:cNvCxnSpPr>
          <p:nvPr/>
        </p:nvCxnSpPr>
        <p:spPr>
          <a:xfrm flipV="1">
            <a:off x="5804615" y="5127812"/>
            <a:ext cx="912999" cy="8748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6772E9-A6F0-4855-BCD6-ADB4A2B74C88}"/>
              </a:ext>
            </a:extLst>
          </p:cNvPr>
          <p:cNvSpPr txBox="1"/>
          <p:nvPr/>
        </p:nvSpPr>
        <p:spPr>
          <a:xfrm>
            <a:off x="4329641" y="5893428"/>
            <a:ext cx="2151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Data can be removed from the front and back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20823E-2F5D-4E50-8128-31E9A3C3EC98}"/>
              </a:ext>
            </a:extLst>
          </p:cNvPr>
          <p:cNvCxnSpPr>
            <a:cxnSpLocks/>
          </p:cNvCxnSpPr>
          <p:nvPr/>
        </p:nvCxnSpPr>
        <p:spPr>
          <a:xfrm flipH="1" flipV="1">
            <a:off x="3405715" y="5253751"/>
            <a:ext cx="1410709" cy="64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6D96C5-F1D7-4A28-989E-E0B0D6FA3E27}"/>
              </a:ext>
            </a:extLst>
          </p:cNvPr>
          <p:cNvCxnSpPr>
            <a:cxnSpLocks/>
          </p:cNvCxnSpPr>
          <p:nvPr/>
        </p:nvCxnSpPr>
        <p:spPr>
          <a:xfrm flipH="1">
            <a:off x="1577788" y="4981716"/>
            <a:ext cx="84380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345CA78-0BA3-4987-85E3-525620EEE65A}"/>
              </a:ext>
            </a:extLst>
          </p:cNvPr>
          <p:cNvSpPr/>
          <p:nvPr/>
        </p:nvSpPr>
        <p:spPr>
          <a:xfrm>
            <a:off x="2573366" y="4554635"/>
            <a:ext cx="1756276" cy="66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“PC Load Letter”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A3A22E-B85B-4645-85BA-BBCFF8ECA194}"/>
              </a:ext>
            </a:extLst>
          </p:cNvPr>
          <p:cNvSpPr txBox="1"/>
          <p:nvPr/>
        </p:nvSpPr>
        <p:spPr>
          <a:xfrm>
            <a:off x="254930" y="3709917"/>
            <a:ext cx="204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myDeq</a:t>
            </a:r>
            <a:r>
              <a:rPr lang="en-CA" dirty="0"/>
              <a:t>. </a:t>
            </a:r>
            <a:r>
              <a:rPr lang="en-CA" dirty="0" err="1"/>
              <a:t>pop_front</a:t>
            </a:r>
            <a:r>
              <a:rPr lang="en-CA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77492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4721-F5C6-4324-8044-545B2352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28" y="0"/>
            <a:ext cx="10364451" cy="744118"/>
          </a:xfrm>
        </p:spPr>
        <p:txBody>
          <a:bodyPr/>
          <a:lstStyle/>
          <a:p>
            <a:r>
              <a:rPr lang="en-CA" dirty="0"/>
              <a:t>Deque Functions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2E3E3A-753C-4C65-82A6-D1365C3E7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42729"/>
              </p:ext>
            </p:extLst>
          </p:nvPr>
        </p:nvGraphicFramePr>
        <p:xfrm>
          <a:off x="71718" y="719666"/>
          <a:ext cx="12120282" cy="6057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141">
                  <a:extLst>
                    <a:ext uri="{9D8B030D-6E8A-4147-A177-3AD203B41FA5}">
                      <a16:colId xmlns:a16="http://schemas.microsoft.com/office/drawing/2014/main" val="4115467972"/>
                    </a:ext>
                  </a:extLst>
                </a:gridCol>
                <a:gridCol w="6060141">
                  <a:extLst>
                    <a:ext uri="{9D8B030D-6E8A-4147-A177-3AD203B41FA5}">
                      <a16:colId xmlns:a16="http://schemas.microsoft.com/office/drawing/2014/main" val="2359242145"/>
                    </a:ext>
                  </a:extLst>
                </a:gridCol>
              </a:tblGrid>
              <a:tr h="6057652">
                <a:tc>
                  <a:txBody>
                    <a:bodyPr/>
                    <a:lstStyle/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deque()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default constructor - creates an empty container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deque(int n)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creates a container with n elements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deque(int n, const T&amp; d)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creates a container with n elements, each initialized to value d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deque(const deque&amp; d)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copies the contents of d into the current object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~deque()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destroys the container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deque&amp; operator=(const deque&amp; d)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copies the contents of container d into the current object</a:t>
                      </a:r>
                    </a:p>
                    <a:p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size() const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the number of elements in the current object</a:t>
                      </a:r>
                    </a:p>
                    <a:p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capacity() const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the current capacity of the current object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empty() const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true if the current object has no elements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T&amp; operator[](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a reference to element </a:t>
                      </a:r>
                      <a:r>
                        <a:rPr lang="en-CA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CA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T&amp; operator[](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const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an unmodifiable reference to element </a:t>
                      </a:r>
                      <a:r>
                        <a:rPr lang="en-CA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CA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T&amp; at(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a reference to element </a:t>
                      </a:r>
                      <a:r>
                        <a:rPr lang="en-CA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checks bounds - throwing an exception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T&amp; at(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const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an unmodifiable reference to element </a:t>
                      </a:r>
                      <a:r>
                        <a:rPr lang="en-CA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checks bounds - throwing an exception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T&amp; front()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a reference to the first element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T&amp; front() const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an unmodifiable reference to the first element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T&amp; back()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a reference to the last element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T&amp; back() const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returns an unmodifiable reference to the last element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(const T&amp; t)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adds element t after the last element in the container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push_front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(const T&amp; t)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adds element t before the first element in the container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pop_back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removes the last element from the container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C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pop_front</a:t>
                      </a:r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removes the first element from the container</a:t>
                      </a:r>
                    </a:p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clear()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removes all elements from the container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33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60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9BC0-E4A2-464B-86F7-D4FD5A89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80635"/>
            <a:ext cx="10364451" cy="896518"/>
          </a:xfrm>
        </p:spPr>
        <p:txBody>
          <a:bodyPr/>
          <a:lstStyle/>
          <a:p>
            <a:r>
              <a:rPr lang="en-CA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3328-1220-4181-9442-52845F3C8E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97860"/>
            <a:ext cx="10363826" cy="4993340"/>
          </a:xfrm>
        </p:spPr>
        <p:txBody>
          <a:bodyPr/>
          <a:lstStyle/>
          <a:p>
            <a:r>
              <a:rPr lang="en-CA" dirty="0"/>
              <a:t>A list uses non-contiguous storage to contain it’s data.</a:t>
            </a:r>
          </a:p>
          <a:p>
            <a:r>
              <a:rPr lang="en-CA" dirty="0"/>
              <a:t>It is a double-linked list so each node can point to the next or previous node.</a:t>
            </a:r>
          </a:p>
          <a:p>
            <a:r>
              <a:rPr lang="en-CA" dirty="0"/>
              <a:t>A node is like a bubble that contains the data and references to other nodes.</a:t>
            </a:r>
          </a:p>
          <a:p>
            <a:r>
              <a:rPr lang="en-CA" dirty="0"/>
              <a:t>Since lists use nodes, they aren’t as efficient as arrays, but they have more functionality than deques or vectors 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989E18-75D3-4333-BE64-B3428E91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25" y="3627905"/>
            <a:ext cx="86391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AC4DD2-565D-4148-92DC-330269DC41B6}"/>
              </a:ext>
            </a:extLst>
          </p:cNvPr>
          <p:cNvCxnSpPr>
            <a:cxnSpLocks/>
          </p:cNvCxnSpPr>
          <p:nvPr/>
        </p:nvCxnSpPr>
        <p:spPr>
          <a:xfrm>
            <a:off x="3162300" y="3429000"/>
            <a:ext cx="0" cy="723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56EA53-F8FA-4BAC-95E2-D0C766F36BBA}"/>
              </a:ext>
            </a:extLst>
          </p:cNvPr>
          <p:cNvSpPr txBox="1"/>
          <p:nvPr/>
        </p:nvSpPr>
        <p:spPr>
          <a:xfrm>
            <a:off x="2452009" y="308462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This is a node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EE3D97-24EB-4785-ADED-6DD7C115DD1D}"/>
              </a:ext>
            </a:extLst>
          </p:cNvPr>
          <p:cNvCxnSpPr>
            <a:cxnSpLocks/>
          </p:cNvCxnSpPr>
          <p:nvPr/>
        </p:nvCxnSpPr>
        <p:spPr>
          <a:xfrm flipH="1" flipV="1">
            <a:off x="3576918" y="4643719"/>
            <a:ext cx="546847" cy="6723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6D07CD-5A86-4522-9ED6-207DAABF7AFC}"/>
              </a:ext>
            </a:extLst>
          </p:cNvPr>
          <p:cNvCxnSpPr>
            <a:cxnSpLocks/>
          </p:cNvCxnSpPr>
          <p:nvPr/>
        </p:nvCxnSpPr>
        <p:spPr>
          <a:xfrm flipV="1">
            <a:off x="1891553" y="4607861"/>
            <a:ext cx="797860" cy="7082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DF3199-1D19-4F09-A95A-6C45C200331B}"/>
              </a:ext>
            </a:extLst>
          </p:cNvPr>
          <p:cNvCxnSpPr>
            <a:cxnSpLocks/>
          </p:cNvCxnSpPr>
          <p:nvPr/>
        </p:nvCxnSpPr>
        <p:spPr>
          <a:xfrm flipV="1">
            <a:off x="3065929" y="4524377"/>
            <a:ext cx="0" cy="13743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FAE804-8C24-4EFB-BE9E-5127F7C3537B}"/>
              </a:ext>
            </a:extLst>
          </p:cNvPr>
          <p:cNvSpPr txBox="1"/>
          <p:nvPr/>
        </p:nvSpPr>
        <p:spPr>
          <a:xfrm>
            <a:off x="2426972" y="585156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Data stored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CB47F-73AA-4E27-9B7E-2D36EDB994F9}"/>
              </a:ext>
            </a:extLst>
          </p:cNvPr>
          <p:cNvSpPr txBox="1"/>
          <p:nvPr/>
        </p:nvSpPr>
        <p:spPr>
          <a:xfrm>
            <a:off x="3718387" y="5192101"/>
            <a:ext cx="2314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Reference to next 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E83FFB-9268-4D92-93C4-0C55A91D9868}"/>
              </a:ext>
            </a:extLst>
          </p:cNvPr>
          <p:cNvSpPr txBox="1"/>
          <p:nvPr/>
        </p:nvSpPr>
        <p:spPr>
          <a:xfrm>
            <a:off x="88522" y="5211576"/>
            <a:ext cx="269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Reference to previous node</a:t>
            </a:r>
          </a:p>
        </p:txBody>
      </p:sp>
    </p:spTree>
    <p:extLst>
      <p:ext uri="{BB962C8B-B14F-4D97-AF65-F5344CB8AC3E}">
        <p14:creationId xmlns:p14="http://schemas.microsoft.com/office/powerpoint/2010/main" val="137309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F86C-A118-41A2-BC30-87CB9135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80683"/>
            <a:ext cx="10364451" cy="600635"/>
          </a:xfrm>
        </p:spPr>
        <p:txBody>
          <a:bodyPr/>
          <a:lstStyle/>
          <a:p>
            <a:r>
              <a:rPr lang="en-CA" dirty="0"/>
              <a:t>List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3451-1D8E-4999-95AC-9B4B00E9B3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81318"/>
            <a:ext cx="10363826" cy="5109881"/>
          </a:xfrm>
        </p:spPr>
        <p:txBody>
          <a:bodyPr/>
          <a:lstStyle/>
          <a:p>
            <a:r>
              <a:rPr lang="en-CA" dirty="0"/>
              <a:t>Lists can insert anywhere in the list and can remove anywhere in the list</a:t>
            </a:r>
          </a:p>
          <a:p>
            <a:r>
              <a:rPr lang="en-CA" dirty="0"/>
              <a:t>The incoming data node is then placed at an iterator position.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3487D4-D36F-42C0-B9CE-BBD7570EC8AD}"/>
              </a:ext>
            </a:extLst>
          </p:cNvPr>
          <p:cNvSpPr txBox="1"/>
          <p:nvPr/>
        </p:nvSpPr>
        <p:spPr>
          <a:xfrm>
            <a:off x="1096497" y="2024552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list of Strings: </a:t>
            </a:r>
            <a:r>
              <a:rPr lang="en-CA" dirty="0" err="1"/>
              <a:t>myList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24FD9D-83C7-4DC9-AD16-4DAA4ECAAC56}"/>
              </a:ext>
            </a:extLst>
          </p:cNvPr>
          <p:cNvSpPr/>
          <p:nvPr/>
        </p:nvSpPr>
        <p:spPr>
          <a:xfrm>
            <a:off x="1272989" y="4437528"/>
            <a:ext cx="1165412" cy="135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“PC Load Letter”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A3DE6-ECF9-46FC-9218-37A8ACC365B0}"/>
              </a:ext>
            </a:extLst>
          </p:cNvPr>
          <p:cNvSpPr/>
          <p:nvPr/>
        </p:nvSpPr>
        <p:spPr>
          <a:xfrm>
            <a:off x="2438401" y="4439307"/>
            <a:ext cx="528917" cy="13518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56C0E3-7DCA-467B-B861-33EEE26DF8B6}"/>
              </a:ext>
            </a:extLst>
          </p:cNvPr>
          <p:cNvSpPr/>
          <p:nvPr/>
        </p:nvSpPr>
        <p:spPr>
          <a:xfrm>
            <a:off x="636494" y="4439307"/>
            <a:ext cx="635869" cy="13518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Null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B6FB8-AB9E-4956-A4C5-87311B8A5926}"/>
              </a:ext>
            </a:extLst>
          </p:cNvPr>
          <p:cNvSpPr/>
          <p:nvPr/>
        </p:nvSpPr>
        <p:spPr>
          <a:xfrm>
            <a:off x="7530353" y="4437528"/>
            <a:ext cx="1165412" cy="135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“Hello World”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B7E09-A76C-4EF0-B8B2-4B59954C722C}"/>
              </a:ext>
            </a:extLst>
          </p:cNvPr>
          <p:cNvSpPr/>
          <p:nvPr/>
        </p:nvSpPr>
        <p:spPr>
          <a:xfrm>
            <a:off x="8695765" y="4439307"/>
            <a:ext cx="672353" cy="13518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Null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0F88F-D517-4CB0-A434-85FF59EFFDAC}"/>
              </a:ext>
            </a:extLst>
          </p:cNvPr>
          <p:cNvSpPr/>
          <p:nvPr/>
        </p:nvSpPr>
        <p:spPr>
          <a:xfrm>
            <a:off x="7000810" y="4439307"/>
            <a:ext cx="528917" cy="13518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BB9CF-25D5-4E06-9D2C-757E55220345}"/>
              </a:ext>
            </a:extLst>
          </p:cNvPr>
          <p:cNvSpPr/>
          <p:nvPr/>
        </p:nvSpPr>
        <p:spPr>
          <a:xfrm>
            <a:off x="4312023" y="2922493"/>
            <a:ext cx="1165412" cy="135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“New String”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7EC932-E128-4965-A70A-788058C37EAC}"/>
              </a:ext>
            </a:extLst>
          </p:cNvPr>
          <p:cNvSpPr/>
          <p:nvPr/>
        </p:nvSpPr>
        <p:spPr>
          <a:xfrm>
            <a:off x="5477435" y="2924272"/>
            <a:ext cx="699243" cy="13518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Null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BDD27C-9A26-4D75-A57A-3774F5E30CE1}"/>
              </a:ext>
            </a:extLst>
          </p:cNvPr>
          <p:cNvSpPr/>
          <p:nvPr/>
        </p:nvSpPr>
        <p:spPr>
          <a:xfrm>
            <a:off x="3782480" y="2924272"/>
            <a:ext cx="528917" cy="13518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92EFAE-8949-4B79-93C5-CDCB58BADE38}"/>
              </a:ext>
            </a:extLst>
          </p:cNvPr>
          <p:cNvCxnSpPr>
            <a:cxnSpLocks/>
          </p:cNvCxnSpPr>
          <p:nvPr/>
        </p:nvCxnSpPr>
        <p:spPr>
          <a:xfrm>
            <a:off x="2680447" y="5280211"/>
            <a:ext cx="43203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6CCB5C-BE3A-48E1-A961-C035A028C4DA}"/>
              </a:ext>
            </a:extLst>
          </p:cNvPr>
          <p:cNvCxnSpPr>
            <a:cxnSpLocks/>
          </p:cNvCxnSpPr>
          <p:nvPr/>
        </p:nvCxnSpPr>
        <p:spPr>
          <a:xfrm flipH="1">
            <a:off x="2967318" y="5513294"/>
            <a:ext cx="42940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CE08A3-0262-4B7D-B71C-EAE7F11A3F0A}"/>
              </a:ext>
            </a:extLst>
          </p:cNvPr>
          <p:cNvSpPr txBox="1"/>
          <p:nvPr/>
        </p:nvSpPr>
        <p:spPr>
          <a:xfrm>
            <a:off x="9886326" y="1378221"/>
            <a:ext cx="120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Legend:</a:t>
            </a:r>
          </a:p>
          <a:p>
            <a:r>
              <a:rPr lang="en-CA" dirty="0"/>
              <a:t>Old | New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DD7B60-61E7-443E-82CF-4792A44ABDE8}"/>
              </a:ext>
            </a:extLst>
          </p:cNvPr>
          <p:cNvCxnSpPr/>
          <p:nvPr/>
        </p:nvCxnSpPr>
        <p:spPr>
          <a:xfrm>
            <a:off x="10139082" y="2024552"/>
            <a:ext cx="0" cy="10324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9D27FF-6AC2-4E98-8A5B-5ABBBB464AF3}"/>
              </a:ext>
            </a:extLst>
          </p:cNvPr>
          <p:cNvCxnSpPr/>
          <p:nvPr/>
        </p:nvCxnSpPr>
        <p:spPr>
          <a:xfrm>
            <a:off x="10838329" y="2024551"/>
            <a:ext cx="0" cy="10324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ED83CB-59FA-49CF-8584-4518D0B95C08}"/>
              </a:ext>
            </a:extLst>
          </p:cNvPr>
          <p:cNvCxnSpPr>
            <a:cxnSpLocks/>
          </p:cNvCxnSpPr>
          <p:nvPr/>
        </p:nvCxnSpPr>
        <p:spPr>
          <a:xfrm flipV="1">
            <a:off x="2717245" y="3890682"/>
            <a:ext cx="1064609" cy="830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7DE7CB-D89F-45E5-AB61-34A7B8FEAEE3}"/>
              </a:ext>
            </a:extLst>
          </p:cNvPr>
          <p:cNvCxnSpPr>
            <a:cxnSpLocks/>
          </p:cNvCxnSpPr>
          <p:nvPr/>
        </p:nvCxnSpPr>
        <p:spPr>
          <a:xfrm flipH="1">
            <a:off x="2967318" y="4083423"/>
            <a:ext cx="1147952" cy="7933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E3947A5-486F-4EF7-B0A7-33FCF951DD19}"/>
              </a:ext>
            </a:extLst>
          </p:cNvPr>
          <p:cNvSpPr txBox="1"/>
          <p:nvPr/>
        </p:nvSpPr>
        <p:spPr>
          <a:xfrm>
            <a:off x="1419357" y="584320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[0]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67D9A0-4941-4257-AAAF-4EAA2DA384C6}"/>
              </a:ext>
            </a:extLst>
          </p:cNvPr>
          <p:cNvSpPr txBox="1"/>
          <p:nvPr/>
        </p:nvSpPr>
        <p:spPr>
          <a:xfrm>
            <a:off x="7894890" y="5889374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[1]</a:t>
            </a:r>
            <a:br>
              <a:rPr lang="en-CA" dirty="0"/>
            </a:br>
            <a:endParaRPr lang="en-CA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97C02BF-2166-4846-9845-D37D5DC13C16}"/>
              </a:ext>
            </a:extLst>
          </p:cNvPr>
          <p:cNvCxnSpPr>
            <a:stCxn id="38" idx="1"/>
          </p:cNvCxnSpPr>
          <p:nvPr/>
        </p:nvCxnSpPr>
        <p:spPr>
          <a:xfrm flipV="1">
            <a:off x="7894890" y="5889374"/>
            <a:ext cx="436338" cy="3231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AC29F2-66FE-42F3-8BE4-1D8B0CA4F1E1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7894890" y="5889374"/>
            <a:ext cx="436338" cy="3231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28A97C-E439-4F24-AB5E-EE722472C174}"/>
              </a:ext>
            </a:extLst>
          </p:cNvPr>
          <p:cNvSpPr txBox="1"/>
          <p:nvPr/>
        </p:nvSpPr>
        <p:spPr>
          <a:xfrm>
            <a:off x="4687586" y="261143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[1]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789A28-DEC6-4DE9-BED9-085BFCDBED60}"/>
              </a:ext>
            </a:extLst>
          </p:cNvPr>
          <p:cNvSpPr txBox="1"/>
          <p:nvPr/>
        </p:nvSpPr>
        <p:spPr>
          <a:xfrm>
            <a:off x="787833" y="2288685"/>
            <a:ext cx="2890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myList.insert</a:t>
            </a:r>
            <a:r>
              <a:rPr lang="en-CA" dirty="0"/>
              <a:t>(1, “New String”);</a:t>
            </a:r>
          </a:p>
        </p:txBody>
      </p:sp>
    </p:spTree>
    <p:extLst>
      <p:ext uri="{BB962C8B-B14F-4D97-AF65-F5344CB8AC3E}">
        <p14:creationId xmlns:p14="http://schemas.microsoft.com/office/powerpoint/2010/main" val="90110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32B2-A08E-47B7-B478-78C5BB34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7577"/>
          </a:xfrm>
        </p:spPr>
        <p:txBody>
          <a:bodyPr/>
          <a:lstStyle/>
          <a:p>
            <a:r>
              <a:rPr lang="en-CA" dirty="0"/>
              <a:t>Container Adapters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7CBB-0DDE-48BA-99C0-92B9E97B62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65412"/>
            <a:ext cx="10363826" cy="4625787"/>
          </a:xfrm>
        </p:spPr>
        <p:txBody>
          <a:bodyPr/>
          <a:lstStyle/>
          <a:p>
            <a:r>
              <a:rPr lang="en-CA" dirty="0"/>
              <a:t>We can change our containers to operate in a certain fashion</a:t>
            </a:r>
          </a:p>
          <a:p>
            <a:r>
              <a:rPr lang="en-CA" dirty="0"/>
              <a:t>There are </a:t>
            </a:r>
            <a:r>
              <a:rPr lang="en-CA" b="1" dirty="0"/>
              <a:t>stack</a:t>
            </a:r>
            <a:r>
              <a:rPr lang="en-CA" dirty="0"/>
              <a:t>, </a:t>
            </a:r>
            <a:r>
              <a:rPr lang="en-CA" b="1" dirty="0"/>
              <a:t>queue</a:t>
            </a:r>
            <a:r>
              <a:rPr lang="en-CA" dirty="0"/>
              <a:t>, and </a:t>
            </a:r>
            <a:r>
              <a:rPr lang="en-CA" b="1" dirty="0" err="1"/>
              <a:t>priority_queue</a:t>
            </a:r>
            <a:endParaRPr lang="en-CA" b="1" dirty="0"/>
          </a:p>
          <a:p>
            <a:endParaRPr lang="en-CA" dirty="0"/>
          </a:p>
          <a:p>
            <a:r>
              <a:rPr lang="en-CA" dirty="0"/>
              <a:t>With these adapters, we have 2 methods of adding/removing data</a:t>
            </a:r>
          </a:p>
          <a:p>
            <a:pPr lvl="1"/>
            <a:r>
              <a:rPr lang="en-CA" dirty="0"/>
              <a:t>Last in, first out </a:t>
            </a:r>
            <a:r>
              <a:rPr lang="en-CA" b="1" dirty="0"/>
              <a:t>(LIFO)</a:t>
            </a:r>
          </a:p>
          <a:p>
            <a:pPr lvl="1"/>
            <a:r>
              <a:rPr lang="en-CA" dirty="0"/>
              <a:t>First In, First Out </a:t>
            </a:r>
            <a:r>
              <a:rPr lang="en-CA" b="1" dirty="0"/>
              <a:t>(FIFO)</a:t>
            </a:r>
          </a:p>
          <a:p>
            <a:pPr lvl="1"/>
            <a:r>
              <a:rPr lang="en-CA" dirty="0"/>
              <a:t>Priority, This object has highest priority so it comes first</a:t>
            </a:r>
          </a:p>
        </p:txBody>
      </p:sp>
    </p:spTree>
    <p:extLst>
      <p:ext uri="{BB962C8B-B14F-4D97-AF65-F5344CB8AC3E}">
        <p14:creationId xmlns:p14="http://schemas.microsoft.com/office/powerpoint/2010/main" val="1749485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1A8F-076C-4A8C-9336-0632238B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72401"/>
          </a:xfrm>
        </p:spPr>
        <p:txBody>
          <a:bodyPr/>
          <a:lstStyle/>
          <a:p>
            <a:r>
              <a:rPr lang="en-CA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3A71-B749-4640-96B2-0F17EA41C7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5162" y="1290918"/>
            <a:ext cx="10363826" cy="4437528"/>
          </a:xfrm>
        </p:spPr>
        <p:txBody>
          <a:bodyPr/>
          <a:lstStyle/>
          <a:p>
            <a:r>
              <a:rPr lang="en-CA" dirty="0"/>
              <a:t>This is a last in, first out adapter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DBD403-21F7-4BFE-8A58-961B9F6D7517}"/>
              </a:ext>
            </a:extLst>
          </p:cNvPr>
          <p:cNvSpPr/>
          <p:nvPr/>
        </p:nvSpPr>
        <p:spPr>
          <a:xfrm>
            <a:off x="4536141" y="4912659"/>
            <a:ext cx="1918447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6671C-300C-46E7-9133-3DC29EDEC095}"/>
              </a:ext>
            </a:extLst>
          </p:cNvPr>
          <p:cNvSpPr/>
          <p:nvPr/>
        </p:nvSpPr>
        <p:spPr>
          <a:xfrm>
            <a:off x="4536138" y="4598891"/>
            <a:ext cx="1918447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C1BDF-584D-4F51-B011-BD4C8CBCA509}"/>
              </a:ext>
            </a:extLst>
          </p:cNvPr>
          <p:cNvSpPr/>
          <p:nvPr/>
        </p:nvSpPr>
        <p:spPr>
          <a:xfrm>
            <a:off x="4518205" y="4285125"/>
            <a:ext cx="1918447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292BF-5AFA-4B66-9EAF-6F8D8BAAC328}"/>
              </a:ext>
            </a:extLst>
          </p:cNvPr>
          <p:cNvSpPr/>
          <p:nvPr/>
        </p:nvSpPr>
        <p:spPr>
          <a:xfrm>
            <a:off x="4509238" y="3980324"/>
            <a:ext cx="1918447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0F4278-B5EA-4ABE-837C-E8AC9A76D915}"/>
              </a:ext>
            </a:extLst>
          </p:cNvPr>
          <p:cNvSpPr/>
          <p:nvPr/>
        </p:nvSpPr>
        <p:spPr>
          <a:xfrm>
            <a:off x="4509237" y="3639672"/>
            <a:ext cx="1918447" cy="2689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659D3-1076-4EBD-AD3F-C4E164AE526F}"/>
              </a:ext>
            </a:extLst>
          </p:cNvPr>
          <p:cNvSpPr txBox="1"/>
          <p:nvPr/>
        </p:nvSpPr>
        <p:spPr>
          <a:xfrm>
            <a:off x="6427684" y="2369382"/>
            <a:ext cx="480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Number 4 was the </a:t>
            </a:r>
            <a:r>
              <a:rPr lang="en-CA" b="1" dirty="0"/>
              <a:t>last in </a:t>
            </a:r>
            <a:r>
              <a:rPr lang="en-CA" dirty="0"/>
              <a:t>so it will be the </a:t>
            </a:r>
            <a:r>
              <a:rPr lang="en-CA" b="1" dirty="0"/>
              <a:t>first out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7CA33A-768A-4735-9697-E033893BA498}"/>
              </a:ext>
            </a:extLst>
          </p:cNvPr>
          <p:cNvCxnSpPr/>
          <p:nvPr/>
        </p:nvCxnSpPr>
        <p:spPr>
          <a:xfrm flipH="1">
            <a:off x="6427684" y="2760238"/>
            <a:ext cx="753045" cy="8592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218E52-818F-4580-8823-29268D845B3C}"/>
              </a:ext>
            </a:extLst>
          </p:cNvPr>
          <p:cNvCxnSpPr/>
          <p:nvPr/>
        </p:nvCxnSpPr>
        <p:spPr>
          <a:xfrm flipH="1" flipV="1">
            <a:off x="6427684" y="5181600"/>
            <a:ext cx="475140" cy="3675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303DA9-3087-454A-AD34-494FA5CDB0BC}"/>
              </a:ext>
            </a:extLst>
          </p:cNvPr>
          <p:cNvSpPr txBox="1"/>
          <p:nvPr/>
        </p:nvSpPr>
        <p:spPr>
          <a:xfrm>
            <a:off x="6804206" y="5494927"/>
            <a:ext cx="4923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Number 0 is the </a:t>
            </a:r>
            <a:r>
              <a:rPr lang="en-CA" b="1" dirty="0"/>
              <a:t>first one </a:t>
            </a:r>
            <a:r>
              <a:rPr lang="en-CA" dirty="0"/>
              <a:t>in so it can </a:t>
            </a:r>
          </a:p>
          <a:p>
            <a:r>
              <a:rPr lang="en-CA" dirty="0"/>
              <a:t>only come out after all of the ones on top come out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D4A9139-AFEB-453D-A27A-FC234F7B58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2" r="49160" b="13987"/>
          <a:stretch/>
        </p:blipFill>
        <p:spPr bwMode="auto">
          <a:xfrm>
            <a:off x="697985" y="3164692"/>
            <a:ext cx="2682033" cy="277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647661-481E-4D6A-8ACD-206C0AE0F7D2}"/>
              </a:ext>
            </a:extLst>
          </p:cNvPr>
          <p:cNvCxnSpPr>
            <a:cxnSpLocks/>
          </p:cNvCxnSpPr>
          <p:nvPr/>
        </p:nvCxnSpPr>
        <p:spPr>
          <a:xfrm flipH="1">
            <a:off x="2814918" y="2868706"/>
            <a:ext cx="80682" cy="7507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17CE08-0A17-40EB-A3BF-DF543D18FA88}"/>
              </a:ext>
            </a:extLst>
          </p:cNvPr>
          <p:cNvSpPr txBox="1"/>
          <p:nvPr/>
        </p:nvSpPr>
        <p:spPr>
          <a:xfrm>
            <a:off x="2736372" y="2199961"/>
            <a:ext cx="3027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You can’t get this bottle without</a:t>
            </a:r>
          </a:p>
          <a:p>
            <a:r>
              <a:rPr lang="en-CA" dirty="0"/>
              <a:t>taking out the others first</a:t>
            </a:r>
          </a:p>
        </p:txBody>
      </p:sp>
    </p:spTree>
    <p:extLst>
      <p:ext uri="{BB962C8B-B14F-4D97-AF65-F5344CB8AC3E}">
        <p14:creationId xmlns:p14="http://schemas.microsoft.com/office/powerpoint/2010/main" val="280984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D37B-03F6-4792-9E4A-8F02ACE6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73789"/>
          </a:xfrm>
        </p:spPr>
        <p:txBody>
          <a:bodyPr>
            <a:normAutofit fontScale="90000"/>
          </a:bodyPr>
          <a:lstStyle/>
          <a:p>
            <a:r>
              <a:rPr lang="en-CA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024C-8896-4DD3-A99E-5DAFD8EC2A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92306"/>
            <a:ext cx="10363826" cy="4598893"/>
          </a:xfrm>
        </p:spPr>
        <p:txBody>
          <a:bodyPr/>
          <a:lstStyle/>
          <a:p>
            <a:r>
              <a:rPr lang="en-CA" dirty="0"/>
              <a:t>Queues are a </a:t>
            </a:r>
            <a:r>
              <a:rPr lang="en-CA" b="1" dirty="0"/>
              <a:t>first in</a:t>
            </a:r>
            <a:r>
              <a:rPr lang="en-CA" dirty="0"/>
              <a:t>, </a:t>
            </a:r>
            <a:r>
              <a:rPr lang="en-CA" b="1" dirty="0"/>
              <a:t>first out</a:t>
            </a:r>
            <a:r>
              <a:rPr lang="en-CA" dirty="0"/>
              <a:t> adapter</a:t>
            </a:r>
          </a:p>
          <a:p>
            <a:r>
              <a:rPr lang="en-CA" dirty="0"/>
              <a:t>Think of them as lines at </a:t>
            </a:r>
            <a:r>
              <a:rPr lang="en-CA" dirty="0" err="1"/>
              <a:t>tim</a:t>
            </a:r>
            <a:r>
              <a:rPr lang="en-CA" dirty="0"/>
              <a:t> </a:t>
            </a:r>
            <a:r>
              <a:rPr lang="en-CA" dirty="0" err="1"/>
              <a:t>hortons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83C4C1-3EE3-403B-83BA-67708FAAD3E0}"/>
              </a:ext>
            </a:extLst>
          </p:cNvPr>
          <p:cNvSpPr/>
          <p:nvPr/>
        </p:nvSpPr>
        <p:spPr>
          <a:xfrm>
            <a:off x="8229599" y="4912659"/>
            <a:ext cx="1918447" cy="2689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FD8A2B-9241-4EB2-84A0-048B3AD206D0}"/>
              </a:ext>
            </a:extLst>
          </p:cNvPr>
          <p:cNvSpPr/>
          <p:nvPr/>
        </p:nvSpPr>
        <p:spPr>
          <a:xfrm>
            <a:off x="8229596" y="4598891"/>
            <a:ext cx="1918447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FA5909-F099-4BB3-90C0-CAEDC678AC45}"/>
              </a:ext>
            </a:extLst>
          </p:cNvPr>
          <p:cNvSpPr/>
          <p:nvPr/>
        </p:nvSpPr>
        <p:spPr>
          <a:xfrm>
            <a:off x="8211663" y="4285125"/>
            <a:ext cx="1918447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495993-B581-45E3-B20E-58ECD0B641B4}"/>
              </a:ext>
            </a:extLst>
          </p:cNvPr>
          <p:cNvSpPr/>
          <p:nvPr/>
        </p:nvSpPr>
        <p:spPr>
          <a:xfrm>
            <a:off x="8202696" y="3980324"/>
            <a:ext cx="1918447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E7D596-CF3F-49FB-B441-BBE0055AAADA}"/>
              </a:ext>
            </a:extLst>
          </p:cNvPr>
          <p:cNvSpPr/>
          <p:nvPr/>
        </p:nvSpPr>
        <p:spPr>
          <a:xfrm>
            <a:off x="8202695" y="3639672"/>
            <a:ext cx="1918447" cy="2689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1B98B-B007-4E4F-A4AC-0787D87A0274}"/>
              </a:ext>
            </a:extLst>
          </p:cNvPr>
          <p:cNvSpPr txBox="1"/>
          <p:nvPr/>
        </p:nvSpPr>
        <p:spPr>
          <a:xfrm>
            <a:off x="6786366" y="2159832"/>
            <a:ext cx="48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Number 4 was the </a:t>
            </a:r>
            <a:r>
              <a:rPr lang="en-CA" b="1" dirty="0"/>
              <a:t>last in </a:t>
            </a:r>
            <a:r>
              <a:rPr lang="en-CA" dirty="0"/>
              <a:t>so it will be the </a:t>
            </a:r>
            <a:r>
              <a:rPr lang="en-CA" b="1" dirty="0"/>
              <a:t>last out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995827-C765-455E-AB0F-578C5D48289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161918" y="2529164"/>
            <a:ext cx="26901" cy="10124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D8F2C0-1659-4902-B1D6-61944C697314}"/>
              </a:ext>
            </a:extLst>
          </p:cNvPr>
          <p:cNvCxnSpPr>
            <a:cxnSpLocks/>
          </p:cNvCxnSpPr>
          <p:nvPr/>
        </p:nvCxnSpPr>
        <p:spPr>
          <a:xfrm flipV="1">
            <a:off x="9072282" y="5181601"/>
            <a:ext cx="0" cy="4437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F6C9D4-0D60-4C57-989F-06006169F68C}"/>
              </a:ext>
            </a:extLst>
          </p:cNvPr>
          <p:cNvSpPr txBox="1"/>
          <p:nvPr/>
        </p:nvSpPr>
        <p:spPr>
          <a:xfrm>
            <a:off x="7691711" y="5494927"/>
            <a:ext cx="49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Number 0 is the </a:t>
            </a:r>
            <a:r>
              <a:rPr lang="en-CA" b="1" dirty="0"/>
              <a:t>First one </a:t>
            </a:r>
            <a:r>
              <a:rPr lang="en-CA" dirty="0"/>
              <a:t>in so it </a:t>
            </a:r>
            <a:r>
              <a:rPr lang="en-CA" b="1" dirty="0"/>
              <a:t>First Out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53A28DB-3A88-4794-83EA-F058D315D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8" y="2738719"/>
            <a:ext cx="3873296" cy="233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A4B4B7-B125-4E2A-A7E7-93DDAE6933AE}"/>
              </a:ext>
            </a:extLst>
          </p:cNvPr>
          <p:cNvCxnSpPr>
            <a:cxnSpLocks/>
          </p:cNvCxnSpPr>
          <p:nvPr/>
        </p:nvCxnSpPr>
        <p:spPr>
          <a:xfrm flipH="1" flipV="1">
            <a:off x="2608730" y="4419596"/>
            <a:ext cx="958904" cy="1259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30077C-B96C-4C04-9C34-933EC575108D}"/>
              </a:ext>
            </a:extLst>
          </p:cNvPr>
          <p:cNvSpPr txBox="1"/>
          <p:nvPr/>
        </p:nvSpPr>
        <p:spPr>
          <a:xfrm>
            <a:off x="3567634" y="5722410"/>
            <a:ext cx="2592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She was first in line,</a:t>
            </a:r>
          </a:p>
          <a:p>
            <a:r>
              <a:rPr lang="en-CA" dirty="0"/>
              <a:t>So she will be served first.</a:t>
            </a:r>
          </a:p>
          <a:p>
            <a:r>
              <a:rPr lang="en-CA" dirty="0"/>
              <a:t>These are called queues</a:t>
            </a:r>
          </a:p>
        </p:txBody>
      </p:sp>
    </p:spTree>
    <p:extLst>
      <p:ext uri="{BB962C8B-B14F-4D97-AF65-F5344CB8AC3E}">
        <p14:creationId xmlns:p14="http://schemas.microsoft.com/office/powerpoint/2010/main" val="963019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ADBC-BA3D-4309-B344-E2862D6A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45507"/>
          </a:xfrm>
        </p:spPr>
        <p:txBody>
          <a:bodyPr/>
          <a:lstStyle/>
          <a:p>
            <a:r>
              <a:rPr lang="en-CA" dirty="0"/>
              <a:t>Priority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C088-BB53-4D58-AB51-B2236CF75F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2057" y="1389939"/>
            <a:ext cx="10363826" cy="3424107"/>
          </a:xfrm>
        </p:spPr>
        <p:txBody>
          <a:bodyPr/>
          <a:lstStyle/>
          <a:p>
            <a:r>
              <a:rPr lang="en-CA" dirty="0"/>
              <a:t>These work the same as queues, except the first entry holds any items with a </a:t>
            </a:r>
            <a:r>
              <a:rPr lang="en-CA" b="1" dirty="0"/>
              <a:t>high priority</a:t>
            </a:r>
            <a:r>
              <a:rPr lang="en-CA" dirty="0"/>
              <a:t>.</a:t>
            </a:r>
          </a:p>
          <a:p>
            <a:r>
              <a:rPr lang="en-CA" dirty="0"/>
              <a:t>Think of these like </a:t>
            </a:r>
            <a:r>
              <a:rPr lang="en-CA" b="1" dirty="0"/>
              <a:t>hospital waiting rooms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2BC83B-B8B2-40A4-BBCF-679D3ECBC5CC}"/>
              </a:ext>
            </a:extLst>
          </p:cNvPr>
          <p:cNvSpPr/>
          <p:nvPr/>
        </p:nvSpPr>
        <p:spPr>
          <a:xfrm>
            <a:off x="8229596" y="4598891"/>
            <a:ext cx="1918447" cy="2689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E67463-D97A-4992-A3CA-33BA84604408}"/>
              </a:ext>
            </a:extLst>
          </p:cNvPr>
          <p:cNvSpPr/>
          <p:nvPr/>
        </p:nvSpPr>
        <p:spPr>
          <a:xfrm>
            <a:off x="8211663" y="4285125"/>
            <a:ext cx="1918447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E88B8-D1AE-46BD-B08B-48AFAC2B0F71}"/>
              </a:ext>
            </a:extLst>
          </p:cNvPr>
          <p:cNvSpPr/>
          <p:nvPr/>
        </p:nvSpPr>
        <p:spPr>
          <a:xfrm>
            <a:off x="8202696" y="3980324"/>
            <a:ext cx="1918447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D4B533-F33A-4E52-BF2A-9ADCC3338442}"/>
              </a:ext>
            </a:extLst>
          </p:cNvPr>
          <p:cNvSpPr/>
          <p:nvPr/>
        </p:nvSpPr>
        <p:spPr>
          <a:xfrm>
            <a:off x="8202695" y="3639672"/>
            <a:ext cx="1918447" cy="2689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C8BD51-303A-4AA2-9C5D-D2DBC9D3D0D0}"/>
              </a:ext>
            </a:extLst>
          </p:cNvPr>
          <p:cNvSpPr txBox="1"/>
          <p:nvPr/>
        </p:nvSpPr>
        <p:spPr>
          <a:xfrm>
            <a:off x="6786366" y="2159832"/>
            <a:ext cx="48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Number 4 was the </a:t>
            </a:r>
            <a:r>
              <a:rPr lang="en-CA" b="1" dirty="0"/>
              <a:t>last in </a:t>
            </a:r>
            <a:r>
              <a:rPr lang="en-CA" dirty="0"/>
              <a:t>so it will be the </a:t>
            </a:r>
            <a:r>
              <a:rPr lang="en-CA" b="1" dirty="0"/>
              <a:t>last out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2EFB08-CCE0-4A35-B88B-FEA328159FFD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161918" y="2529164"/>
            <a:ext cx="26901" cy="10124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56222F-3C05-4482-9577-76BE793A8A35}"/>
              </a:ext>
            </a:extLst>
          </p:cNvPr>
          <p:cNvCxnSpPr>
            <a:cxnSpLocks/>
          </p:cNvCxnSpPr>
          <p:nvPr/>
        </p:nvCxnSpPr>
        <p:spPr>
          <a:xfrm flipV="1">
            <a:off x="9161918" y="5638801"/>
            <a:ext cx="0" cy="4437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7B7389-2E91-4D4A-95C8-4B304DEE8A8C}"/>
              </a:ext>
            </a:extLst>
          </p:cNvPr>
          <p:cNvSpPr txBox="1"/>
          <p:nvPr/>
        </p:nvSpPr>
        <p:spPr>
          <a:xfrm>
            <a:off x="7390405" y="6005226"/>
            <a:ext cx="492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Number 1 is the </a:t>
            </a:r>
            <a:r>
              <a:rPr lang="en-CA" b="1" dirty="0"/>
              <a:t>First one </a:t>
            </a:r>
            <a:r>
              <a:rPr lang="en-CA" dirty="0"/>
              <a:t>in so it </a:t>
            </a:r>
            <a:r>
              <a:rPr lang="en-CA" b="1" dirty="0"/>
              <a:t>First Out,</a:t>
            </a:r>
            <a:r>
              <a:rPr lang="en-CA" dirty="0"/>
              <a:t> </a:t>
            </a:r>
            <a:r>
              <a:rPr lang="en-CA" b="1" dirty="0">
                <a:highlight>
                  <a:srgbClr val="FF0000"/>
                </a:highlight>
              </a:rPr>
              <a:t>unless</a:t>
            </a:r>
            <a:r>
              <a:rPr lang="en-CA" dirty="0"/>
              <a:t> </a:t>
            </a:r>
          </a:p>
          <a:p>
            <a:r>
              <a:rPr lang="en-CA" dirty="0"/>
              <a:t>0 has a higher priority item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0AF644-7101-46FB-B2D3-CDE6624B062A}"/>
              </a:ext>
            </a:extLst>
          </p:cNvPr>
          <p:cNvSpPr/>
          <p:nvPr/>
        </p:nvSpPr>
        <p:spPr>
          <a:xfrm>
            <a:off x="8202694" y="4960835"/>
            <a:ext cx="1918447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CFC8E29-038C-44E0-9EDA-273CE333F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8" b="16602"/>
          <a:stretch/>
        </p:blipFill>
        <p:spPr bwMode="auto">
          <a:xfrm>
            <a:off x="456668" y="2892234"/>
            <a:ext cx="6139759" cy="35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CAF2B4-5B97-4C4A-A3FE-180E098A9ECB}"/>
              </a:ext>
            </a:extLst>
          </p:cNvPr>
          <p:cNvSpPr txBox="1"/>
          <p:nvPr/>
        </p:nvSpPr>
        <p:spPr>
          <a:xfrm>
            <a:off x="1607619" y="440943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  <a:highlight>
                  <a:srgbClr val="C0C0C0"/>
                </a:highlight>
              </a:rPr>
              <a:t>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0B8A8D-4D0F-46A6-B564-0A301BE7512D}"/>
              </a:ext>
            </a:extLst>
          </p:cNvPr>
          <p:cNvSpPr txBox="1"/>
          <p:nvPr/>
        </p:nvSpPr>
        <p:spPr>
          <a:xfrm>
            <a:off x="2424203" y="418454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highlight>
                  <a:srgbClr val="C0C0C0"/>
                </a:highlight>
              </a:rPr>
              <a:t>[2]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637457-AE32-4EA9-8C14-6637607C81EA}"/>
              </a:ext>
            </a:extLst>
          </p:cNvPr>
          <p:cNvSpPr txBox="1"/>
          <p:nvPr/>
        </p:nvSpPr>
        <p:spPr>
          <a:xfrm>
            <a:off x="3706948" y="403171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highlight>
                  <a:srgbClr val="C0C0C0"/>
                </a:highlight>
              </a:rPr>
              <a:t>[3]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BD9645-CEA0-4A3E-8EE4-13BDF4FB450E}"/>
              </a:ext>
            </a:extLst>
          </p:cNvPr>
          <p:cNvSpPr txBox="1"/>
          <p:nvPr/>
        </p:nvSpPr>
        <p:spPr>
          <a:xfrm>
            <a:off x="6011676" y="438072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[0]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BA0750-D227-4D14-B7EA-3ABF027E6337}"/>
              </a:ext>
            </a:extLst>
          </p:cNvPr>
          <p:cNvCxnSpPr>
            <a:cxnSpLocks/>
          </p:cNvCxnSpPr>
          <p:nvPr/>
        </p:nvCxnSpPr>
        <p:spPr>
          <a:xfrm flipH="1">
            <a:off x="6544853" y="4031714"/>
            <a:ext cx="431820" cy="11980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F95510-550E-48A8-9672-8F6E7DE0AA23}"/>
              </a:ext>
            </a:extLst>
          </p:cNvPr>
          <p:cNvSpPr txBox="1"/>
          <p:nvPr/>
        </p:nvSpPr>
        <p:spPr>
          <a:xfrm>
            <a:off x="6544853" y="3202170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She has a</a:t>
            </a:r>
            <a:br>
              <a:rPr lang="en-CA" dirty="0"/>
            </a:br>
            <a:r>
              <a:rPr lang="en-CA" dirty="0"/>
              <a:t>high priority</a:t>
            </a:r>
          </a:p>
        </p:txBody>
      </p:sp>
    </p:spTree>
    <p:extLst>
      <p:ext uri="{BB962C8B-B14F-4D97-AF65-F5344CB8AC3E}">
        <p14:creationId xmlns:p14="http://schemas.microsoft.com/office/powerpoint/2010/main" val="228602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2807-FA19-4102-A9CC-F03BDDC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Standard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9295-6135-4194-B05B-1B0D7BCEB0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979920"/>
          </a:xfrm>
        </p:spPr>
        <p:txBody>
          <a:bodyPr/>
          <a:lstStyle/>
          <a:p>
            <a:r>
              <a:rPr lang="en-CA" dirty="0"/>
              <a:t>The categories for standard library are as follows: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5F8FC2-F1B0-4A90-8543-0E0F7554F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471277"/>
              </p:ext>
            </p:extLst>
          </p:nvPr>
        </p:nvGraphicFramePr>
        <p:xfrm>
          <a:off x="570752" y="3058159"/>
          <a:ext cx="111192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9612">
                  <a:extLst>
                    <a:ext uri="{9D8B030D-6E8A-4147-A177-3AD203B41FA5}">
                      <a16:colId xmlns:a16="http://schemas.microsoft.com/office/drawing/2014/main" val="3547014065"/>
                    </a:ext>
                  </a:extLst>
                </a:gridCol>
                <a:gridCol w="5559612">
                  <a:extLst>
                    <a:ext uri="{9D8B030D-6E8A-4147-A177-3AD203B41FA5}">
                      <a16:colId xmlns:a16="http://schemas.microsoft.com/office/drawing/2014/main" val="4242270914"/>
                    </a:ext>
                  </a:extLst>
                </a:gridCol>
              </a:tblGrid>
              <a:tr h="2177229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language support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diagnostics 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general utilities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strings 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localization 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containers 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iterators 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algorithms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numerics</a:t>
                      </a: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input/output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 expressions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atomic operations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 support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8265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95AED3-BC10-4FB0-8D90-0E5A7ADC5954}"/>
              </a:ext>
            </a:extLst>
          </p:cNvPr>
          <p:cNvSpPr txBox="1"/>
          <p:nvPr/>
        </p:nvSpPr>
        <p:spPr>
          <a:xfrm>
            <a:off x="663388" y="5611906"/>
            <a:ext cx="939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For more details see the course site: </a:t>
            </a:r>
            <a:r>
              <a:rPr lang="en-CA" dirty="0">
                <a:hlinkClick r:id="rId2"/>
              </a:rPr>
              <a:t>https://ict.senecacollege.ca/~oop345/pages/content/stlco.html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1643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F780-7E0C-4871-BD69-3175136E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8" y="2357670"/>
            <a:ext cx="10364451" cy="1596177"/>
          </a:xfrm>
        </p:spPr>
        <p:txBody>
          <a:bodyPr/>
          <a:lstStyle/>
          <a:p>
            <a:r>
              <a:rPr lang="en-CA" dirty="0"/>
              <a:t>You guys are my #0 class!!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6B8ADB9-E18B-43E2-8ED4-FF75D5B21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485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9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2798-D14E-4506-98E4-4CC9990E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STD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73ED-42BA-4F01-99EC-3596EA23F5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Most library components are declared and defined in the </a:t>
            </a:r>
            <a:r>
              <a:rPr lang="en-CA" b="1" dirty="0"/>
              <a:t>std</a:t>
            </a:r>
            <a:r>
              <a:rPr lang="en-CA" dirty="0"/>
              <a:t> namespace.  The filesystem component is declared and defined in the </a:t>
            </a:r>
            <a:r>
              <a:rPr lang="en-CA" b="1" dirty="0"/>
              <a:t>filesystem</a:t>
            </a:r>
            <a:r>
              <a:rPr lang="en-CA" dirty="0"/>
              <a:t> namespace.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725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465C-59D8-4498-830E-8052AD94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62048"/>
          </a:xfrm>
        </p:spPr>
        <p:txBody>
          <a:bodyPr/>
          <a:lstStyle/>
          <a:p>
            <a:r>
              <a:rPr lang="en-CA" dirty="0"/>
              <a:t>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B0A3C-1071-4038-A01E-D5B3F030F6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28166"/>
            <a:ext cx="10363826" cy="4563034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The Standard Template Library (</a:t>
            </a:r>
            <a:r>
              <a:rPr lang="en-CA" b="1" dirty="0"/>
              <a:t>STL</a:t>
            </a:r>
            <a:r>
              <a:rPr lang="en-CA" dirty="0"/>
              <a:t>) is arguably the most </a:t>
            </a:r>
            <a:r>
              <a:rPr lang="en-CA" dirty="0" err="1"/>
              <a:t>prominant</a:t>
            </a:r>
            <a:r>
              <a:rPr lang="en-CA" dirty="0"/>
              <a:t> part of the C++ Standard Library.  It provides code for managing the elements of a data structure in a generic form, hiding the complex details and allowing re-use.  The STL consists of:</a:t>
            </a:r>
          </a:p>
          <a:p>
            <a:r>
              <a:rPr lang="en-CA" dirty="0"/>
              <a:t>It consists of:</a:t>
            </a:r>
          </a:p>
          <a:p>
            <a:r>
              <a:rPr lang="en-CA" b="1" dirty="0"/>
              <a:t>container template classes</a:t>
            </a:r>
          </a:p>
          <a:p>
            <a:pPr lvl="1"/>
            <a:r>
              <a:rPr lang="en-CA" dirty="0"/>
              <a:t>sequential containers</a:t>
            </a:r>
          </a:p>
          <a:p>
            <a:pPr lvl="1"/>
            <a:r>
              <a:rPr lang="en-CA" dirty="0"/>
              <a:t>container adaptors</a:t>
            </a:r>
          </a:p>
          <a:p>
            <a:pPr lvl="1"/>
            <a:r>
              <a:rPr lang="en-CA" dirty="0"/>
              <a:t>associative containers (beyond scope)</a:t>
            </a:r>
          </a:p>
          <a:p>
            <a:r>
              <a:rPr lang="en-CA" b="1" dirty="0"/>
              <a:t>iterators</a:t>
            </a:r>
          </a:p>
          <a:p>
            <a:r>
              <a:rPr lang="en-CA" b="1" dirty="0"/>
              <a:t>algorithms</a:t>
            </a:r>
          </a:p>
          <a:p>
            <a:r>
              <a:rPr lang="en-CA" b="1" dirty="0"/>
              <a:t>function objects</a:t>
            </a:r>
          </a:p>
          <a:p>
            <a:endParaRPr lang="en-CA" dirty="0"/>
          </a:p>
        </p:txBody>
      </p:sp>
      <p:pic>
        <p:nvPicPr>
          <p:cNvPr id="1026" name="Picture 2" descr="Image result for doc brown where we're going">
            <a:extLst>
              <a:ext uri="{FF2B5EF4-FFF2-40B4-BE49-F238E27FC236}">
                <a16:creationId xmlns:a16="http://schemas.microsoft.com/office/drawing/2014/main" id="{790A0714-BF9F-413D-A0B7-50759472F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476548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803E2F-E1C3-43D0-92EB-52B3D3EE0515}"/>
              </a:ext>
            </a:extLst>
          </p:cNvPr>
          <p:cNvSpPr txBox="1"/>
          <p:nvPr/>
        </p:nvSpPr>
        <p:spPr>
          <a:xfrm>
            <a:off x="5690347" y="2628948"/>
            <a:ext cx="617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C000"/>
                </a:solidFill>
              </a:rPr>
              <a:t>Where we’re going, we don’t need arrays</a:t>
            </a:r>
          </a:p>
        </p:txBody>
      </p:sp>
    </p:spTree>
    <p:extLst>
      <p:ext uri="{BB962C8B-B14F-4D97-AF65-F5344CB8AC3E}">
        <p14:creationId xmlns:p14="http://schemas.microsoft.com/office/powerpoint/2010/main" val="58206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ECFB-9734-43AB-890E-8AE4447F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7907"/>
          </a:xfrm>
        </p:spPr>
        <p:txBody>
          <a:bodyPr/>
          <a:lstStyle/>
          <a:p>
            <a:r>
              <a:rPr lang="en-CA" dirty="0" err="1"/>
              <a:t>Stl</a:t>
            </a:r>
            <a:r>
              <a:rPr lang="en-CA" dirty="0"/>
              <a:t>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7941B-2145-4EC4-81A7-51E90396BE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16424"/>
            <a:ext cx="10363826" cy="4823059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These containers take a data structure of a generic form and can store them in a dynamic flexible container.</a:t>
            </a:r>
          </a:p>
          <a:p>
            <a:r>
              <a:rPr lang="en-CA" dirty="0"/>
              <a:t>The </a:t>
            </a:r>
            <a:r>
              <a:rPr lang="en-CA" b="1" dirty="0"/>
              <a:t>container</a:t>
            </a:r>
            <a:r>
              <a:rPr lang="en-CA" dirty="0"/>
              <a:t> is like a shell of a data structure. They manage memory associated with the elements and provide access to them.</a:t>
            </a:r>
          </a:p>
          <a:p>
            <a:r>
              <a:rPr lang="en-CA" dirty="0"/>
              <a:t>We use </a:t>
            </a:r>
            <a:r>
              <a:rPr lang="en-CA" b="1" dirty="0"/>
              <a:t>iterators</a:t>
            </a:r>
            <a:r>
              <a:rPr lang="en-CA" dirty="0"/>
              <a:t> to traverse the container structure as they aren’t always stored in a shared block in memory.</a:t>
            </a:r>
          </a:p>
          <a:p>
            <a:r>
              <a:rPr lang="en-CA" b="1" dirty="0"/>
              <a:t>Algorithms</a:t>
            </a:r>
            <a:r>
              <a:rPr lang="en-CA" dirty="0"/>
              <a:t> implement solutions to store things in an order or to improve efficiency of the container.</a:t>
            </a:r>
          </a:p>
          <a:p>
            <a:r>
              <a:rPr lang="en-CA" dirty="0"/>
              <a:t>A complete programming solution to the implementation of a data structure requires:</a:t>
            </a:r>
          </a:p>
          <a:p>
            <a:pPr lvl="1"/>
            <a:r>
              <a:rPr lang="en-CA" dirty="0"/>
              <a:t>the definition of the data type of each element in the data structure</a:t>
            </a:r>
          </a:p>
          <a:p>
            <a:pPr lvl="1"/>
            <a:r>
              <a:rPr lang="en-CA" dirty="0"/>
              <a:t>the choice of the optimal data structure to collect the elements</a:t>
            </a:r>
          </a:p>
          <a:p>
            <a:pPr lvl="1"/>
            <a:r>
              <a:rPr lang="en-CA" dirty="0"/>
              <a:t>the function object for the algorithm to use on the data structure</a:t>
            </a:r>
          </a:p>
          <a:p>
            <a:pPr lvl="1"/>
            <a:r>
              <a:rPr lang="en-CA" dirty="0"/>
              <a:t>syntax to accesses the facilities of the STL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327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A696-8CFB-4A18-9A49-5EB17779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44118"/>
          </a:xfrm>
        </p:spPr>
        <p:txBody>
          <a:bodyPr/>
          <a:lstStyle/>
          <a:p>
            <a:r>
              <a:rPr lang="en-CA" dirty="0"/>
              <a:t>Containers!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64762-5FBA-4F75-B223-2DC9DD963D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62636"/>
            <a:ext cx="10363826" cy="4428563"/>
          </a:xfrm>
        </p:spPr>
        <p:txBody>
          <a:bodyPr/>
          <a:lstStyle/>
          <a:p>
            <a:r>
              <a:rPr lang="en-CA" dirty="0"/>
              <a:t>The STL library provides access to some awesome prebuilt containers</a:t>
            </a:r>
          </a:p>
          <a:p>
            <a:r>
              <a:rPr lang="en-CA" dirty="0"/>
              <a:t>Some containers we have are:</a:t>
            </a:r>
          </a:p>
          <a:p>
            <a:pPr lvl="1"/>
            <a:r>
              <a:rPr lang="en-CA" b="1" dirty="0"/>
              <a:t>array</a:t>
            </a:r>
            <a:r>
              <a:rPr lang="en-CA" dirty="0"/>
              <a:t> - contiguous storage of fixed size</a:t>
            </a:r>
          </a:p>
          <a:p>
            <a:pPr lvl="1"/>
            <a:r>
              <a:rPr lang="en-CA" b="1" dirty="0"/>
              <a:t>vector</a:t>
            </a:r>
            <a:r>
              <a:rPr lang="en-CA" dirty="0"/>
              <a:t> - contiguous storage of variable size</a:t>
            </a:r>
          </a:p>
          <a:p>
            <a:pPr lvl="1"/>
            <a:r>
              <a:rPr lang="en-CA" b="1" dirty="0"/>
              <a:t>deque</a:t>
            </a:r>
            <a:r>
              <a:rPr lang="en-CA" dirty="0"/>
              <a:t> - non-contiguous storage of variable size, double-ended queue</a:t>
            </a:r>
          </a:p>
          <a:p>
            <a:pPr lvl="1"/>
            <a:r>
              <a:rPr lang="en-CA" b="1" dirty="0" err="1"/>
              <a:t>forward_list</a:t>
            </a:r>
            <a:r>
              <a:rPr lang="en-CA" dirty="0"/>
              <a:t> - non-contiguous storage of variable size, singly linked list</a:t>
            </a:r>
          </a:p>
          <a:p>
            <a:pPr lvl="1"/>
            <a:r>
              <a:rPr lang="en-CA" b="1" dirty="0"/>
              <a:t>list</a:t>
            </a:r>
            <a:r>
              <a:rPr lang="en-CA" dirty="0"/>
              <a:t> - non-contiguous storage of variable size, doubly linked list</a:t>
            </a:r>
          </a:p>
          <a:p>
            <a:r>
              <a:rPr lang="en-CA" b="1" dirty="0">
                <a:highlight>
                  <a:srgbClr val="00FF00"/>
                </a:highlight>
              </a:rPr>
              <a:t>contiguous</a:t>
            </a:r>
            <a:r>
              <a:rPr lang="en-CA" dirty="0"/>
              <a:t> storage means that a block in memory is reserved to this object. </a:t>
            </a:r>
          </a:p>
          <a:p>
            <a:r>
              <a:rPr lang="en-CA" b="1" dirty="0">
                <a:highlight>
                  <a:srgbClr val="00FF00"/>
                </a:highlight>
              </a:rPr>
              <a:t>Non-Contiguous</a:t>
            </a:r>
            <a:r>
              <a:rPr lang="en-CA" dirty="0"/>
              <a:t> storage means that small blocks are created throughout memory not necessarily beside each other.</a:t>
            </a:r>
          </a:p>
        </p:txBody>
      </p:sp>
    </p:spTree>
    <p:extLst>
      <p:ext uri="{BB962C8B-B14F-4D97-AF65-F5344CB8AC3E}">
        <p14:creationId xmlns:p14="http://schemas.microsoft.com/office/powerpoint/2010/main" val="418547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B99F-682A-4F88-893B-708FC36E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08259"/>
          </a:xfrm>
        </p:spPr>
        <p:txBody>
          <a:bodyPr/>
          <a:lstStyle/>
          <a:p>
            <a:r>
              <a:rPr lang="en-CA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7B7E-C5A2-4F61-9B9C-5015ACFE2E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26776"/>
            <a:ext cx="10363826" cy="4464423"/>
          </a:xfrm>
        </p:spPr>
        <p:txBody>
          <a:bodyPr/>
          <a:lstStyle/>
          <a:p>
            <a:r>
              <a:rPr lang="en-CA" dirty="0"/>
              <a:t>Array is similar to our built in arrays, however it knows its own size, and can be copied or assigned. </a:t>
            </a:r>
          </a:p>
          <a:p>
            <a:r>
              <a:rPr lang="en-CA" dirty="0"/>
              <a:t>Its is allocated on the stack so it’s size cannot be changed.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613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ACBB-2EDC-4878-ACD0-BB0B4C67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73789"/>
          </a:xfrm>
        </p:spPr>
        <p:txBody>
          <a:bodyPr>
            <a:normAutofit fontScale="90000"/>
          </a:bodyPr>
          <a:lstStyle/>
          <a:p>
            <a:r>
              <a:rPr lang="en-CA" dirty="0"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57056-C3C4-45CE-B386-21F5ECE035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92306"/>
            <a:ext cx="10363826" cy="4598893"/>
          </a:xfrm>
        </p:spPr>
        <p:txBody>
          <a:bodyPr/>
          <a:lstStyle/>
          <a:p>
            <a:r>
              <a:rPr lang="en-CA" dirty="0"/>
              <a:t>A vector is a contiguous storage container.</a:t>
            </a:r>
          </a:p>
          <a:p>
            <a:r>
              <a:rPr lang="en-CA" dirty="0"/>
              <a:t>It is loaded through the back-end.</a:t>
            </a:r>
          </a:p>
          <a:p>
            <a:r>
              <a:rPr lang="en-CA" dirty="0"/>
              <a:t>It can be resized.</a:t>
            </a:r>
          </a:p>
          <a:p>
            <a:r>
              <a:rPr lang="en-CA" dirty="0"/>
              <a:t>Neary as efficient as arrays.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2050" name="Picture 2" descr="Image result for paper tube">
            <a:extLst>
              <a:ext uri="{FF2B5EF4-FFF2-40B4-BE49-F238E27FC236}">
                <a16:creationId xmlns:a16="http://schemas.microsoft.com/office/drawing/2014/main" id="{43B2C238-2605-4962-9FFC-FE246C664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 r="35400"/>
          <a:stretch/>
        </p:blipFill>
        <p:spPr bwMode="auto">
          <a:xfrm rot="5400000">
            <a:off x="2914648" y="2505079"/>
            <a:ext cx="1409703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0BE67-938C-414D-ADD3-62B1522A009D}"/>
              </a:ext>
            </a:extLst>
          </p:cNvPr>
          <p:cNvSpPr txBox="1"/>
          <p:nvPr/>
        </p:nvSpPr>
        <p:spPr>
          <a:xfrm>
            <a:off x="1571625" y="3709917"/>
            <a:ext cx="259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vector of Strings: </a:t>
            </a:r>
            <a:r>
              <a:rPr lang="en-CA" dirty="0" err="1"/>
              <a:t>myVec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0C4B2-BF09-497C-8CCB-3EA61157F824}"/>
              </a:ext>
            </a:extLst>
          </p:cNvPr>
          <p:cNvSpPr txBox="1"/>
          <p:nvPr/>
        </p:nvSpPr>
        <p:spPr>
          <a:xfrm>
            <a:off x="7207624" y="3709917"/>
            <a:ext cx="328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myVec.push_back</a:t>
            </a:r>
            <a:r>
              <a:rPr lang="en-CA" dirty="0"/>
              <a:t>(“Hello World”);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734B8-03F0-43BC-BC8E-CE632540B689}"/>
              </a:ext>
            </a:extLst>
          </p:cNvPr>
          <p:cNvSpPr/>
          <p:nvPr/>
        </p:nvSpPr>
        <p:spPr>
          <a:xfrm>
            <a:off x="7297271" y="4616824"/>
            <a:ext cx="1568823" cy="66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“Hello World”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D1ACCA-A9CE-4522-AB9A-0C8BC11A7E69}"/>
              </a:ext>
            </a:extLst>
          </p:cNvPr>
          <p:cNvCxnSpPr/>
          <p:nvPr/>
        </p:nvCxnSpPr>
        <p:spPr>
          <a:xfrm flipH="1">
            <a:off x="5647765" y="4986156"/>
            <a:ext cx="138056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6241FF-227D-4AA0-BB04-EC3BA1162C4C}"/>
              </a:ext>
            </a:extLst>
          </p:cNvPr>
          <p:cNvCxnSpPr/>
          <p:nvPr/>
        </p:nvCxnSpPr>
        <p:spPr>
          <a:xfrm flipV="1">
            <a:off x="1120588" y="5280212"/>
            <a:ext cx="451037" cy="6185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45C924-F6E3-4CB5-8210-A37FA3EAD69F}"/>
              </a:ext>
            </a:extLst>
          </p:cNvPr>
          <p:cNvSpPr txBox="1"/>
          <p:nvPr/>
        </p:nvSpPr>
        <p:spPr>
          <a:xfrm>
            <a:off x="0" y="5995656"/>
            <a:ext cx="2151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Data cannot be loaded from the front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964E8-BAAB-4134-9C02-E2FF051BDFDE}"/>
              </a:ext>
            </a:extLst>
          </p:cNvPr>
          <p:cNvSpPr txBox="1"/>
          <p:nvPr/>
        </p:nvSpPr>
        <p:spPr>
          <a:xfrm>
            <a:off x="1434353" y="4616824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11861D-798F-4887-A6E0-B341558069DE}"/>
              </a:ext>
            </a:extLst>
          </p:cNvPr>
          <p:cNvSpPr txBox="1"/>
          <p:nvPr/>
        </p:nvSpPr>
        <p:spPr>
          <a:xfrm>
            <a:off x="4758332" y="4616824"/>
            <a:ext cx="62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28749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4478-73E3-4E7A-90C7-88D2D2504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48302"/>
          </a:xfrm>
        </p:spPr>
        <p:txBody>
          <a:bodyPr/>
          <a:lstStyle/>
          <a:p>
            <a:r>
              <a:rPr lang="en-CA" dirty="0"/>
              <a:t>Vector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9159-AB09-45F1-9F1B-E20F3127B8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66820"/>
            <a:ext cx="10363826" cy="4524380"/>
          </a:xfrm>
        </p:spPr>
        <p:txBody>
          <a:bodyPr/>
          <a:lstStyle/>
          <a:p>
            <a:r>
              <a:rPr lang="en-CA" dirty="0"/>
              <a:t>Since its back loaded, data can only be removed from the back</a:t>
            </a:r>
          </a:p>
          <a:p>
            <a:r>
              <a:rPr lang="en-CA" dirty="0"/>
              <a:t>We can adjust data in the array using [index], but we can only remove from the back.</a:t>
            </a:r>
          </a:p>
        </p:txBody>
      </p:sp>
      <p:pic>
        <p:nvPicPr>
          <p:cNvPr id="4" name="Picture 2" descr="Image result for paper tube">
            <a:extLst>
              <a:ext uri="{FF2B5EF4-FFF2-40B4-BE49-F238E27FC236}">
                <a16:creationId xmlns:a16="http://schemas.microsoft.com/office/drawing/2014/main" id="{901F05E2-1C57-4ABC-B462-46399C7DCF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 r="35400"/>
          <a:stretch/>
        </p:blipFill>
        <p:spPr bwMode="auto">
          <a:xfrm rot="5400000">
            <a:off x="2914648" y="2505079"/>
            <a:ext cx="1409703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DE5DD4-47DF-4F45-BB2E-C100D8139563}"/>
              </a:ext>
            </a:extLst>
          </p:cNvPr>
          <p:cNvSpPr txBox="1"/>
          <p:nvPr/>
        </p:nvSpPr>
        <p:spPr>
          <a:xfrm>
            <a:off x="1571625" y="3709917"/>
            <a:ext cx="259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vector of Strings: </a:t>
            </a:r>
            <a:r>
              <a:rPr lang="en-CA" dirty="0" err="1"/>
              <a:t>myVec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ABEF0-AF21-4B1A-834B-48B491447D2D}"/>
              </a:ext>
            </a:extLst>
          </p:cNvPr>
          <p:cNvSpPr txBox="1"/>
          <p:nvPr/>
        </p:nvSpPr>
        <p:spPr>
          <a:xfrm>
            <a:off x="7207624" y="3709917"/>
            <a:ext cx="19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myVec.pop_back</a:t>
            </a:r>
            <a:r>
              <a:rPr lang="en-CA" dirty="0"/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6AEBC-FE7E-471D-BF1B-B1638F4F91FB}"/>
              </a:ext>
            </a:extLst>
          </p:cNvPr>
          <p:cNvSpPr/>
          <p:nvPr/>
        </p:nvSpPr>
        <p:spPr>
          <a:xfrm>
            <a:off x="4020111" y="4619975"/>
            <a:ext cx="1568823" cy="66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“Hello World”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95190A-3D43-4FAB-A0F4-839553999BED}"/>
              </a:ext>
            </a:extLst>
          </p:cNvPr>
          <p:cNvCxnSpPr>
            <a:cxnSpLocks/>
          </p:cNvCxnSpPr>
          <p:nvPr/>
        </p:nvCxnSpPr>
        <p:spPr>
          <a:xfrm>
            <a:off x="5588934" y="4951669"/>
            <a:ext cx="13716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0140C1-E8B9-4758-AC69-2AFA9759E511}"/>
              </a:ext>
            </a:extLst>
          </p:cNvPr>
          <p:cNvCxnSpPr/>
          <p:nvPr/>
        </p:nvCxnSpPr>
        <p:spPr>
          <a:xfrm flipV="1">
            <a:off x="1120588" y="5280212"/>
            <a:ext cx="451037" cy="6185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14D44A-8A38-4848-BC59-5690A29AB71E}"/>
              </a:ext>
            </a:extLst>
          </p:cNvPr>
          <p:cNvSpPr txBox="1"/>
          <p:nvPr/>
        </p:nvSpPr>
        <p:spPr>
          <a:xfrm>
            <a:off x="0" y="5893428"/>
            <a:ext cx="2151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Data cannot be removed from the front</a:t>
            </a:r>
          </a:p>
        </p:txBody>
      </p:sp>
    </p:spTree>
    <p:extLst>
      <p:ext uri="{BB962C8B-B14F-4D97-AF65-F5344CB8AC3E}">
        <p14:creationId xmlns:p14="http://schemas.microsoft.com/office/powerpoint/2010/main" val="23900830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214</TotalTime>
  <Words>1013</Words>
  <Application>Microsoft Office PowerPoint</Application>
  <PresentationFormat>Widescreen</PresentationFormat>
  <Paragraphs>213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Droplet</vt:lpstr>
      <vt:lpstr>Week 6</vt:lpstr>
      <vt:lpstr>Standard Library</vt:lpstr>
      <vt:lpstr>More STD library</vt:lpstr>
      <vt:lpstr>STL</vt:lpstr>
      <vt:lpstr>Stl cont.</vt:lpstr>
      <vt:lpstr>Containers!</vt:lpstr>
      <vt:lpstr>Array</vt:lpstr>
      <vt:lpstr>Vector</vt:lpstr>
      <vt:lpstr>Vector Cont.</vt:lpstr>
      <vt:lpstr>Vector functions</vt:lpstr>
      <vt:lpstr>Deque</vt:lpstr>
      <vt:lpstr>Deque Cont.</vt:lpstr>
      <vt:lpstr>Deque Functions</vt:lpstr>
      <vt:lpstr>List</vt:lpstr>
      <vt:lpstr>List cont.</vt:lpstr>
      <vt:lpstr>Container Adapters</vt:lpstr>
      <vt:lpstr>Stack</vt:lpstr>
      <vt:lpstr>Queue</vt:lpstr>
      <vt:lpstr>Priority Queues</vt:lpstr>
      <vt:lpstr>You guys are my #0 class!!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Nathan Misener</dc:creator>
  <cp:lastModifiedBy>Nathan Misener</cp:lastModifiedBy>
  <cp:revision>15</cp:revision>
  <dcterms:created xsi:type="dcterms:W3CDTF">2019-10-07T14:33:50Z</dcterms:created>
  <dcterms:modified xsi:type="dcterms:W3CDTF">2019-10-07T18:08:03Z</dcterms:modified>
</cp:coreProperties>
</file>