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26766939/difference-between-stdreference-wrapper-and-simple-point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bitwise-operators-in-c-cpp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7CE6-9388-4F98-B194-40FC69A8A7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Week 8 – OOP345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D61ED-E266-4092-8F56-A1AFEFE3E3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Algorithm &amp; File Streams</a:t>
            </a:r>
          </a:p>
        </p:txBody>
      </p:sp>
    </p:spTree>
    <p:extLst>
      <p:ext uri="{BB962C8B-B14F-4D97-AF65-F5344CB8AC3E}">
        <p14:creationId xmlns:p14="http://schemas.microsoft.com/office/powerpoint/2010/main" val="3756562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53EB0-790C-4088-A11A-24E0F0F56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1306"/>
          </a:xfrm>
        </p:spPr>
        <p:txBody>
          <a:bodyPr/>
          <a:lstStyle/>
          <a:p>
            <a:r>
              <a:rPr lang="en-CA" dirty="0"/>
              <a:t>File Stream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85ABD-1136-4CE1-9B6D-2AB096A66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64024"/>
            <a:ext cx="8946541" cy="4984375"/>
          </a:xfrm>
        </p:spPr>
        <p:txBody>
          <a:bodyPr/>
          <a:lstStyle/>
          <a:p>
            <a:r>
              <a:rPr lang="en-CA" dirty="0"/>
              <a:t>We have file streams to allow file writing and reading similar to the way we use input and output streams. </a:t>
            </a:r>
          </a:p>
          <a:p>
            <a:r>
              <a:rPr lang="en-CA" dirty="0"/>
              <a:t>It allows us to use &lt;&lt; and &gt;&gt;</a:t>
            </a:r>
          </a:p>
          <a:p>
            <a:endParaRPr lang="en-CA" dirty="0"/>
          </a:p>
          <a:p>
            <a:r>
              <a:rPr lang="en-CA" dirty="0"/>
              <a:t>We have 2 sets of hierarchies, one that works with regular chars and one that works with wide chars. </a:t>
            </a:r>
          </a:p>
        </p:txBody>
      </p:sp>
      <p:pic>
        <p:nvPicPr>
          <p:cNvPr id="1026" name="Picture 2" descr="f stream">
            <a:extLst>
              <a:ext uri="{FF2B5EF4-FFF2-40B4-BE49-F238E27FC236}">
                <a16:creationId xmlns:a16="http://schemas.microsoft.com/office/drawing/2014/main" id="{CA36A202-FDD7-41E4-A706-93E086524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5" y="3756210"/>
            <a:ext cx="2801939" cy="280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 f stream">
            <a:extLst>
              <a:ext uri="{FF2B5EF4-FFF2-40B4-BE49-F238E27FC236}">
                <a16:creationId xmlns:a16="http://schemas.microsoft.com/office/drawing/2014/main" id="{5DF248B5-D957-4CEA-84BD-CA4B6971C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795" y="3839370"/>
            <a:ext cx="2718779" cy="271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061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134F-AFCC-48AB-B890-A8D53456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IOS_Base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B44B-9066-43CC-98F1-6F9E359B8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4818529"/>
          </a:xfrm>
        </p:spPr>
        <p:txBody>
          <a:bodyPr>
            <a:normAutofit/>
          </a:bodyPr>
          <a:lstStyle/>
          <a:p>
            <a:r>
              <a:rPr lang="en-CA" dirty="0"/>
              <a:t>Four flags identify a stream's current state:</a:t>
            </a:r>
          </a:p>
          <a:p>
            <a:pPr lvl="1"/>
            <a:r>
              <a:rPr lang="en-CA" b="1" dirty="0" err="1"/>
              <a:t>ios_base</a:t>
            </a:r>
            <a:r>
              <a:rPr lang="en-CA" b="1" dirty="0"/>
              <a:t>::</a:t>
            </a:r>
            <a:r>
              <a:rPr lang="en-CA" b="1" dirty="0" err="1"/>
              <a:t>goodbit</a:t>
            </a:r>
            <a:r>
              <a:rPr lang="en-CA" dirty="0"/>
              <a:t> is </a:t>
            </a:r>
            <a:r>
              <a:rPr lang="en-CA" b="1" dirty="0"/>
              <a:t>true</a:t>
            </a:r>
            <a:r>
              <a:rPr lang="en-CA" dirty="0"/>
              <a:t> if the next operation may succeed</a:t>
            </a:r>
          </a:p>
          <a:p>
            <a:pPr lvl="1"/>
            <a:r>
              <a:rPr lang="en-CA" b="1" dirty="0" err="1"/>
              <a:t>ios_base</a:t>
            </a:r>
            <a:r>
              <a:rPr lang="en-CA" b="1" dirty="0"/>
              <a:t>::</a:t>
            </a:r>
            <a:r>
              <a:rPr lang="en-CA" b="1" dirty="0" err="1"/>
              <a:t>failbit</a:t>
            </a:r>
            <a:r>
              <a:rPr lang="en-CA" dirty="0"/>
              <a:t> is </a:t>
            </a:r>
            <a:r>
              <a:rPr lang="en-CA" b="1" dirty="0"/>
              <a:t>true</a:t>
            </a:r>
            <a:r>
              <a:rPr lang="en-CA" dirty="0"/>
              <a:t> if the latest operation failed</a:t>
            </a:r>
          </a:p>
          <a:p>
            <a:pPr lvl="1"/>
            <a:r>
              <a:rPr lang="en-CA" b="1" dirty="0" err="1"/>
              <a:t>ios_base</a:t>
            </a:r>
            <a:r>
              <a:rPr lang="en-CA" b="1" dirty="0"/>
              <a:t>::</a:t>
            </a:r>
            <a:r>
              <a:rPr lang="en-CA" b="1" dirty="0" err="1"/>
              <a:t>eofbit</a:t>
            </a:r>
            <a:r>
              <a:rPr lang="en-CA" dirty="0"/>
              <a:t> is </a:t>
            </a:r>
            <a:r>
              <a:rPr lang="en-CA" b="1" dirty="0"/>
              <a:t>true</a:t>
            </a:r>
            <a:r>
              <a:rPr lang="en-CA" dirty="0"/>
              <a:t> if the stream object encountered an end of data mark</a:t>
            </a:r>
          </a:p>
          <a:p>
            <a:pPr lvl="1"/>
            <a:r>
              <a:rPr lang="en-CA" b="1" dirty="0" err="1"/>
              <a:t>ios_base</a:t>
            </a:r>
            <a:r>
              <a:rPr lang="en-CA" b="1" dirty="0"/>
              <a:t>::</a:t>
            </a:r>
            <a:r>
              <a:rPr lang="en-CA" b="1" dirty="0" err="1"/>
              <a:t>badbit</a:t>
            </a:r>
            <a:r>
              <a:rPr lang="en-CA" dirty="0"/>
              <a:t> is </a:t>
            </a:r>
            <a:r>
              <a:rPr lang="en-CA" b="1" dirty="0"/>
              <a:t>true</a:t>
            </a:r>
            <a:r>
              <a:rPr lang="en-CA" dirty="0"/>
              <a:t> if the stream object encountered a serious error, possibly with the internal buffer</a:t>
            </a:r>
          </a:p>
          <a:p>
            <a:r>
              <a:rPr lang="en-CA" dirty="0"/>
              <a:t>A stream is in a ready state if the first flag is </a:t>
            </a:r>
            <a:r>
              <a:rPr lang="en-CA" b="1" dirty="0"/>
              <a:t>true</a:t>
            </a:r>
            <a:r>
              <a:rPr lang="en-CA" dirty="0"/>
              <a:t> or the last three flags are </a:t>
            </a:r>
            <a:r>
              <a:rPr lang="en-CA" b="1" dirty="0"/>
              <a:t>false</a:t>
            </a:r>
            <a:r>
              <a:rPr lang="en-CA" dirty="0"/>
              <a:t>. </a:t>
            </a:r>
          </a:p>
          <a:p>
            <a:pPr lvl="1"/>
            <a:r>
              <a:rPr lang="en-CA" b="1" dirty="0" err="1"/>
              <a:t>ios_base</a:t>
            </a:r>
            <a:r>
              <a:rPr lang="en-CA" b="1" dirty="0"/>
              <a:t>::beg</a:t>
            </a:r>
            <a:r>
              <a:rPr lang="en-CA" dirty="0"/>
              <a:t> - beginning of the stream</a:t>
            </a:r>
          </a:p>
          <a:p>
            <a:pPr lvl="1"/>
            <a:r>
              <a:rPr lang="en-CA" b="1" dirty="0" err="1"/>
              <a:t>ios_base</a:t>
            </a:r>
            <a:r>
              <a:rPr lang="en-CA" b="1" dirty="0"/>
              <a:t>::end</a:t>
            </a:r>
            <a:r>
              <a:rPr lang="en-CA" dirty="0"/>
              <a:t> - end of the stream</a:t>
            </a:r>
          </a:p>
          <a:p>
            <a:pPr lvl="1"/>
            <a:r>
              <a:rPr lang="en-CA" b="1" dirty="0" err="1"/>
              <a:t>ios_base</a:t>
            </a:r>
            <a:r>
              <a:rPr lang="en-CA" b="1" dirty="0"/>
              <a:t>::cur</a:t>
            </a:r>
            <a:r>
              <a:rPr lang="en-CA" dirty="0"/>
              <a:t> - current position within the stream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1127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7166B-03B3-47FC-B50F-FFBCCC0F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9588"/>
          </a:xfrm>
        </p:spPr>
        <p:txBody>
          <a:bodyPr/>
          <a:lstStyle/>
          <a:p>
            <a:r>
              <a:rPr lang="en-CA" dirty="0" err="1"/>
              <a:t>basic_ios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A7C9F-7E0C-47B1-B9F3-1B028BE95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13330"/>
            <a:ext cx="8946541" cy="5091952"/>
          </a:xfrm>
        </p:spPr>
        <p:txBody>
          <a:bodyPr>
            <a:normAutofit/>
          </a:bodyPr>
          <a:lstStyle/>
          <a:p>
            <a:r>
              <a:rPr lang="en-CA" dirty="0"/>
              <a:t>Six public member functions query the current state of the stream:</a:t>
            </a:r>
          </a:p>
          <a:p>
            <a:r>
              <a:rPr lang="en-CA" b="1" dirty="0"/>
              <a:t>bool </a:t>
            </a:r>
            <a:r>
              <a:rPr lang="en-CA" b="1" dirty="0" err="1"/>
              <a:t>basic_ios</a:t>
            </a:r>
            <a:r>
              <a:rPr lang="en-CA" b="1" dirty="0"/>
              <a:t>::good() const</a:t>
            </a:r>
            <a:r>
              <a:rPr lang="en-CA" dirty="0"/>
              <a:t> - none of the flags is set</a:t>
            </a:r>
          </a:p>
          <a:p>
            <a:r>
              <a:rPr lang="en-CA" b="1" dirty="0"/>
              <a:t>bool </a:t>
            </a:r>
            <a:r>
              <a:rPr lang="en-CA" b="1" dirty="0" err="1"/>
              <a:t>basic_ios</a:t>
            </a:r>
            <a:r>
              <a:rPr lang="en-CA" b="1" dirty="0"/>
              <a:t>::fail() const</a:t>
            </a:r>
            <a:r>
              <a:rPr lang="en-CA" dirty="0"/>
              <a:t> - </a:t>
            </a:r>
            <a:r>
              <a:rPr lang="en-CA" b="1" dirty="0" err="1"/>
              <a:t>ios</a:t>
            </a:r>
            <a:r>
              <a:rPr lang="en-CA" b="1" dirty="0"/>
              <a:t>::</a:t>
            </a:r>
            <a:r>
              <a:rPr lang="en-CA" b="1" dirty="0" err="1"/>
              <a:t>failbit</a:t>
            </a:r>
            <a:r>
              <a:rPr lang="en-CA" dirty="0"/>
              <a:t> or </a:t>
            </a:r>
            <a:r>
              <a:rPr lang="en-CA" b="1" dirty="0" err="1"/>
              <a:t>ios</a:t>
            </a:r>
            <a:r>
              <a:rPr lang="en-CA" b="1" dirty="0"/>
              <a:t>::</a:t>
            </a:r>
            <a:r>
              <a:rPr lang="en-CA" b="1" dirty="0" err="1"/>
              <a:t>badbit</a:t>
            </a:r>
            <a:r>
              <a:rPr lang="en-CA" dirty="0"/>
              <a:t> is </a:t>
            </a:r>
            <a:r>
              <a:rPr lang="en-CA" b="1" dirty="0"/>
              <a:t>true</a:t>
            </a:r>
            <a:endParaRPr lang="en-CA" dirty="0"/>
          </a:p>
          <a:p>
            <a:r>
              <a:rPr lang="en-CA" b="1" dirty="0"/>
              <a:t>bool </a:t>
            </a:r>
            <a:r>
              <a:rPr lang="en-CA" b="1" dirty="0" err="1"/>
              <a:t>basic_ios</a:t>
            </a:r>
            <a:r>
              <a:rPr lang="en-CA" b="1" dirty="0"/>
              <a:t>::</a:t>
            </a:r>
            <a:r>
              <a:rPr lang="en-CA" b="1" dirty="0" err="1"/>
              <a:t>eof</a:t>
            </a:r>
            <a:r>
              <a:rPr lang="en-CA" b="1" dirty="0"/>
              <a:t>() const</a:t>
            </a:r>
            <a:r>
              <a:rPr lang="en-CA" dirty="0"/>
              <a:t> - </a:t>
            </a:r>
            <a:r>
              <a:rPr lang="en-CA" b="1" dirty="0" err="1"/>
              <a:t>ios</a:t>
            </a:r>
            <a:r>
              <a:rPr lang="en-CA" b="1" dirty="0"/>
              <a:t>::</a:t>
            </a:r>
            <a:r>
              <a:rPr lang="en-CA" b="1" dirty="0" err="1"/>
              <a:t>eofbit</a:t>
            </a:r>
            <a:r>
              <a:rPr lang="en-CA" dirty="0"/>
              <a:t> is </a:t>
            </a:r>
            <a:r>
              <a:rPr lang="en-CA" b="1" dirty="0"/>
              <a:t>true</a:t>
            </a:r>
            <a:endParaRPr lang="en-CA" dirty="0"/>
          </a:p>
          <a:p>
            <a:r>
              <a:rPr lang="en-CA" b="1" dirty="0"/>
              <a:t>bool </a:t>
            </a:r>
            <a:r>
              <a:rPr lang="en-CA" b="1" dirty="0" err="1"/>
              <a:t>basic_ios</a:t>
            </a:r>
            <a:r>
              <a:rPr lang="en-CA" b="1" dirty="0"/>
              <a:t>::bad() const</a:t>
            </a:r>
            <a:r>
              <a:rPr lang="en-CA" dirty="0"/>
              <a:t> - </a:t>
            </a:r>
            <a:r>
              <a:rPr lang="en-CA" b="1" dirty="0" err="1"/>
              <a:t>ios</a:t>
            </a:r>
            <a:r>
              <a:rPr lang="en-CA" b="1" dirty="0"/>
              <a:t>::</a:t>
            </a:r>
            <a:r>
              <a:rPr lang="en-CA" b="1" dirty="0" err="1"/>
              <a:t>badbit</a:t>
            </a:r>
            <a:r>
              <a:rPr lang="en-CA" dirty="0"/>
              <a:t> is </a:t>
            </a:r>
            <a:r>
              <a:rPr lang="en-CA" b="1" dirty="0"/>
              <a:t>true</a:t>
            </a:r>
            <a:endParaRPr lang="en-CA" dirty="0"/>
          </a:p>
          <a:p>
            <a:r>
              <a:rPr lang="en-CA" b="1" dirty="0"/>
              <a:t>bool </a:t>
            </a:r>
            <a:r>
              <a:rPr lang="en-CA" b="1" dirty="0" err="1"/>
              <a:t>basic_ios</a:t>
            </a:r>
            <a:r>
              <a:rPr lang="en-CA" b="1" dirty="0"/>
              <a:t>::operator!() const</a:t>
            </a:r>
            <a:r>
              <a:rPr lang="en-CA" dirty="0"/>
              <a:t> - same result as </a:t>
            </a:r>
            <a:r>
              <a:rPr lang="en-CA" b="1" dirty="0"/>
              <a:t>fail()</a:t>
            </a:r>
            <a:endParaRPr lang="en-CA" dirty="0"/>
          </a:p>
          <a:p>
            <a:r>
              <a:rPr lang="en-CA" b="1" dirty="0" err="1"/>
              <a:t>basic_ios</a:t>
            </a:r>
            <a:r>
              <a:rPr lang="en-CA" b="1" dirty="0"/>
              <a:t>::operator bool() const</a:t>
            </a:r>
            <a:r>
              <a:rPr lang="en-CA" dirty="0"/>
              <a:t> - same result as </a:t>
            </a:r>
            <a:r>
              <a:rPr lang="en-CA" b="1" dirty="0"/>
              <a:t>!fail()</a:t>
            </a:r>
          </a:p>
          <a:p>
            <a:endParaRPr lang="en-CA" b="1" dirty="0"/>
          </a:p>
          <a:p>
            <a:endParaRPr lang="en-CA" b="1" dirty="0"/>
          </a:p>
          <a:p>
            <a:r>
              <a:rPr lang="en-CA" b="1" dirty="0"/>
              <a:t>If a certain error flag is raised we use this method before continuing:</a:t>
            </a:r>
          </a:p>
          <a:p>
            <a:pPr lvl="1"/>
            <a:r>
              <a:rPr lang="en-CA" b="1" dirty="0"/>
              <a:t>void </a:t>
            </a:r>
            <a:r>
              <a:rPr lang="en-CA" b="1" dirty="0" err="1"/>
              <a:t>basic_ios</a:t>
            </a:r>
            <a:r>
              <a:rPr lang="en-CA" b="1" dirty="0"/>
              <a:t>::clear()</a:t>
            </a:r>
            <a:r>
              <a:rPr lang="en-CA" dirty="0"/>
              <a:t> - clears all flags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5195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AE11-2A38-462C-A448-EE7DC46A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47234-02AA-421E-9C2C-DA8E7E1E9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746812"/>
          </a:xfrm>
        </p:spPr>
        <p:txBody>
          <a:bodyPr/>
          <a:lstStyle/>
          <a:p>
            <a:r>
              <a:rPr lang="en-CA" dirty="0"/>
              <a:t>Creating file objects:</a:t>
            </a:r>
          </a:p>
          <a:p>
            <a:pPr lvl="1"/>
            <a:r>
              <a:rPr lang="en-CA" dirty="0"/>
              <a:t>std::</a:t>
            </a:r>
            <a:r>
              <a:rPr lang="en-CA" dirty="0" err="1"/>
              <a:t>ofstream</a:t>
            </a:r>
            <a:r>
              <a:rPr lang="en-CA" dirty="0"/>
              <a:t> </a:t>
            </a:r>
            <a:r>
              <a:rPr lang="en-CA" dirty="0" err="1"/>
              <a:t>fout</a:t>
            </a:r>
            <a:r>
              <a:rPr lang="en-CA" dirty="0"/>
              <a:t>("output.txt");  // opens output.txt for output (writing)</a:t>
            </a:r>
          </a:p>
          <a:p>
            <a:pPr lvl="1"/>
            <a:r>
              <a:rPr lang="en-CA" dirty="0"/>
              <a:t>std::</a:t>
            </a:r>
            <a:r>
              <a:rPr lang="en-CA" dirty="0" err="1"/>
              <a:t>ifstream</a:t>
            </a:r>
            <a:r>
              <a:rPr lang="en-CA" dirty="0"/>
              <a:t> fin ("input.txt");   // opens input.txt for input (reading)</a:t>
            </a:r>
          </a:p>
          <a:p>
            <a:pPr lvl="1"/>
            <a:endParaRPr lang="en-CA" dirty="0"/>
          </a:p>
          <a:p>
            <a:r>
              <a:rPr lang="en-CA" dirty="0"/>
              <a:t>Check to see if there is a proper connection established:	</a:t>
            </a:r>
          </a:p>
          <a:p>
            <a:pPr lvl="1"/>
            <a:r>
              <a:rPr lang="en-CA" dirty="0" err="1">
                <a:highlight>
                  <a:srgbClr val="000080"/>
                </a:highlight>
              </a:rPr>
              <a:t>fout.is_open</a:t>
            </a:r>
            <a:r>
              <a:rPr lang="en-CA" dirty="0">
                <a:highlight>
                  <a:srgbClr val="000080"/>
                </a:highlight>
              </a:rPr>
              <a:t>() </a:t>
            </a:r>
            <a:r>
              <a:rPr lang="en-CA" dirty="0"/>
              <a:t>//returns true if properly connected.</a:t>
            </a:r>
          </a:p>
          <a:p>
            <a:pPr lvl="1"/>
            <a:endParaRPr lang="en-CA" dirty="0"/>
          </a:p>
          <a:p>
            <a:r>
              <a:rPr lang="en-CA" dirty="0" err="1"/>
              <a:t>fout</a:t>
            </a:r>
            <a:r>
              <a:rPr lang="en-CA" dirty="0"/>
              <a:t> &lt;&lt; “Writing Stuff to file”;	</a:t>
            </a:r>
          </a:p>
          <a:p>
            <a:r>
              <a:rPr lang="en-CA" dirty="0"/>
              <a:t>string a;</a:t>
            </a:r>
          </a:p>
          <a:p>
            <a:r>
              <a:rPr lang="en-CA" dirty="0"/>
              <a:t>fin &gt;&gt; a;  //reads from the file and stores it in 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6474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0959-8A5B-4160-8AD0-FF18AF29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CA" dirty="0" err="1"/>
              <a:t>fstream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02B42-74A8-4DBF-8353-496857C59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56448"/>
            <a:ext cx="8946541" cy="5091952"/>
          </a:xfrm>
        </p:spPr>
        <p:txBody>
          <a:bodyPr/>
          <a:lstStyle/>
          <a:p>
            <a:r>
              <a:rPr lang="en-CA" b="1" dirty="0" err="1"/>
              <a:t>fstream</a:t>
            </a:r>
            <a:r>
              <a:rPr lang="en-CA" dirty="0"/>
              <a:t> objects allow use to </a:t>
            </a:r>
            <a:r>
              <a:rPr lang="en-CA" i="1" u="sng" dirty="0"/>
              <a:t>both read and write</a:t>
            </a:r>
            <a:r>
              <a:rPr lang="en-CA" dirty="0"/>
              <a:t> to a file in the same class object. If you are </a:t>
            </a:r>
            <a:r>
              <a:rPr lang="en-CA" i="1" u="sng" dirty="0"/>
              <a:t>only reading</a:t>
            </a:r>
            <a:r>
              <a:rPr lang="en-CA" dirty="0"/>
              <a:t> use </a:t>
            </a:r>
            <a:r>
              <a:rPr lang="en-CA" b="1" dirty="0" err="1"/>
              <a:t>istream</a:t>
            </a:r>
            <a:r>
              <a:rPr lang="en-CA" dirty="0"/>
              <a:t>, and conversely use </a:t>
            </a:r>
            <a:r>
              <a:rPr lang="en-CA" b="1" dirty="0" err="1"/>
              <a:t>ostream</a:t>
            </a:r>
            <a:r>
              <a:rPr lang="en-CA" dirty="0"/>
              <a:t> for </a:t>
            </a:r>
            <a:r>
              <a:rPr lang="en-CA" i="1" u="sng" dirty="0"/>
              <a:t>just writing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It has both implements of </a:t>
            </a:r>
            <a:r>
              <a:rPr lang="en-CA" dirty="0" err="1"/>
              <a:t>ostream</a:t>
            </a:r>
            <a:r>
              <a:rPr lang="en-CA" dirty="0"/>
              <a:t> and </a:t>
            </a:r>
            <a:r>
              <a:rPr lang="en-CA" dirty="0" err="1"/>
              <a:t>istream</a:t>
            </a:r>
            <a:r>
              <a:rPr lang="en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21845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71874-2FB8-4A5E-8C2E-61B6D5B7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File stream objects</a:t>
            </a:r>
            <a:br>
              <a:rPr lang="en-CA" dirty="0"/>
            </a:br>
            <a:r>
              <a:rPr lang="en-CA" dirty="0"/>
              <a:t>binary vs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3BB3C-5571-4AC4-A81E-A4F8B9DE9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accessing by binary, we maintain all the correct precision as the original file.</a:t>
            </a:r>
          </a:p>
          <a:p>
            <a:endParaRPr lang="en-CA" dirty="0"/>
          </a:p>
          <a:p>
            <a:r>
              <a:rPr lang="en-CA" dirty="0"/>
              <a:t>When accessing using text, we’ll lose some data from trimming and will only output to 6 decimal places.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1231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B1F51551-056F-4B2F-9E31-2462450E6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006929"/>
            <a:ext cx="7940675" cy="340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6F0EF3-4178-409D-A613-CA79FBD9E80C}"/>
              </a:ext>
            </a:extLst>
          </p:cNvPr>
          <p:cNvSpPr txBox="1"/>
          <p:nvPr/>
        </p:nvSpPr>
        <p:spPr>
          <a:xfrm>
            <a:off x="647700" y="4439471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Tower of Hanoi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0C660-2507-4FFC-BF4C-E1F08224B924}"/>
              </a:ext>
            </a:extLst>
          </p:cNvPr>
          <p:cNvSpPr txBox="1"/>
          <p:nvPr/>
        </p:nvSpPr>
        <p:spPr>
          <a:xfrm>
            <a:off x="114300" y="161925"/>
            <a:ext cx="3130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Puzzle of the 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3CE080-6632-4402-97CB-DF8AEFE04A3A}"/>
              </a:ext>
            </a:extLst>
          </p:cNvPr>
          <p:cNvSpPr txBox="1"/>
          <p:nvPr/>
        </p:nvSpPr>
        <p:spPr>
          <a:xfrm>
            <a:off x="114300" y="5024246"/>
            <a:ext cx="116269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Goal: Move the tower from the source peg to the destination peg. </a:t>
            </a:r>
          </a:p>
          <a:p>
            <a:r>
              <a:rPr lang="en-CA" dirty="0"/>
              <a:t>Rules: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Only one disk can be moved at a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move consists of taking the upper disk from one of the stacks and placing it on top of another </a:t>
            </a:r>
          </a:p>
          <a:p>
            <a:r>
              <a:rPr lang="en-CA" dirty="0"/>
              <a:t>	stack or on an empty rod.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 larger disk may be placed on top of a smaller disk.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993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4A5D4E-78EA-4048-BFD0-C7B0C06C09B8}"/>
              </a:ext>
            </a:extLst>
          </p:cNvPr>
          <p:cNvSpPr txBox="1"/>
          <p:nvPr/>
        </p:nvSpPr>
        <p:spPr>
          <a:xfrm>
            <a:off x="466165" y="47512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9147F2-4578-43AC-A1ED-D576F6FD5016}"/>
              </a:ext>
            </a:extLst>
          </p:cNvPr>
          <p:cNvSpPr txBox="1"/>
          <p:nvPr/>
        </p:nvSpPr>
        <p:spPr>
          <a:xfrm>
            <a:off x="466165" y="358588"/>
            <a:ext cx="3353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Tower of Hanoi: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71944-4713-4C31-977C-38AB38FEBB07}"/>
              </a:ext>
            </a:extLst>
          </p:cNvPr>
          <p:cNvSpPr txBox="1"/>
          <p:nvPr/>
        </p:nvSpPr>
        <p:spPr>
          <a:xfrm>
            <a:off x="609600" y="1246094"/>
            <a:ext cx="10413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 you’ve solved it. Can your program work with a bigger scale? More pieces of the tower?</a:t>
            </a:r>
          </a:p>
          <a:p>
            <a:endParaRPr lang="en-CA" dirty="0"/>
          </a:p>
          <a:p>
            <a:r>
              <a:rPr lang="en-CA" dirty="0"/>
              <a:t>Is it optimized? Least amount of moves.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6F5E37-BF31-4779-9381-20C17EF7BED3}"/>
              </a:ext>
            </a:extLst>
          </p:cNvPr>
          <p:cNvSpPr txBox="1"/>
          <p:nvPr/>
        </p:nvSpPr>
        <p:spPr>
          <a:xfrm>
            <a:off x="609600" y="3290047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Does the same logic solve the 3 jug puzzle?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887859E-1EF2-46E1-8CF7-9AE96BFC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90948"/>
            <a:ext cx="4607859" cy="259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510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3189DA-A57C-43F0-ADC5-B72B3AEC27BC}"/>
              </a:ext>
            </a:extLst>
          </p:cNvPr>
          <p:cNvSpPr/>
          <p:nvPr/>
        </p:nvSpPr>
        <p:spPr>
          <a:xfrm>
            <a:off x="1712259" y="1730188"/>
            <a:ext cx="74317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>
                <a:latin typeface="verdana" panose="020B0604030504040204" pitchFamily="34" charset="0"/>
              </a:rPr>
              <a:t>Why do programmers always get Christmas and Halloween mixed up?</a:t>
            </a:r>
          </a:p>
          <a:p>
            <a:endParaRPr lang="en-CA" sz="2800" dirty="0">
              <a:latin typeface="verdana" panose="020B0604030504040204" pitchFamily="34" charset="0"/>
            </a:endParaRPr>
          </a:p>
          <a:p>
            <a:br>
              <a:rPr lang="en-CA" sz="2800" dirty="0"/>
            </a:br>
            <a:r>
              <a:rPr lang="en-CA" sz="2800" dirty="0">
                <a:latin typeface="verdana" panose="020B0604030504040204" pitchFamily="34" charset="0"/>
              </a:rPr>
              <a:t>Because DEC 25 = OCT 31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36035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D379-C3CA-40AF-BC74-04DBCB6B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Algorithms, Functional, Numeric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B6F7B-3B0B-45B5-BDFA-B327C5E43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766047"/>
          </a:xfrm>
        </p:spPr>
        <p:txBody>
          <a:bodyPr/>
          <a:lstStyle/>
          <a:p>
            <a:r>
              <a:rPr lang="en-CA" dirty="0"/>
              <a:t>These 3 libraries are used when working with STL containers.</a:t>
            </a:r>
          </a:p>
          <a:p>
            <a:r>
              <a:rPr lang="en-CA" dirty="0"/>
              <a:t>Each one comes with several methods and operations to apply to containers.</a:t>
            </a:r>
          </a:p>
          <a:p>
            <a:r>
              <a:rPr lang="en-CA" dirty="0"/>
              <a:t>They are broken up into distinct parts:</a:t>
            </a:r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66A14A-284D-493A-9B6B-B882C6C37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359849"/>
              </p:ext>
            </p:extLst>
          </p:nvPr>
        </p:nvGraphicFramePr>
        <p:xfrm>
          <a:off x="292847" y="3965237"/>
          <a:ext cx="11639178" cy="2623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9726">
                  <a:extLst>
                    <a:ext uri="{9D8B030D-6E8A-4147-A177-3AD203B41FA5}">
                      <a16:colId xmlns:a16="http://schemas.microsoft.com/office/drawing/2014/main" val="3661113747"/>
                    </a:ext>
                  </a:extLst>
                </a:gridCol>
                <a:gridCol w="3879726">
                  <a:extLst>
                    <a:ext uri="{9D8B030D-6E8A-4147-A177-3AD203B41FA5}">
                      <a16:colId xmlns:a16="http://schemas.microsoft.com/office/drawing/2014/main" val="3588308944"/>
                    </a:ext>
                  </a:extLst>
                </a:gridCol>
                <a:gridCol w="3879726">
                  <a:extLst>
                    <a:ext uri="{9D8B030D-6E8A-4147-A177-3AD203B41FA5}">
                      <a16:colId xmlns:a16="http://schemas.microsoft.com/office/drawing/2014/main" val="785931091"/>
                    </a:ext>
                  </a:extLst>
                </a:gridCol>
              </a:tblGrid>
              <a:tr h="2623821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7030A0"/>
                          </a:solidFill>
                        </a:rPr>
                        <a:t>Algorithms: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>
                          <a:solidFill>
                            <a:srgbClr val="7030A0"/>
                          </a:solidFill>
                        </a:rPr>
                        <a:t>Queries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>
                          <a:solidFill>
                            <a:srgbClr val="7030A0"/>
                          </a:solidFill>
                        </a:rPr>
                        <a:t>Modifiers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>
                          <a:solidFill>
                            <a:srgbClr val="7030A0"/>
                          </a:solidFill>
                        </a:rPr>
                        <a:t>Manipulators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C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7030A0"/>
                          </a:solidFill>
                        </a:rPr>
                        <a:t>Functional: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>
                          <a:solidFill>
                            <a:srgbClr val="7030A0"/>
                          </a:solidFill>
                        </a:rPr>
                        <a:t>Wrapper Class Templates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>
                          <a:solidFill>
                            <a:srgbClr val="7030A0"/>
                          </a:solidFill>
                        </a:rPr>
                        <a:t>Functions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>
                          <a:solidFill>
                            <a:srgbClr val="7030A0"/>
                          </a:solidFill>
                        </a:rPr>
                        <a:t>Operator Classes</a:t>
                      </a:r>
                    </a:p>
                    <a:p>
                      <a:endParaRPr lang="en-C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7030A0"/>
                          </a:solidFill>
                        </a:rPr>
                        <a:t>Numeric:</a:t>
                      </a:r>
                    </a:p>
                    <a:p>
                      <a:r>
                        <a:rPr lang="en-CA" dirty="0">
                          <a:solidFill>
                            <a:srgbClr val="7030A0"/>
                          </a:solidFill>
                        </a:rPr>
                        <a:t>Numeric operations on ranges</a:t>
                      </a:r>
                    </a:p>
                    <a:p>
                      <a:endParaRPr lang="en-C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189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2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24CC8-21F8-46D9-867E-05F14AFD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Functional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EB1DA-B178-4E3F-BDFF-673D0A77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Wrapper Class Templates</a:t>
            </a:r>
          </a:p>
          <a:p>
            <a:pPr lvl="1"/>
            <a:r>
              <a:rPr lang="en-CA" dirty="0"/>
              <a:t>Function wrappers</a:t>
            </a:r>
          </a:p>
          <a:p>
            <a:pPr lvl="1"/>
            <a:r>
              <a:rPr lang="en-CA" dirty="0" err="1"/>
              <a:t>Reference_wrappers</a:t>
            </a:r>
            <a:endParaRPr lang="en-CA" dirty="0"/>
          </a:p>
          <a:p>
            <a:r>
              <a:rPr lang="en-CA" dirty="0"/>
              <a:t>Functions</a:t>
            </a:r>
          </a:p>
          <a:p>
            <a:pPr lvl="1"/>
            <a:r>
              <a:rPr lang="en-CA" dirty="0"/>
              <a:t>Bind()</a:t>
            </a:r>
          </a:p>
          <a:p>
            <a:pPr lvl="1"/>
            <a:r>
              <a:rPr lang="en-CA" dirty="0"/>
              <a:t>Ref()</a:t>
            </a:r>
          </a:p>
          <a:p>
            <a:pPr lvl="1"/>
            <a:r>
              <a:rPr lang="en-CA" dirty="0"/>
              <a:t>Move()</a:t>
            </a:r>
          </a:p>
          <a:p>
            <a:r>
              <a:rPr lang="en-CA" dirty="0"/>
              <a:t>Operator Classes</a:t>
            </a:r>
          </a:p>
        </p:txBody>
      </p:sp>
    </p:spTree>
    <p:extLst>
      <p:ext uri="{BB962C8B-B14F-4D97-AF65-F5344CB8AC3E}">
        <p14:creationId xmlns:p14="http://schemas.microsoft.com/office/powerpoint/2010/main" val="1022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5ABEA-B0A4-448A-99E9-82E9D18A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 wrappers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72B72-E340-4EBA-B8AD-60E48E9C3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16741"/>
            <a:ext cx="8946541" cy="4688541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CA" dirty="0"/>
              <a:t>Function wrappers creates a callable function object that was assigned a function. </a:t>
            </a:r>
          </a:p>
          <a:p>
            <a:r>
              <a:rPr lang="en-CA" dirty="0"/>
              <a:t>Syntax: </a:t>
            </a:r>
            <a:br>
              <a:rPr lang="en-CA" dirty="0"/>
            </a:br>
            <a:r>
              <a:rPr lang="en-CA" dirty="0"/>
              <a:t>std::function&lt;return-type(param1, param2, …)&gt; </a:t>
            </a:r>
            <a:r>
              <a:rPr lang="en-CA" dirty="0" err="1"/>
              <a:t>funcWrapperName</a:t>
            </a:r>
            <a:endParaRPr lang="en-CA" dirty="0"/>
          </a:p>
          <a:p>
            <a:r>
              <a:rPr lang="en-CA" dirty="0"/>
              <a:t>E.g. </a:t>
            </a:r>
          </a:p>
          <a:p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double</a:t>
            </a:r>
            <a:r>
              <a:rPr lang="en-CA" dirty="0"/>
              <a:t> </a:t>
            </a:r>
            <a:r>
              <a:rPr lang="en-CA" dirty="0">
                <a:solidFill>
                  <a:schemeClr val="accent6"/>
                </a:solidFill>
              </a:rPr>
              <a:t>divide</a:t>
            </a:r>
            <a:r>
              <a:rPr lang="en-CA" dirty="0"/>
              <a:t>(</a:t>
            </a:r>
            <a:r>
              <a:rPr lang="en-CA" dirty="0">
                <a:solidFill>
                  <a:schemeClr val="accent2"/>
                </a:solidFill>
              </a:rPr>
              <a:t>double</a:t>
            </a:r>
            <a:r>
              <a:rPr lang="en-CA" dirty="0"/>
              <a:t> x, </a:t>
            </a:r>
            <a:r>
              <a:rPr lang="en-CA" dirty="0">
                <a:solidFill>
                  <a:schemeClr val="accent2"/>
                </a:solidFill>
              </a:rPr>
              <a:t>double</a:t>
            </a:r>
            <a:r>
              <a:rPr lang="en-CA" dirty="0"/>
              <a:t> y) { return x/y; }  </a:t>
            </a:r>
            <a:r>
              <a:rPr lang="en-CA" dirty="0">
                <a:solidFill>
                  <a:schemeClr val="accent6"/>
                </a:solidFill>
              </a:rPr>
              <a:t>//our function</a:t>
            </a:r>
          </a:p>
          <a:p>
            <a:r>
              <a:rPr lang="en-CA" dirty="0"/>
              <a:t>std::function&lt;</a:t>
            </a:r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double</a:t>
            </a:r>
            <a:r>
              <a:rPr lang="en-CA" dirty="0"/>
              <a:t>(</a:t>
            </a:r>
            <a:r>
              <a:rPr lang="en-CA" dirty="0">
                <a:solidFill>
                  <a:schemeClr val="accent2"/>
                </a:solidFill>
              </a:rPr>
              <a:t>double</a:t>
            </a:r>
            <a:r>
              <a:rPr lang="en-CA" dirty="0"/>
              <a:t>, </a:t>
            </a:r>
            <a:r>
              <a:rPr lang="en-CA" dirty="0">
                <a:solidFill>
                  <a:schemeClr val="accent2"/>
                </a:solidFill>
              </a:rPr>
              <a:t>double</a:t>
            </a:r>
            <a:r>
              <a:rPr lang="en-CA" dirty="0"/>
              <a:t>)&gt; </a:t>
            </a:r>
            <a:r>
              <a:rPr lang="en-CA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div1</a:t>
            </a:r>
            <a:r>
              <a:rPr lang="en-CA" dirty="0"/>
              <a:t> = </a:t>
            </a:r>
            <a:r>
              <a:rPr lang="en-CA" dirty="0">
                <a:solidFill>
                  <a:schemeClr val="accent6"/>
                </a:solidFill>
              </a:rPr>
              <a:t>divide</a:t>
            </a:r>
            <a:r>
              <a:rPr lang="en-CA" dirty="0"/>
              <a:t>;</a:t>
            </a:r>
          </a:p>
          <a:p>
            <a:r>
              <a:rPr lang="en-CA" dirty="0"/>
              <a:t>Invoking:   </a:t>
            </a:r>
            <a:r>
              <a:rPr lang="en-CA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div1</a:t>
            </a:r>
            <a:r>
              <a:rPr lang="en-CA" dirty="0"/>
              <a:t>(10, 5)   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//returns 2</a:t>
            </a:r>
          </a:p>
          <a:p>
            <a:endParaRPr lang="en-CA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CA" dirty="0"/>
              <a:t>But why?  We use them so we can pass these functions as parameters. They maintain the same semantics so there is no need to dereference or use pointers.</a:t>
            </a:r>
          </a:p>
        </p:txBody>
      </p:sp>
    </p:spTree>
    <p:extLst>
      <p:ext uri="{BB962C8B-B14F-4D97-AF65-F5344CB8AC3E}">
        <p14:creationId xmlns:p14="http://schemas.microsoft.com/office/powerpoint/2010/main" val="418555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C50F-5F77-4D10-AE48-2FB46221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6129"/>
          </a:xfrm>
        </p:spPr>
        <p:txBody>
          <a:bodyPr/>
          <a:lstStyle/>
          <a:p>
            <a:r>
              <a:rPr lang="en-CA" dirty="0"/>
              <a:t>Reference Wrapper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30B86-6CCE-45DC-9D74-12636C5F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43318"/>
            <a:ext cx="8946541" cy="5100917"/>
          </a:xfrm>
        </p:spPr>
        <p:txBody>
          <a:bodyPr/>
          <a:lstStyle/>
          <a:p>
            <a:r>
              <a:rPr lang="en-CA" dirty="0"/>
              <a:t>Allows us to copy references for functions and objects into a variable.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The references maintain the same syntax as the original object without the need of dereferencing or pointers</a:t>
            </a:r>
          </a:p>
          <a:p>
            <a:r>
              <a:rPr lang="en-CA" dirty="0"/>
              <a:t>They are passable as arguments or parameters.</a:t>
            </a:r>
          </a:p>
          <a:p>
            <a:endParaRPr lang="en-CA" dirty="0"/>
          </a:p>
          <a:p>
            <a:r>
              <a:rPr lang="en-CA" dirty="0">
                <a:hlinkClick r:id="rId2"/>
              </a:rPr>
              <a:t>Useful reference wrapper link here.</a:t>
            </a:r>
            <a:endParaRPr lang="en-CA" dirty="0"/>
          </a:p>
          <a:p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8468094-4295-4D70-9923-444333238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058419"/>
              </p:ext>
            </p:extLst>
          </p:nvPr>
        </p:nvGraphicFramePr>
        <p:xfrm>
          <a:off x="1284472" y="2154018"/>
          <a:ext cx="8128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16040756"/>
                    </a:ext>
                  </a:extLst>
                </a:gridCol>
              </a:tblGrid>
              <a:tr h="13870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int size = 56;</a:t>
                      </a:r>
                    </a:p>
                    <a:p>
                      <a:r>
                        <a:rPr lang="en-CA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std::</a:t>
                      </a:r>
                      <a:r>
                        <a:rPr lang="en-CA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reference_wrapper</a:t>
                      </a:r>
                      <a:r>
                        <a:rPr lang="en-CA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&lt;int&gt; </a:t>
                      </a:r>
                      <a:r>
                        <a:rPr lang="en-CA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sizeRef</a:t>
                      </a:r>
                      <a:r>
                        <a:rPr lang="en-CA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 = size;</a:t>
                      </a:r>
                    </a:p>
                    <a:p>
                      <a:r>
                        <a:rPr lang="en-CA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sizeRef</a:t>
                      </a:r>
                      <a:r>
                        <a:rPr lang="en-CA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++;</a:t>
                      </a:r>
                    </a:p>
                    <a:p>
                      <a:r>
                        <a:rPr lang="en-CA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std::</a:t>
                      </a:r>
                      <a:r>
                        <a:rPr lang="en-CA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cout</a:t>
                      </a:r>
                      <a:r>
                        <a:rPr lang="en-CA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 &lt;&lt; "Output: " &lt;&lt; </a:t>
                      </a:r>
                      <a:r>
                        <a:rPr lang="en-CA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sizeRef</a:t>
                      </a:r>
                      <a:r>
                        <a:rPr lang="en-CA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 &lt;&lt; std::</a:t>
                      </a:r>
                      <a:r>
                        <a:rPr lang="en-CA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endl</a:t>
                      </a:r>
                      <a:r>
                        <a:rPr lang="en-CA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; </a:t>
                      </a:r>
                    </a:p>
                    <a:p>
                      <a:endParaRPr lang="en-CA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r>
                        <a:rPr lang="en-CA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//Output: 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68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98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12DE9-E754-42DF-B7DC-9604F4ADD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6129"/>
          </a:xfrm>
        </p:spPr>
        <p:txBody>
          <a:bodyPr/>
          <a:lstStyle/>
          <a:p>
            <a:r>
              <a:rPr lang="en-CA" dirty="0"/>
              <a:t>Function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06E0-6715-4EDD-97D5-F1059F777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08847"/>
            <a:ext cx="9286782" cy="554915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00"/>
                </a:solidFill>
              </a:rPr>
              <a:t>bind</a:t>
            </a:r>
            <a:r>
              <a:rPr lang="en-CA" dirty="0"/>
              <a:t>(</a:t>
            </a:r>
            <a:r>
              <a:rPr lang="en-CA" dirty="0" err="1"/>
              <a:t>Fn</a:t>
            </a:r>
            <a:r>
              <a:rPr lang="en-CA" dirty="0"/>
              <a:t> &amp;&amp; </a:t>
            </a:r>
            <a:r>
              <a:rPr lang="en-CA" dirty="0" err="1"/>
              <a:t>fn</a:t>
            </a:r>
            <a:r>
              <a:rPr lang="en-CA" dirty="0"/>
              <a:t>, </a:t>
            </a:r>
            <a:r>
              <a:rPr lang="en-CA" dirty="0" err="1"/>
              <a:t>Args</a:t>
            </a:r>
            <a:r>
              <a:rPr lang="en-CA" dirty="0"/>
              <a:t>&amp;&amp; … </a:t>
            </a:r>
            <a:r>
              <a:rPr lang="en-CA" dirty="0" err="1"/>
              <a:t>args</a:t>
            </a:r>
            <a:r>
              <a:rPr lang="en-CA" dirty="0"/>
              <a:t>) </a:t>
            </a:r>
          </a:p>
          <a:p>
            <a:pPr lvl="1"/>
            <a:r>
              <a:rPr lang="en-CA" dirty="0"/>
              <a:t>//</a:t>
            </a:r>
            <a:r>
              <a:rPr lang="en-CA" dirty="0" err="1"/>
              <a:t>Fn</a:t>
            </a:r>
            <a:r>
              <a:rPr lang="en-CA" dirty="0"/>
              <a:t> is a function name, </a:t>
            </a:r>
            <a:r>
              <a:rPr lang="en-CA" dirty="0" err="1"/>
              <a:t>Args</a:t>
            </a:r>
            <a:r>
              <a:rPr lang="en-CA" dirty="0"/>
              <a:t> are your arguments </a:t>
            </a:r>
          </a:p>
          <a:p>
            <a:pPr lvl="1"/>
            <a:r>
              <a:rPr lang="en-CA" dirty="0"/>
              <a:t>Bind sets permanent arguments to the returned function object. </a:t>
            </a:r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 err="1"/>
              <a:t>reference_wrapper</a:t>
            </a:r>
            <a:r>
              <a:rPr lang="en-CA" dirty="0"/>
              <a:t>&lt;T&gt; </a:t>
            </a:r>
            <a:r>
              <a:rPr lang="en-CA" dirty="0">
                <a:solidFill>
                  <a:srgbClr val="FFFF00"/>
                </a:solidFill>
              </a:rPr>
              <a:t>ref</a:t>
            </a:r>
            <a:r>
              <a:rPr lang="en-CA" dirty="0"/>
              <a:t>(T&amp; t) </a:t>
            </a:r>
          </a:p>
          <a:p>
            <a:pPr lvl="1"/>
            <a:r>
              <a:rPr lang="en-CA" dirty="0"/>
              <a:t>Used like this:    std::ref(a)  //returns a l-value reference to object ‘a’</a:t>
            </a:r>
          </a:p>
          <a:p>
            <a:r>
              <a:rPr lang="en-CA" dirty="0" err="1"/>
              <a:t>reference_wrapper</a:t>
            </a:r>
            <a:r>
              <a:rPr lang="en-CA" dirty="0"/>
              <a:t>&lt;T&gt; </a:t>
            </a:r>
            <a:r>
              <a:rPr lang="en-CA" dirty="0">
                <a:solidFill>
                  <a:srgbClr val="FFFF00"/>
                </a:solidFill>
              </a:rPr>
              <a:t>move</a:t>
            </a:r>
            <a:r>
              <a:rPr lang="en-CA" dirty="0"/>
              <a:t>(T&amp; t) </a:t>
            </a:r>
          </a:p>
          <a:p>
            <a:pPr lvl="1"/>
            <a:r>
              <a:rPr lang="en-CA" dirty="0"/>
              <a:t>Used like this:    std::move(a)  //returns a </a:t>
            </a:r>
            <a:r>
              <a:rPr lang="en-CA" dirty="0" err="1"/>
              <a:t>r-value</a:t>
            </a:r>
            <a:r>
              <a:rPr lang="en-CA" dirty="0"/>
              <a:t> reference to object ‘a’</a:t>
            </a:r>
          </a:p>
          <a:p>
            <a:r>
              <a:rPr lang="en-CA" dirty="0" err="1"/>
              <a:t>reference_wrapper</a:t>
            </a:r>
            <a:r>
              <a:rPr lang="en-CA" dirty="0"/>
              <a:t>&lt;const T&gt; </a:t>
            </a:r>
            <a:r>
              <a:rPr lang="en-CA" dirty="0" err="1">
                <a:solidFill>
                  <a:srgbClr val="FFFF00"/>
                </a:solidFill>
              </a:rPr>
              <a:t>cref</a:t>
            </a:r>
            <a:r>
              <a:rPr lang="en-CA" dirty="0"/>
              <a:t>(const T&amp; t) </a:t>
            </a:r>
          </a:p>
          <a:p>
            <a:pPr lvl="1"/>
            <a:r>
              <a:rPr lang="en-CA" dirty="0"/>
              <a:t>Used like this: std::</a:t>
            </a:r>
            <a:r>
              <a:rPr lang="en-CA" dirty="0" err="1"/>
              <a:t>cref</a:t>
            </a:r>
            <a:r>
              <a:rPr lang="en-CA" dirty="0"/>
              <a:t>(a)  //returns a const l-value reference to object ‘a’</a:t>
            </a:r>
          </a:p>
          <a:p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417472-5970-4BD8-A1EB-B864EAACE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22090"/>
              </p:ext>
            </p:extLst>
          </p:nvPr>
        </p:nvGraphicFramePr>
        <p:xfrm>
          <a:off x="167340" y="2512606"/>
          <a:ext cx="11917083" cy="1638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7083">
                  <a:extLst>
                    <a:ext uri="{9D8B030D-6E8A-4147-A177-3AD203B41FA5}">
                      <a16:colId xmlns:a16="http://schemas.microsoft.com/office/drawing/2014/main" val="1502195677"/>
                    </a:ext>
                  </a:extLst>
                </a:gridCol>
              </a:tblGrid>
              <a:tr h="1638053">
                <a:tc>
                  <a:txBody>
                    <a:bodyPr/>
                    <a:lstStyle/>
                    <a:p>
                      <a:pPr lvl="1"/>
                      <a:r>
                        <a:rPr lang="en-CA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int add10(int a) { return a+10};</a:t>
                      </a:r>
                    </a:p>
                    <a:p>
                      <a:pPr lvl="1"/>
                      <a:r>
                        <a:rPr lang="en-CA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auto </a:t>
                      </a:r>
                      <a:r>
                        <a:rPr lang="en-CA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newAdd</a:t>
                      </a:r>
                      <a:r>
                        <a:rPr lang="en-CA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 = std::bind(add10, 5); //add10 is the function, 5 is the argument for variable ‘a’ in add10</a:t>
                      </a:r>
                    </a:p>
                    <a:p>
                      <a:pPr lvl="1"/>
                      <a:r>
                        <a:rPr lang="en-CA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std::</a:t>
                      </a:r>
                      <a:r>
                        <a:rPr lang="en-CA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cout</a:t>
                      </a:r>
                      <a:r>
                        <a:rPr lang="en-CA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 &lt;&lt; </a:t>
                      </a:r>
                      <a:r>
                        <a:rPr lang="en-CA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newAdd</a:t>
                      </a:r>
                      <a:r>
                        <a:rPr lang="en-CA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() &lt;&lt;std::</a:t>
                      </a:r>
                      <a:r>
                        <a:rPr lang="en-CA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endl</a:t>
                      </a:r>
                      <a:r>
                        <a:rPr lang="en-CA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;   //new add always returns 15. the argument 5 has been </a:t>
                      </a:r>
                      <a:r>
                        <a:rPr lang="en-CA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binded</a:t>
                      </a:r>
                      <a:r>
                        <a:rPr lang="en-CA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                                             //                                                             with add10.  Now I can still call add10(20) and I will get 30 back. </a:t>
                      </a:r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275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212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72D2-D85D-440C-84E6-25F2E16B3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5447"/>
          </a:xfrm>
        </p:spPr>
        <p:txBody>
          <a:bodyPr/>
          <a:lstStyle/>
          <a:p>
            <a:r>
              <a:rPr lang="en-CA" dirty="0"/>
              <a:t>Operator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048E0-B6A4-446C-A4CE-A2E8AFCA7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277471"/>
            <a:ext cx="8946541" cy="4195481"/>
          </a:xfrm>
        </p:spPr>
        <p:txBody>
          <a:bodyPr/>
          <a:lstStyle/>
          <a:p>
            <a:r>
              <a:rPr lang="en-CA" dirty="0"/>
              <a:t>Operator classes are Classes.</a:t>
            </a:r>
          </a:p>
          <a:p>
            <a:r>
              <a:rPr lang="en-CA" dirty="0"/>
              <a:t>They hold logic for some of the common operators, +, -, = &gt;=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They hold some operators for bitwise operations. If you need a refresher here is a good resource: </a:t>
            </a:r>
            <a:r>
              <a:rPr lang="en-CA" dirty="0">
                <a:hlinkClick r:id="rId2"/>
              </a:rPr>
              <a:t>https://www.geeksforgeeks.org/bitwise-operators-in-c-cpp/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473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55562-33AA-4715-92C2-71A905B1D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6811"/>
          </a:xfrm>
        </p:spPr>
        <p:txBody>
          <a:bodyPr/>
          <a:lstStyle/>
          <a:p>
            <a:r>
              <a:rPr lang="en-CA" dirty="0"/>
              <a:t>Algorithm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13A2A-D585-4CAA-A485-F81E71008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10236"/>
            <a:ext cx="8946541" cy="5038164"/>
          </a:xfrm>
        </p:spPr>
        <p:txBody>
          <a:bodyPr/>
          <a:lstStyle/>
          <a:p>
            <a:r>
              <a:rPr lang="en-CA" dirty="0"/>
              <a:t>Used to perform common operations on ranges or collections (containers). </a:t>
            </a:r>
          </a:p>
          <a:p>
            <a:r>
              <a:rPr lang="en-CA" dirty="0"/>
              <a:t>Term:  </a:t>
            </a:r>
            <a:r>
              <a:rPr lang="en-CA" b="1" u="sng" dirty="0"/>
              <a:t>Predicate</a:t>
            </a:r>
            <a:r>
              <a:rPr lang="en-CA" dirty="0"/>
              <a:t>: a </a:t>
            </a:r>
            <a:r>
              <a:rPr lang="en-CA" dirty="0" err="1"/>
              <a:t>c++</a:t>
            </a:r>
            <a:r>
              <a:rPr lang="en-CA" dirty="0"/>
              <a:t> function that returns a Boolean. </a:t>
            </a:r>
          </a:p>
          <a:p>
            <a:pPr lvl="1"/>
            <a:r>
              <a:rPr lang="en-CA" dirty="0" err="1"/>
              <a:t>Eg.</a:t>
            </a:r>
            <a:r>
              <a:rPr lang="en-CA" dirty="0"/>
              <a:t> bool </a:t>
            </a:r>
            <a:r>
              <a:rPr lang="en-CA" dirty="0">
                <a:solidFill>
                  <a:srgbClr val="FFFF00"/>
                </a:solidFill>
              </a:rPr>
              <a:t>great</a:t>
            </a:r>
            <a:r>
              <a:rPr lang="en-CA" dirty="0"/>
              <a:t>(int a, int b) { return a&gt;b; } </a:t>
            </a:r>
            <a:r>
              <a:rPr lang="en-CA" dirty="0">
                <a:solidFill>
                  <a:schemeClr val="accent6"/>
                </a:solidFill>
              </a:rPr>
              <a:t>//</a:t>
            </a:r>
            <a:r>
              <a:rPr lang="en-CA" dirty="0">
                <a:solidFill>
                  <a:srgbClr val="FFFF00"/>
                </a:solidFill>
              </a:rPr>
              <a:t>great</a:t>
            </a:r>
            <a:r>
              <a:rPr lang="en-CA" dirty="0">
                <a:solidFill>
                  <a:schemeClr val="accent6"/>
                </a:solidFill>
              </a:rPr>
              <a:t> is a Predicate</a:t>
            </a:r>
          </a:p>
          <a:p>
            <a:r>
              <a:rPr lang="en-CA" dirty="0"/>
              <a:t>Algorithms fall under these categories: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Queries</a:t>
            </a:r>
            <a:r>
              <a:rPr lang="en-CA" dirty="0"/>
              <a:t> //checking a condition and returning a result 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Modifiers</a:t>
            </a:r>
            <a:r>
              <a:rPr lang="en-CA" dirty="0"/>
              <a:t> //Allow change to elements in container copying, changing data, or replacing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Manipulators</a:t>
            </a:r>
            <a:r>
              <a:rPr lang="en-CA" dirty="0"/>
              <a:t> //changes the sequence of elements in container. </a:t>
            </a:r>
            <a:r>
              <a:rPr lang="en-CA" dirty="0" err="1"/>
              <a:t>Eg</a:t>
            </a:r>
            <a:r>
              <a:rPr lang="en-CA" dirty="0"/>
              <a:t> sorting, merging 2 containers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Your best practice to understand these are to look at the code on the course site. If you have questions, ask them during the lecture.</a:t>
            </a:r>
          </a:p>
        </p:txBody>
      </p:sp>
    </p:spTree>
    <p:extLst>
      <p:ext uri="{BB962C8B-B14F-4D97-AF65-F5344CB8AC3E}">
        <p14:creationId xmlns:p14="http://schemas.microsoft.com/office/powerpoint/2010/main" val="206133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AAB8A-D273-4EDB-A097-B7135EBB2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3376"/>
          </a:xfrm>
        </p:spPr>
        <p:txBody>
          <a:bodyPr/>
          <a:lstStyle/>
          <a:p>
            <a:r>
              <a:rPr lang="en-CA" dirty="0"/>
              <a:t>Numeric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FA358-E07C-452B-B061-598092F76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46094"/>
            <a:ext cx="8946541" cy="5477435"/>
          </a:xfrm>
        </p:spPr>
        <p:txBody>
          <a:bodyPr>
            <a:normAutofit lnSpcReduction="10000"/>
          </a:bodyPr>
          <a:lstStyle/>
          <a:p>
            <a:r>
              <a:rPr lang="en-CA" dirty="0"/>
              <a:t>This library is used to calculate or perform certain operations on elements in a collection. </a:t>
            </a:r>
          </a:p>
          <a:p>
            <a:r>
              <a:rPr lang="en-CA" dirty="0"/>
              <a:t>Examples are:</a:t>
            </a:r>
          </a:p>
          <a:p>
            <a:pPr lvl="1"/>
            <a:r>
              <a:rPr lang="en-CA" dirty="0"/>
              <a:t>Accumulate // sums values in given range</a:t>
            </a:r>
          </a:p>
          <a:p>
            <a:pPr lvl="1"/>
            <a:r>
              <a:rPr lang="en-CA" dirty="0" err="1"/>
              <a:t>InnerProduct</a:t>
            </a:r>
            <a:r>
              <a:rPr lang="en-CA" dirty="0"/>
              <a:t> // takes 2 containers and multiplies each element with the parallel element and totals the numbers. You can provide an initial value as well. </a:t>
            </a:r>
          </a:p>
          <a:p>
            <a:pPr lvl="2"/>
            <a:r>
              <a:rPr lang="en-CA" dirty="0" err="1"/>
              <a:t>Eg.</a:t>
            </a:r>
            <a:r>
              <a:rPr lang="en-CA" dirty="0"/>
              <a:t> Int a{10,20,30}, b {1,2,3}, s[];</a:t>
            </a:r>
          </a:p>
          <a:p>
            <a:pPr lvl="2"/>
            <a:r>
              <a:rPr lang="en-CA" dirty="0"/>
              <a:t>S = std::</a:t>
            </a:r>
            <a:r>
              <a:rPr lang="en-CA" dirty="0" err="1"/>
              <a:t>inner_product</a:t>
            </a:r>
            <a:r>
              <a:rPr lang="en-CA" dirty="0"/>
              <a:t>(a, a[3], b, (int)5);</a:t>
            </a:r>
          </a:p>
          <a:p>
            <a:pPr lvl="2"/>
            <a:r>
              <a:rPr lang="en-CA" dirty="0"/>
              <a:t>//s = 145,      s = 5 + (10*1) + (20*2) + (30*3)	</a:t>
            </a:r>
          </a:p>
          <a:p>
            <a:pPr lvl="4"/>
            <a:r>
              <a:rPr lang="en-CA" dirty="0"/>
              <a:t>      s  =  </a:t>
            </a:r>
            <a:r>
              <a:rPr lang="en-CA" dirty="0" err="1"/>
              <a:t>init</a:t>
            </a:r>
            <a:r>
              <a:rPr lang="en-CA" dirty="0"/>
              <a:t> + (a[0]*b[0]) + (a[1]*b[1]) + (a[2]*b[2]) </a:t>
            </a:r>
          </a:p>
          <a:p>
            <a:pPr lvl="1"/>
            <a:r>
              <a:rPr lang="en-CA" dirty="0" err="1"/>
              <a:t>partial_sum</a:t>
            </a:r>
            <a:r>
              <a:rPr lang="en-CA" dirty="0"/>
              <a:t>  // Adds up previous element and parallel element and stores it in in another vector. </a:t>
            </a:r>
          </a:p>
          <a:p>
            <a:pPr lvl="2"/>
            <a:r>
              <a:rPr lang="en-CA" dirty="0"/>
              <a:t>V = {1, 2, 3, 4}     std::</a:t>
            </a:r>
            <a:r>
              <a:rPr lang="en-CA" dirty="0" err="1"/>
              <a:t>partial_sum</a:t>
            </a:r>
            <a:r>
              <a:rPr lang="en-CA" dirty="0"/>
              <a:t>(</a:t>
            </a:r>
            <a:r>
              <a:rPr lang="en-CA" dirty="0" err="1"/>
              <a:t>v.begin</a:t>
            </a:r>
            <a:r>
              <a:rPr lang="en-CA" dirty="0"/>
              <a:t>(), </a:t>
            </a:r>
            <a:r>
              <a:rPr lang="en-CA" dirty="0" err="1"/>
              <a:t>v.end</a:t>
            </a:r>
            <a:r>
              <a:rPr lang="en-CA" dirty="0"/>
              <a:t>(), </a:t>
            </a:r>
            <a:r>
              <a:rPr lang="en-CA" dirty="0" err="1"/>
              <a:t>p.begin</a:t>
            </a:r>
            <a:r>
              <a:rPr lang="en-CA" dirty="0"/>
              <a:t>())</a:t>
            </a:r>
          </a:p>
          <a:p>
            <a:pPr lvl="2"/>
            <a:r>
              <a:rPr lang="en-CA" dirty="0"/>
              <a:t>p vector now looks like this: {1, 3, 6, 10}</a:t>
            </a:r>
          </a:p>
          <a:p>
            <a:pPr lvl="2"/>
            <a:r>
              <a:rPr lang="en-CA" dirty="0"/>
              <a:t>p[0] = v[0]  , p[1]= p[0] + v[1],   p[2] = p[1] + v[2],  p[3] = p[2] + v[3]</a:t>
            </a:r>
          </a:p>
        </p:txBody>
      </p:sp>
    </p:spTree>
    <p:extLst>
      <p:ext uri="{BB962C8B-B14F-4D97-AF65-F5344CB8AC3E}">
        <p14:creationId xmlns:p14="http://schemas.microsoft.com/office/powerpoint/2010/main" val="2396462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457</TotalTime>
  <Words>1024</Words>
  <Application>Microsoft Office PowerPoint</Application>
  <PresentationFormat>Widescreen</PresentationFormat>
  <Paragraphs>157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Verdana</vt:lpstr>
      <vt:lpstr>Wingdings 3</vt:lpstr>
      <vt:lpstr>Ion</vt:lpstr>
      <vt:lpstr>Week 8 – OOP345</vt:lpstr>
      <vt:lpstr>Algorithms, Functional, Numeric Libraries</vt:lpstr>
      <vt:lpstr>Functional Library</vt:lpstr>
      <vt:lpstr>Function wrappers </vt:lpstr>
      <vt:lpstr>Reference Wrapper</vt:lpstr>
      <vt:lpstr>Function Templates</vt:lpstr>
      <vt:lpstr>Operator classes</vt:lpstr>
      <vt:lpstr>Algorithm Library</vt:lpstr>
      <vt:lpstr>Numeric Library</vt:lpstr>
      <vt:lpstr>File Stream objects</vt:lpstr>
      <vt:lpstr>IOS_Base</vt:lpstr>
      <vt:lpstr>basic_ios</vt:lpstr>
      <vt:lpstr>File Objects</vt:lpstr>
      <vt:lpstr>fstream</vt:lpstr>
      <vt:lpstr>File stream objects binary vs text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 – OOP345</dc:title>
  <dc:creator>Nathan Misener</dc:creator>
  <cp:lastModifiedBy>Nathan Misener</cp:lastModifiedBy>
  <cp:revision>17</cp:revision>
  <dcterms:created xsi:type="dcterms:W3CDTF">2019-10-27T18:26:06Z</dcterms:created>
  <dcterms:modified xsi:type="dcterms:W3CDTF">2019-10-28T02:03:47Z</dcterms:modified>
</cp:coreProperties>
</file>