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ct.senecacollege.ca/~oop345/pages/content/mult_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Multiple Inheritance &amp; Bitwise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Week 12 – OOP345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14E-EB77-45EC-9528-8C9BD183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Bitwise (And &amp;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B80-7081-4877-A9B6-6299DE6B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6754"/>
            <a:ext cx="11029615" cy="4569090"/>
          </a:xfrm>
        </p:spPr>
        <p:txBody>
          <a:bodyPr>
            <a:normAutofit/>
          </a:bodyPr>
          <a:lstStyle/>
          <a:p>
            <a:r>
              <a:rPr lang="en-CA" dirty="0"/>
              <a:t>And looks for all the matching bits and gives the result of both. </a:t>
            </a:r>
          </a:p>
          <a:p>
            <a:pPr lvl="1"/>
            <a:r>
              <a:rPr lang="en-CA" dirty="0"/>
              <a:t>If 0 and 0 = 0. </a:t>
            </a:r>
          </a:p>
          <a:p>
            <a:pPr lvl="1"/>
            <a:r>
              <a:rPr lang="en-CA" dirty="0"/>
              <a:t>If 1 and 0 = 0. </a:t>
            </a:r>
          </a:p>
          <a:p>
            <a:pPr lvl="1"/>
            <a:r>
              <a:rPr lang="en-CA" dirty="0"/>
              <a:t>If 1 and 1= 1.</a:t>
            </a:r>
          </a:p>
          <a:p>
            <a:pPr lvl="1"/>
            <a:r>
              <a:rPr lang="en-CA" sz="2000" dirty="0"/>
              <a:t>char x = 23;  //  </a:t>
            </a:r>
            <a:r>
              <a:rPr lang="en-CA" sz="2000" dirty="0">
                <a:highlight>
                  <a:srgbClr val="FF0000"/>
                </a:highlight>
              </a:rPr>
              <a:t>00010</a:t>
            </a:r>
            <a:r>
              <a:rPr lang="en-CA" sz="2000" dirty="0">
                <a:highlight>
                  <a:srgbClr val="FFFF00"/>
                </a:highlight>
              </a:rPr>
              <a:t>1</a:t>
            </a:r>
            <a:r>
              <a:rPr lang="en-CA" sz="2000" dirty="0">
                <a:highlight>
                  <a:srgbClr val="00FF00"/>
                </a:highlight>
              </a:rPr>
              <a:t>1</a:t>
            </a:r>
            <a:r>
              <a:rPr lang="en-CA" sz="2000" dirty="0">
                <a:highlight>
                  <a:srgbClr val="FF0000"/>
                </a:highlight>
              </a:rPr>
              <a:t>1</a:t>
            </a:r>
          </a:p>
          <a:p>
            <a:pPr lvl="1"/>
            <a:r>
              <a:rPr lang="en-CA" sz="2000" dirty="0"/>
              <a:t>char y = 6;  //    </a:t>
            </a:r>
            <a:r>
              <a:rPr lang="en-CA" sz="2000" dirty="0">
                <a:highlight>
                  <a:srgbClr val="FF0000"/>
                </a:highlight>
              </a:rPr>
              <a:t>00000</a:t>
            </a:r>
            <a:r>
              <a:rPr lang="en-CA" sz="2000" dirty="0">
                <a:highlight>
                  <a:srgbClr val="FFFF00"/>
                </a:highlight>
              </a:rPr>
              <a:t>1</a:t>
            </a:r>
            <a:r>
              <a:rPr lang="en-CA" sz="2000" dirty="0">
                <a:highlight>
                  <a:srgbClr val="00FF00"/>
                </a:highlight>
              </a:rPr>
              <a:t>1</a:t>
            </a:r>
            <a:r>
              <a:rPr lang="en-CA" sz="2000" dirty="0">
                <a:highlight>
                  <a:srgbClr val="FF0000"/>
                </a:highlight>
              </a:rPr>
              <a:t>0</a:t>
            </a:r>
          </a:p>
          <a:p>
            <a:r>
              <a:rPr lang="en-CA" dirty="0"/>
              <a:t>(</a:t>
            </a:r>
            <a:r>
              <a:rPr lang="en-CA" dirty="0" err="1"/>
              <a:t>x&amp;y</a:t>
            </a:r>
            <a:r>
              <a:rPr lang="en-CA" dirty="0"/>
              <a:t>); //returns 6 	</a:t>
            </a:r>
            <a:r>
              <a:rPr lang="en-CA" sz="2000" dirty="0">
                <a:highlight>
                  <a:srgbClr val="FF0000"/>
                </a:highlight>
              </a:rPr>
              <a:t>00000</a:t>
            </a:r>
            <a:r>
              <a:rPr lang="en-CA" sz="2000" dirty="0">
                <a:highlight>
                  <a:srgbClr val="FFFF00"/>
                </a:highlight>
              </a:rPr>
              <a:t>1</a:t>
            </a:r>
            <a:r>
              <a:rPr lang="en-CA" sz="2000" dirty="0">
                <a:highlight>
                  <a:srgbClr val="00FF00"/>
                </a:highlight>
              </a:rPr>
              <a:t>1</a:t>
            </a:r>
            <a:r>
              <a:rPr lang="en-CA" sz="2000" dirty="0">
                <a:highlight>
                  <a:srgbClr val="FF0000"/>
                </a:highlight>
              </a:rPr>
              <a:t>0</a:t>
            </a:r>
          </a:p>
          <a:p>
            <a:r>
              <a:rPr lang="en-CA" sz="2000" dirty="0"/>
              <a:t>We can use &amp; for masking only part of a variable. (e.g. Checking bits 4-6) </a:t>
            </a:r>
          </a:p>
          <a:p>
            <a:r>
              <a:rPr lang="en-CA" sz="2000" dirty="0"/>
              <a:t>We can also use it for testing ODD or Even</a:t>
            </a:r>
          </a:p>
          <a:p>
            <a:r>
              <a:rPr lang="en-CA" sz="2000" dirty="0"/>
              <a:t>bool odd = (bool)(y&amp;1); (checks if the last bit is 1)</a:t>
            </a:r>
          </a:p>
        </p:txBody>
      </p:sp>
    </p:spTree>
    <p:extLst>
      <p:ext uri="{BB962C8B-B14F-4D97-AF65-F5344CB8AC3E}">
        <p14:creationId xmlns:p14="http://schemas.microsoft.com/office/powerpoint/2010/main" val="93765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43E5-6CE9-41D1-8C28-808AA8A3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Bitwise (OR |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4EBE-C788-460A-95FF-13371F65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 looks for all the bits that are 1 and gives result of 1. </a:t>
            </a:r>
          </a:p>
          <a:p>
            <a:pPr lvl="1"/>
            <a:r>
              <a:rPr lang="en-CA" dirty="0"/>
              <a:t>If 0 or 0 = 0. </a:t>
            </a:r>
          </a:p>
          <a:p>
            <a:pPr lvl="1"/>
            <a:r>
              <a:rPr lang="en-CA" dirty="0"/>
              <a:t>If 1 or 0 = 1. </a:t>
            </a:r>
          </a:p>
          <a:p>
            <a:pPr lvl="1"/>
            <a:r>
              <a:rPr lang="en-CA" dirty="0"/>
              <a:t>If 1 or 1= 1.</a:t>
            </a:r>
          </a:p>
          <a:p>
            <a:pPr lvl="1"/>
            <a:r>
              <a:rPr lang="en-CA" sz="2000" dirty="0"/>
              <a:t>char x = 23;  //  	</a:t>
            </a:r>
            <a:r>
              <a:rPr lang="en-CA" sz="2000" dirty="0">
                <a:highlight>
                  <a:srgbClr val="FF0000"/>
                </a:highlight>
              </a:rPr>
              <a:t>000</a:t>
            </a:r>
            <a:r>
              <a:rPr lang="en-CA" sz="2000" dirty="0">
                <a:highlight>
                  <a:srgbClr val="00FFFF"/>
                </a:highlight>
              </a:rPr>
              <a:t>1</a:t>
            </a:r>
            <a:r>
              <a:rPr lang="en-CA" sz="2000" dirty="0">
                <a:highlight>
                  <a:srgbClr val="FF0000"/>
                </a:highlight>
              </a:rPr>
              <a:t>0</a:t>
            </a:r>
            <a:r>
              <a:rPr lang="en-CA" sz="2000" dirty="0">
                <a:highlight>
                  <a:srgbClr val="FFFF00"/>
                </a:highlight>
              </a:rPr>
              <a:t>1</a:t>
            </a:r>
            <a:r>
              <a:rPr lang="en-CA" sz="2000" dirty="0">
                <a:highlight>
                  <a:srgbClr val="00FF00"/>
                </a:highlight>
              </a:rPr>
              <a:t>1</a:t>
            </a:r>
            <a:r>
              <a:rPr lang="en-CA" sz="2000" dirty="0">
                <a:highlight>
                  <a:srgbClr val="FF00FF"/>
                </a:highlight>
              </a:rPr>
              <a:t>1</a:t>
            </a:r>
          </a:p>
          <a:p>
            <a:pPr lvl="1"/>
            <a:r>
              <a:rPr lang="en-CA" sz="2000" dirty="0"/>
              <a:t>char y = 6;  //   	</a:t>
            </a:r>
            <a:r>
              <a:rPr lang="en-CA" sz="2000" dirty="0">
                <a:highlight>
                  <a:srgbClr val="FF0000"/>
                </a:highlight>
              </a:rPr>
              <a:t>000</a:t>
            </a:r>
            <a:r>
              <a:rPr lang="en-CA" sz="2000" dirty="0">
                <a:highlight>
                  <a:srgbClr val="00FFFF"/>
                </a:highlight>
              </a:rPr>
              <a:t>0</a:t>
            </a:r>
            <a:r>
              <a:rPr lang="en-CA" sz="2000" dirty="0">
                <a:highlight>
                  <a:srgbClr val="FF0000"/>
                </a:highlight>
              </a:rPr>
              <a:t>0</a:t>
            </a:r>
            <a:r>
              <a:rPr lang="en-CA" sz="2000" dirty="0">
                <a:highlight>
                  <a:srgbClr val="FFFF00"/>
                </a:highlight>
              </a:rPr>
              <a:t>1</a:t>
            </a:r>
            <a:r>
              <a:rPr lang="en-CA" sz="2000" dirty="0">
                <a:highlight>
                  <a:srgbClr val="00FF00"/>
                </a:highlight>
              </a:rPr>
              <a:t>1</a:t>
            </a:r>
            <a:r>
              <a:rPr lang="en-CA" sz="2000" dirty="0">
                <a:highlight>
                  <a:srgbClr val="FF00FF"/>
                </a:highlight>
              </a:rPr>
              <a:t>0</a:t>
            </a:r>
          </a:p>
          <a:p>
            <a:r>
              <a:rPr lang="en-CA" dirty="0"/>
              <a:t>(</a:t>
            </a:r>
            <a:r>
              <a:rPr lang="en-CA" dirty="0" err="1"/>
              <a:t>x|y</a:t>
            </a:r>
            <a:r>
              <a:rPr lang="en-CA" dirty="0"/>
              <a:t>); //returns 23	</a:t>
            </a:r>
            <a:r>
              <a:rPr lang="en-CA" sz="2000" dirty="0">
                <a:highlight>
                  <a:srgbClr val="FF0000"/>
                </a:highlight>
              </a:rPr>
              <a:t>000</a:t>
            </a:r>
            <a:r>
              <a:rPr lang="en-CA" sz="2000" dirty="0">
                <a:highlight>
                  <a:srgbClr val="00FFFF"/>
                </a:highlight>
              </a:rPr>
              <a:t>1</a:t>
            </a:r>
            <a:r>
              <a:rPr lang="en-CA" sz="2000" dirty="0">
                <a:highlight>
                  <a:srgbClr val="FF0000"/>
                </a:highlight>
              </a:rPr>
              <a:t>0</a:t>
            </a:r>
            <a:r>
              <a:rPr lang="en-CA" sz="2000" dirty="0">
                <a:highlight>
                  <a:srgbClr val="FFFF00"/>
                </a:highlight>
              </a:rPr>
              <a:t>1</a:t>
            </a:r>
            <a:r>
              <a:rPr lang="en-CA" sz="2000" dirty="0">
                <a:highlight>
                  <a:srgbClr val="00FF00"/>
                </a:highlight>
              </a:rPr>
              <a:t>1</a:t>
            </a:r>
            <a:r>
              <a:rPr lang="en-CA" sz="2000" dirty="0">
                <a:highlight>
                  <a:srgbClr val="FF00FF"/>
                </a:highlight>
              </a:rPr>
              <a:t>1</a:t>
            </a:r>
          </a:p>
          <a:p>
            <a:r>
              <a:rPr lang="en-CA" sz="2000" dirty="0"/>
              <a:t>We can use it for Turning on certain bits.</a:t>
            </a:r>
          </a:p>
        </p:txBody>
      </p:sp>
    </p:spTree>
    <p:extLst>
      <p:ext uri="{BB962C8B-B14F-4D97-AF65-F5344CB8AC3E}">
        <p14:creationId xmlns:p14="http://schemas.microsoft.com/office/powerpoint/2010/main" val="287156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2DE8-8539-4783-ADEA-017C0B97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Bitwise (</a:t>
            </a:r>
            <a:r>
              <a:rPr lang="en-CA" dirty="0" err="1"/>
              <a:t>xOR</a:t>
            </a:r>
            <a:r>
              <a:rPr lang="en-CA" dirty="0"/>
              <a:t> ^ )  (aka “E</a:t>
            </a:r>
            <a:r>
              <a:rPr lang="en-CA" b="1" i="1" dirty="0">
                <a:solidFill>
                  <a:srgbClr val="FFC000"/>
                </a:solidFill>
              </a:rPr>
              <a:t>x</a:t>
            </a:r>
            <a:r>
              <a:rPr lang="en-CA" dirty="0"/>
              <a:t>clusive </a:t>
            </a:r>
            <a:r>
              <a:rPr lang="en-CA" b="1" i="1" dirty="0">
                <a:solidFill>
                  <a:srgbClr val="FFC000"/>
                </a:solidFill>
              </a:rPr>
              <a:t>OR</a:t>
            </a:r>
            <a:r>
              <a:rPr lang="en-CA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9B65-F980-4192-8BBF-2D566445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 looks for all the bits that are different and gives result of 1 for different bits. </a:t>
            </a:r>
          </a:p>
          <a:p>
            <a:pPr lvl="1"/>
            <a:r>
              <a:rPr lang="en-CA" dirty="0"/>
              <a:t>If 0 </a:t>
            </a:r>
            <a:r>
              <a:rPr lang="en-CA" dirty="0" err="1"/>
              <a:t>xor</a:t>
            </a:r>
            <a:r>
              <a:rPr lang="en-CA" dirty="0"/>
              <a:t> 0 = 0. </a:t>
            </a:r>
          </a:p>
          <a:p>
            <a:pPr lvl="1"/>
            <a:r>
              <a:rPr lang="en-CA" dirty="0"/>
              <a:t>If 1 </a:t>
            </a:r>
            <a:r>
              <a:rPr lang="en-CA" dirty="0" err="1"/>
              <a:t>xor</a:t>
            </a:r>
            <a:r>
              <a:rPr lang="en-CA" dirty="0"/>
              <a:t> 0 = 0. </a:t>
            </a:r>
          </a:p>
          <a:p>
            <a:pPr lvl="1"/>
            <a:r>
              <a:rPr lang="en-CA" dirty="0"/>
              <a:t>If 1 </a:t>
            </a:r>
            <a:r>
              <a:rPr lang="en-CA" dirty="0" err="1"/>
              <a:t>xor</a:t>
            </a:r>
            <a:r>
              <a:rPr lang="en-CA" dirty="0"/>
              <a:t> 1= 1.</a:t>
            </a:r>
          </a:p>
          <a:p>
            <a:pPr lvl="1"/>
            <a:r>
              <a:rPr lang="en-CA" sz="2000" dirty="0"/>
              <a:t>char x = 23;  //  	</a:t>
            </a:r>
            <a:r>
              <a:rPr lang="en-CA" sz="2000" dirty="0">
                <a:highlight>
                  <a:srgbClr val="FF0000"/>
                </a:highlight>
              </a:rPr>
              <a:t>000</a:t>
            </a:r>
            <a:r>
              <a:rPr lang="en-CA" sz="2000" dirty="0">
                <a:highlight>
                  <a:srgbClr val="00FFFF"/>
                </a:highlight>
              </a:rPr>
              <a:t>1</a:t>
            </a:r>
            <a:r>
              <a:rPr lang="en-CA" sz="2000" dirty="0">
                <a:highlight>
                  <a:srgbClr val="FF0000"/>
                </a:highlight>
              </a:rPr>
              <a:t>011</a:t>
            </a:r>
            <a:r>
              <a:rPr lang="en-CA" sz="2000" dirty="0">
                <a:highlight>
                  <a:srgbClr val="FF00FF"/>
                </a:highlight>
              </a:rPr>
              <a:t>1</a:t>
            </a:r>
          </a:p>
          <a:p>
            <a:pPr lvl="1"/>
            <a:r>
              <a:rPr lang="en-CA" sz="2000" dirty="0"/>
              <a:t>char y = 6;  //   	</a:t>
            </a:r>
            <a:r>
              <a:rPr lang="en-CA" sz="2000" dirty="0">
                <a:highlight>
                  <a:srgbClr val="FF0000"/>
                </a:highlight>
              </a:rPr>
              <a:t>000</a:t>
            </a:r>
            <a:r>
              <a:rPr lang="en-CA" sz="2000" dirty="0">
                <a:highlight>
                  <a:srgbClr val="00FFFF"/>
                </a:highlight>
              </a:rPr>
              <a:t>0</a:t>
            </a:r>
            <a:r>
              <a:rPr lang="en-CA" sz="2000" dirty="0">
                <a:highlight>
                  <a:srgbClr val="FF0000"/>
                </a:highlight>
              </a:rPr>
              <a:t>011</a:t>
            </a:r>
            <a:r>
              <a:rPr lang="en-CA" sz="2000" dirty="0">
                <a:highlight>
                  <a:srgbClr val="FF00FF"/>
                </a:highlight>
              </a:rPr>
              <a:t>0</a:t>
            </a:r>
          </a:p>
          <a:p>
            <a:r>
              <a:rPr lang="en-CA" dirty="0"/>
              <a:t>(</a:t>
            </a:r>
            <a:r>
              <a:rPr lang="en-CA" dirty="0" err="1"/>
              <a:t>x^y</a:t>
            </a:r>
            <a:r>
              <a:rPr lang="en-CA" dirty="0"/>
              <a:t>); //returns 17	</a:t>
            </a:r>
            <a:r>
              <a:rPr lang="en-CA" sz="2000" dirty="0">
                <a:highlight>
                  <a:srgbClr val="FF0000"/>
                </a:highlight>
              </a:rPr>
              <a:t>000</a:t>
            </a:r>
            <a:r>
              <a:rPr lang="en-CA" sz="2000" dirty="0">
                <a:highlight>
                  <a:srgbClr val="00FFFF"/>
                </a:highlight>
              </a:rPr>
              <a:t>1</a:t>
            </a:r>
            <a:r>
              <a:rPr lang="en-CA" sz="2000" dirty="0">
                <a:highlight>
                  <a:srgbClr val="FF0000"/>
                </a:highlight>
              </a:rPr>
              <a:t>000</a:t>
            </a:r>
            <a:r>
              <a:rPr lang="en-CA" sz="2000" dirty="0">
                <a:highlight>
                  <a:srgbClr val="FF00FF"/>
                </a:highlight>
              </a:rPr>
              <a:t>1</a:t>
            </a:r>
          </a:p>
          <a:p>
            <a:r>
              <a:rPr lang="en-CA" sz="2000" dirty="0"/>
              <a:t>We can use it for flipping certain bits.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02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AA10-F7AC-469C-9D07-6B99A719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A41-5860-4374-B7BC-AA5ADEB6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2588"/>
            <a:ext cx="11029615" cy="3976211"/>
          </a:xfrm>
        </p:spPr>
        <p:txBody>
          <a:bodyPr/>
          <a:lstStyle/>
          <a:p>
            <a:r>
              <a:rPr lang="en-CA" sz="2000" dirty="0"/>
              <a:t>Some times when coding or seeing real world examples, objects may derive from more than one source.</a:t>
            </a:r>
          </a:p>
          <a:p>
            <a:pPr lvl="1"/>
            <a:r>
              <a:rPr lang="en-CA" sz="1800" dirty="0"/>
              <a:t>Ex. Omnivores (carnivores, herbivores), Child (Mother, Father)</a:t>
            </a:r>
          </a:p>
          <a:p>
            <a:r>
              <a:rPr lang="en-CA" dirty="0"/>
              <a:t>When using multiple inheritance we define it in the inheritor class with a coma separated class name list</a:t>
            </a:r>
          </a:p>
          <a:p>
            <a:pPr lvl="1"/>
            <a:r>
              <a:rPr lang="en-CA" dirty="0"/>
              <a:t>Ex.   class </a:t>
            </a:r>
            <a:r>
              <a:rPr lang="en-CA" b="1" dirty="0" err="1"/>
              <a:t>Ominvore</a:t>
            </a:r>
            <a:r>
              <a:rPr lang="en-CA" dirty="0"/>
              <a:t>: public </a:t>
            </a:r>
            <a:r>
              <a:rPr lang="en-CA" b="1" dirty="0"/>
              <a:t>Carnivore</a:t>
            </a:r>
            <a:r>
              <a:rPr lang="en-CA" dirty="0"/>
              <a:t>, public </a:t>
            </a:r>
            <a:r>
              <a:rPr lang="en-CA" b="1" dirty="0" err="1"/>
              <a:t>Herbavore</a:t>
            </a:r>
            <a:r>
              <a:rPr lang="en-CA" dirty="0"/>
              <a:t>{ …}   </a:t>
            </a:r>
          </a:p>
          <a:p>
            <a:pPr lvl="1"/>
            <a:r>
              <a:rPr lang="en-CA" b="1" dirty="0"/>
              <a:t>//Remember to add the class descriptor(public) to each.  You’ll get compiler errors otherwise</a:t>
            </a:r>
          </a:p>
        </p:txBody>
      </p:sp>
    </p:spTree>
    <p:extLst>
      <p:ext uri="{BB962C8B-B14F-4D97-AF65-F5344CB8AC3E}">
        <p14:creationId xmlns:p14="http://schemas.microsoft.com/office/powerpoint/2010/main" val="344047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F232-47A9-4A39-BF0C-451211F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30E7-28F3-41A5-8908-9A273AB9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6049"/>
            <a:ext cx="11029615" cy="3678303"/>
          </a:xfrm>
        </p:spPr>
        <p:txBody>
          <a:bodyPr/>
          <a:lstStyle/>
          <a:p>
            <a:r>
              <a:rPr lang="en-CA" dirty="0"/>
              <a:t>When working with multiple inheritance make sure to include any calls to base derived constructors in your classes</a:t>
            </a:r>
          </a:p>
          <a:p>
            <a:r>
              <a:rPr lang="en-CA" dirty="0"/>
              <a:t>Omnivore::Omnivore(char * name, char * </a:t>
            </a:r>
            <a:r>
              <a:rPr lang="en-CA" dirty="0" err="1"/>
              <a:t>FavMeat</a:t>
            </a:r>
            <a:r>
              <a:rPr lang="en-CA" dirty="0"/>
              <a:t>, char *</a:t>
            </a:r>
            <a:r>
              <a:rPr lang="en-CA" dirty="0" err="1"/>
              <a:t>FavPlant</a:t>
            </a:r>
            <a:r>
              <a:rPr lang="en-CA" dirty="0"/>
              <a:t>):</a:t>
            </a:r>
            <a:br>
              <a:rPr lang="en-CA" dirty="0"/>
            </a:br>
            <a:r>
              <a:rPr lang="en-CA" dirty="0"/>
              <a:t>	</a:t>
            </a:r>
            <a:r>
              <a:rPr lang="en-CA" b="1" dirty="0"/>
              <a:t>Carnivore</a:t>
            </a:r>
            <a:r>
              <a:rPr lang="en-CA" dirty="0"/>
              <a:t>(name, </a:t>
            </a:r>
            <a:r>
              <a:rPr lang="en-CA" dirty="0" err="1"/>
              <a:t>FavMeat</a:t>
            </a:r>
            <a:r>
              <a:rPr lang="en-CA" dirty="0"/>
              <a:t>), </a:t>
            </a:r>
            <a:r>
              <a:rPr lang="en-CA" b="1" dirty="0"/>
              <a:t>Herbivore</a:t>
            </a:r>
            <a:r>
              <a:rPr lang="en-CA" dirty="0"/>
              <a:t>(name, </a:t>
            </a:r>
            <a:r>
              <a:rPr lang="en-CA" dirty="0" err="1"/>
              <a:t>FavPlant</a:t>
            </a:r>
            <a:r>
              <a:rPr lang="en-CA" dirty="0"/>
              <a:t>){ … }  //calls derived 2 </a:t>
            </a:r>
            <a:r>
              <a:rPr lang="en-CA" dirty="0" err="1"/>
              <a:t>arg</a:t>
            </a:r>
            <a:r>
              <a:rPr lang="en-CA" dirty="0"/>
              <a:t> constructors</a:t>
            </a:r>
          </a:p>
          <a:p>
            <a:r>
              <a:rPr lang="en-CA" dirty="0"/>
              <a:t>Stipulation: If you do not supply any constructors, the compile </a:t>
            </a:r>
            <a:r>
              <a:rPr lang="en-CA" b="1" dirty="0"/>
              <a:t>looks for a default constructor</a:t>
            </a:r>
            <a:r>
              <a:rPr lang="en-CA" dirty="0"/>
              <a:t>, if no constructor exists, then the compile will have an error. </a:t>
            </a:r>
          </a:p>
          <a:p>
            <a:r>
              <a:rPr lang="en-CA" dirty="0"/>
              <a:t>If both the derived classes (herb.. and </a:t>
            </a:r>
            <a:r>
              <a:rPr lang="en-CA" dirty="0" err="1"/>
              <a:t>carn</a:t>
            </a:r>
            <a:r>
              <a:rPr lang="en-CA" dirty="0"/>
              <a:t>..) have the same function (</a:t>
            </a:r>
            <a:r>
              <a:rPr lang="en-CA" dirty="0" err="1"/>
              <a:t>eg</a:t>
            </a:r>
            <a:r>
              <a:rPr lang="en-CA" dirty="0"/>
              <a:t> char* </a:t>
            </a:r>
            <a:r>
              <a:rPr lang="en-CA" dirty="0" err="1"/>
              <a:t>getName</a:t>
            </a:r>
            <a:r>
              <a:rPr lang="en-CA" dirty="0"/>
              <a:t>(); ) we have to specify which to use, even if they’re virtual</a:t>
            </a:r>
          </a:p>
          <a:p>
            <a:r>
              <a:rPr lang="en-CA" dirty="0"/>
              <a:t>If both the derived classes (herb.. and </a:t>
            </a:r>
            <a:r>
              <a:rPr lang="en-CA" dirty="0" err="1"/>
              <a:t>carn</a:t>
            </a:r>
            <a:r>
              <a:rPr lang="en-CA" dirty="0"/>
              <a:t>..) inherit from the same base class (e.g. Creature) they create their own versions of that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F0C76-4D3D-40B3-8B83-BD2E9E3DF2C9}"/>
              </a:ext>
            </a:extLst>
          </p:cNvPr>
          <p:cNvSpPr/>
          <p:nvPr/>
        </p:nvSpPr>
        <p:spPr>
          <a:xfrm>
            <a:off x="3881718" y="5047130"/>
            <a:ext cx="1250574" cy="573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Creature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0D254-B0DE-416E-84A4-541A27BC2599}"/>
              </a:ext>
            </a:extLst>
          </p:cNvPr>
          <p:cNvSpPr/>
          <p:nvPr/>
        </p:nvSpPr>
        <p:spPr>
          <a:xfrm>
            <a:off x="3881717" y="5620873"/>
            <a:ext cx="1250575" cy="5349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Carnavore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516FC-B49A-4672-B757-847077B12106}"/>
              </a:ext>
            </a:extLst>
          </p:cNvPr>
          <p:cNvSpPr/>
          <p:nvPr/>
        </p:nvSpPr>
        <p:spPr>
          <a:xfrm>
            <a:off x="5634317" y="5047129"/>
            <a:ext cx="1250575" cy="573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Creature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44B013-E3FB-4D9A-91DE-E939DFB36528}"/>
              </a:ext>
            </a:extLst>
          </p:cNvPr>
          <p:cNvSpPr/>
          <p:nvPr/>
        </p:nvSpPr>
        <p:spPr>
          <a:xfrm>
            <a:off x="5634318" y="5620872"/>
            <a:ext cx="1250576" cy="5349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Herbavore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4D9D3-EC61-4570-B472-BF66F1B21030}"/>
              </a:ext>
            </a:extLst>
          </p:cNvPr>
          <p:cNvSpPr/>
          <p:nvPr/>
        </p:nvSpPr>
        <p:spPr>
          <a:xfrm>
            <a:off x="4684060" y="6155844"/>
            <a:ext cx="1250574" cy="573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Omnivore</a:t>
            </a:r>
          </a:p>
        </p:txBody>
      </p:sp>
    </p:spTree>
    <p:extLst>
      <p:ext uri="{BB962C8B-B14F-4D97-AF65-F5344CB8AC3E}">
        <p14:creationId xmlns:p14="http://schemas.microsoft.com/office/powerpoint/2010/main" val="24331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166D-8C8B-40FF-AEA9-F974A936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Constructors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7918-B21C-4545-A14E-28B37BD4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90981"/>
            <a:ext cx="11029615" cy="3461213"/>
          </a:xfrm>
        </p:spPr>
        <p:txBody>
          <a:bodyPr/>
          <a:lstStyle/>
          <a:p>
            <a:r>
              <a:rPr lang="en-CA" dirty="0"/>
              <a:t>With the previous example there are issues with that model (e.g. Carnivore::</a:t>
            </a:r>
            <a:r>
              <a:rPr lang="en-CA" dirty="0" err="1"/>
              <a:t>getName</a:t>
            </a:r>
            <a:r>
              <a:rPr lang="en-CA" dirty="0"/>
              <a:t>(); ). We fix them by making the derived classes’ base class virtual</a:t>
            </a:r>
          </a:p>
          <a:p>
            <a:r>
              <a:rPr lang="en-CA" dirty="0"/>
              <a:t>Carnivore():virtual public Creature{} 		Omnivore():virtual public Creature{} </a:t>
            </a:r>
          </a:p>
          <a:p>
            <a:r>
              <a:rPr lang="en-CA" dirty="0"/>
              <a:t>This allows us to call our inheritor class’s functions </a:t>
            </a:r>
            <a:r>
              <a:rPr lang="en-CA" b="1" dirty="0"/>
              <a:t>as intended</a:t>
            </a:r>
            <a:r>
              <a:rPr lang="en-CA" dirty="0"/>
              <a:t>.</a:t>
            </a:r>
          </a:p>
          <a:p>
            <a:r>
              <a:rPr lang="en-CA" dirty="0"/>
              <a:t>E.g. Omnivore _om(“Racoon”, “Pizza”, “Salad” ;    _</a:t>
            </a:r>
            <a:r>
              <a:rPr lang="en-CA" dirty="0" err="1"/>
              <a:t>om.getName</a:t>
            </a:r>
            <a:r>
              <a:rPr lang="en-CA" dirty="0"/>
              <a:t>(); //returns “Racoon”</a:t>
            </a:r>
          </a:p>
          <a:p>
            <a:endParaRPr lang="en-CA" dirty="0"/>
          </a:p>
          <a:p>
            <a:r>
              <a:rPr lang="en-CA" dirty="0"/>
              <a:t>In order for us to use this we also have to change our created class’s constructor to now have a base constructor</a:t>
            </a:r>
          </a:p>
          <a:p>
            <a:r>
              <a:rPr lang="en-CA" dirty="0"/>
              <a:t>Omnivore::Omnivore(char * name, char * </a:t>
            </a:r>
            <a:r>
              <a:rPr lang="en-CA" dirty="0" err="1"/>
              <a:t>FavMeat</a:t>
            </a:r>
            <a:r>
              <a:rPr lang="en-CA" dirty="0"/>
              <a:t>, char *</a:t>
            </a:r>
            <a:r>
              <a:rPr lang="en-CA" dirty="0" err="1"/>
              <a:t>FavPlant</a:t>
            </a:r>
            <a:r>
              <a:rPr lang="en-CA" dirty="0"/>
              <a:t>): </a:t>
            </a:r>
            <a:r>
              <a:rPr lang="en-CA" b="1" dirty="0"/>
              <a:t>Creature(name),</a:t>
            </a:r>
            <a:br>
              <a:rPr lang="en-CA" dirty="0"/>
            </a:br>
            <a:r>
              <a:rPr lang="en-CA" dirty="0"/>
              <a:t>	Carnivore(name, </a:t>
            </a:r>
            <a:r>
              <a:rPr lang="en-CA" dirty="0" err="1"/>
              <a:t>FavMeat</a:t>
            </a:r>
            <a:r>
              <a:rPr lang="en-CA" dirty="0"/>
              <a:t>), Herbivore(name, </a:t>
            </a:r>
            <a:r>
              <a:rPr lang="en-CA" dirty="0" err="1"/>
              <a:t>FavPlant</a:t>
            </a:r>
            <a:r>
              <a:rPr lang="en-CA" dirty="0"/>
              <a:t>){ … }  //calls derived 2 </a:t>
            </a:r>
            <a:r>
              <a:rPr lang="en-CA" dirty="0" err="1"/>
              <a:t>arg</a:t>
            </a:r>
            <a:r>
              <a:rPr lang="en-CA" dirty="0"/>
              <a:t> constructors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EF6DD8-C4AF-4F92-8BFC-3B2AFBE0665F}"/>
              </a:ext>
            </a:extLst>
          </p:cNvPr>
          <p:cNvSpPr/>
          <p:nvPr/>
        </p:nvSpPr>
        <p:spPr>
          <a:xfrm>
            <a:off x="9946342" y="5110968"/>
            <a:ext cx="1250574" cy="573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Creature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27AEA-AA5F-4E7A-9ACC-D054CF9A7DBA}"/>
              </a:ext>
            </a:extLst>
          </p:cNvPr>
          <p:cNvSpPr/>
          <p:nvPr/>
        </p:nvSpPr>
        <p:spPr>
          <a:xfrm>
            <a:off x="9143999" y="5684709"/>
            <a:ext cx="1250575" cy="5349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Carnavore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6F0D-60CD-4182-AE6B-37EC3F47905F}"/>
              </a:ext>
            </a:extLst>
          </p:cNvPr>
          <p:cNvSpPr/>
          <p:nvPr/>
        </p:nvSpPr>
        <p:spPr>
          <a:xfrm>
            <a:off x="10896600" y="5684708"/>
            <a:ext cx="1250576" cy="5349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Herbavore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72A27-026E-4D06-96E9-7C6D0B6F493E}"/>
              </a:ext>
            </a:extLst>
          </p:cNvPr>
          <p:cNvSpPr/>
          <p:nvPr/>
        </p:nvSpPr>
        <p:spPr>
          <a:xfrm>
            <a:off x="9946342" y="6219680"/>
            <a:ext cx="1250574" cy="573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Omnivore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6F49B-894B-4FCA-BFAC-6991BB275E8A}"/>
              </a:ext>
            </a:extLst>
          </p:cNvPr>
          <p:cNvSpPr txBox="1"/>
          <p:nvPr/>
        </p:nvSpPr>
        <p:spPr>
          <a:xfrm>
            <a:off x="5350040" y="5923474"/>
            <a:ext cx="33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Inheritance looks like this now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89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AEBAA6-AB35-4971-80AB-7FC945A1C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2845" y="599724"/>
            <a:ext cx="7619517" cy="52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7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894F8-1EAB-4256-A5D8-4064A996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Multiple inheritance Example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8843-C706-4AC9-8F81-F79002D3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Let’s look at the code and change it up. </a:t>
            </a:r>
          </a:p>
          <a:p>
            <a:r>
              <a:rPr lang="en-CA">
                <a:solidFill>
                  <a:srgbClr val="FFFFFF"/>
                </a:solidFill>
              </a:rPr>
              <a:t>What happens when we pass different names to the constructors?</a:t>
            </a:r>
          </a:p>
          <a:p>
            <a:r>
              <a:rPr lang="en-CA">
                <a:solidFill>
                  <a:srgbClr val="FFFFFF"/>
                </a:solidFill>
              </a:rPr>
              <a:t>What happens when we add virtual?</a:t>
            </a:r>
          </a:p>
          <a:p>
            <a:r>
              <a:rPr lang="en-CA">
                <a:solidFill>
                  <a:srgbClr val="FFFFFF"/>
                </a:solidFill>
                <a:hlinkClick r:id="rId2"/>
              </a:rPr>
              <a:t>https://ict.senecacollege.ca/~oop345/pages/content/mult_.html</a:t>
            </a:r>
            <a:endParaRPr lang="en-CA">
              <a:solidFill>
                <a:srgbClr val="FFFFFF"/>
              </a:solidFill>
            </a:endParaRPr>
          </a:p>
          <a:p>
            <a:endParaRPr lang="en-CA">
              <a:solidFill>
                <a:srgbClr val="FFFFFF"/>
              </a:solidFill>
            </a:endParaRPr>
          </a:p>
        </p:txBody>
      </p:sp>
      <p:pic>
        <p:nvPicPr>
          <p:cNvPr id="1026" name="Picture 2" descr="Image result for multiple inheritence meme">
            <a:extLst>
              <a:ext uri="{FF2B5EF4-FFF2-40B4-BE49-F238E27FC236}">
                <a16:creationId xmlns:a16="http://schemas.microsoft.com/office/drawing/2014/main" id="{76454493-FABB-4F6D-81BD-77104E30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1493" y="960723"/>
            <a:ext cx="4945656" cy="49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4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A3EA-F9E2-452C-8FBA-64F4C464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58C7-8870-471F-8A89-6B70E248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8802"/>
            <a:ext cx="11029615" cy="4856798"/>
          </a:xfrm>
        </p:spPr>
        <p:txBody>
          <a:bodyPr/>
          <a:lstStyle/>
          <a:p>
            <a:r>
              <a:rPr lang="en-CA" dirty="0"/>
              <a:t>Bitwise operations work on variables on a bit Level, checking/ changing the 1&amp;0’s.</a:t>
            </a:r>
          </a:p>
          <a:p>
            <a:r>
              <a:rPr lang="en-CA" dirty="0"/>
              <a:t>We’ll cover:</a:t>
            </a:r>
          </a:p>
          <a:p>
            <a:pPr lvl="1"/>
            <a:r>
              <a:rPr lang="en-CA" dirty="0"/>
              <a:t>Flipping bits</a:t>
            </a:r>
          </a:p>
          <a:p>
            <a:pPr lvl="1"/>
            <a:r>
              <a:rPr lang="en-CA" dirty="0"/>
              <a:t>Bit Shifting</a:t>
            </a:r>
          </a:p>
          <a:p>
            <a:pPr lvl="1"/>
            <a:r>
              <a:rPr lang="en-CA" dirty="0"/>
              <a:t>And, or, </a:t>
            </a:r>
            <a:r>
              <a:rPr lang="en-CA" dirty="0" err="1"/>
              <a:t>xor</a:t>
            </a:r>
            <a:endParaRPr lang="en-CA" dirty="0"/>
          </a:p>
          <a:p>
            <a:pPr marL="3240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33FF-C179-4EEB-B0B1-B859B2B8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Bitwise cont.  (Flipping Bits)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1094-AC67-49CA-A048-323D82EE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0" y="1812943"/>
            <a:ext cx="11029615" cy="4838869"/>
          </a:xfrm>
        </p:spPr>
        <p:txBody>
          <a:bodyPr/>
          <a:lstStyle/>
          <a:p>
            <a:r>
              <a:rPr lang="en-CA" sz="2400" dirty="0"/>
              <a:t>Let’s say we have a couple variables: </a:t>
            </a:r>
          </a:p>
          <a:p>
            <a:pPr lvl="1"/>
            <a:r>
              <a:rPr lang="en-CA" sz="2000" dirty="0"/>
              <a:t>char x = 23;  //  00010111</a:t>
            </a:r>
          </a:p>
          <a:p>
            <a:pPr lvl="1"/>
            <a:r>
              <a:rPr lang="en-CA" sz="2000" dirty="0"/>
              <a:t>char y = 6;  //    00000110</a:t>
            </a:r>
          </a:p>
          <a:p>
            <a:r>
              <a:rPr lang="en-CA" sz="2400" dirty="0"/>
              <a:t>We’ll start by using the bit-wise negation  “</a:t>
            </a:r>
            <a:r>
              <a:rPr lang="en-CA" sz="2400" b="1" dirty="0"/>
              <a:t>~”</a:t>
            </a:r>
          </a:p>
          <a:p>
            <a:pPr lvl="1"/>
            <a:r>
              <a:rPr lang="en-CA" sz="2000" dirty="0"/>
              <a:t>If we do </a:t>
            </a:r>
            <a:r>
              <a:rPr lang="en-CA" sz="2000" b="1" dirty="0"/>
              <a:t>~x</a:t>
            </a:r>
            <a:r>
              <a:rPr lang="en-CA" sz="2000" dirty="0"/>
              <a:t> we </a:t>
            </a:r>
            <a:r>
              <a:rPr lang="en-CA" sz="2000" b="1" dirty="0"/>
              <a:t>flip</a:t>
            </a:r>
            <a:r>
              <a:rPr lang="en-CA" sz="2000" dirty="0"/>
              <a:t> all the bits to they’re opposite version. </a:t>
            </a:r>
          </a:p>
          <a:p>
            <a:pPr lvl="2"/>
            <a:r>
              <a:rPr lang="en-CA" sz="1800" dirty="0" err="1"/>
              <a:t>Ei</a:t>
            </a:r>
            <a:r>
              <a:rPr lang="en-CA" sz="1800" dirty="0"/>
              <a:t>. 00010111   becomes   11101000   which in decimal is 232 </a:t>
            </a:r>
          </a:p>
          <a:p>
            <a:pPr lvl="2"/>
            <a:endParaRPr lang="en-CA" dirty="0"/>
          </a:p>
          <a:p>
            <a:r>
              <a:rPr lang="en-CA" dirty="0"/>
              <a:t>Interesting tricks: if you have a signed number e.g. </a:t>
            </a:r>
            <a:r>
              <a:rPr lang="en-CA" b="1" dirty="0"/>
              <a:t>-6</a:t>
            </a:r>
            <a:r>
              <a:rPr lang="en-CA" dirty="0"/>
              <a:t> if we flip the bits we get it’s positive version with one less, </a:t>
            </a:r>
            <a:r>
              <a:rPr lang="en-CA" b="1" dirty="0"/>
              <a:t>5</a:t>
            </a:r>
            <a:r>
              <a:rPr lang="en-CA" dirty="0"/>
              <a:t> </a:t>
            </a:r>
          </a:p>
          <a:p>
            <a:r>
              <a:rPr lang="en-CA" dirty="0"/>
              <a:t>If we have an unsigned variable, the negated version is the maximum size of the variable minus the current value. </a:t>
            </a:r>
          </a:p>
          <a:p>
            <a:pPr lvl="1"/>
            <a:r>
              <a:rPr lang="en-CA" dirty="0"/>
              <a:t>E.g. unsigned char x = 6;   </a:t>
            </a:r>
            <a:r>
              <a:rPr lang="en-CA" b="1" dirty="0"/>
              <a:t>~x </a:t>
            </a:r>
            <a:r>
              <a:rPr lang="en-CA" dirty="0"/>
              <a:t> is 11111001 which is </a:t>
            </a:r>
            <a:r>
              <a:rPr lang="en-CA" b="1" dirty="0"/>
              <a:t>249</a:t>
            </a:r>
            <a:r>
              <a:rPr lang="en-CA" dirty="0"/>
              <a:t> in </a:t>
            </a:r>
            <a:r>
              <a:rPr lang="en-CA" b="1" dirty="0" err="1"/>
              <a:t>dec</a:t>
            </a:r>
            <a:r>
              <a:rPr lang="en-CA" b="1" dirty="0"/>
              <a:t>  249+6 = 255 </a:t>
            </a:r>
            <a:r>
              <a:rPr lang="en-CA" dirty="0"/>
              <a:t>this is the max size of an unsigned char</a:t>
            </a:r>
          </a:p>
        </p:txBody>
      </p:sp>
    </p:spTree>
    <p:extLst>
      <p:ext uri="{BB962C8B-B14F-4D97-AF65-F5344CB8AC3E}">
        <p14:creationId xmlns:p14="http://schemas.microsoft.com/office/powerpoint/2010/main" val="308825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66B5-E713-477D-9818-1ECC6B52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Bitwise Cont. (Bit shifting)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4398-6ADF-4EDF-9BB3-1C2EBFC9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942"/>
            <a:ext cx="11029615" cy="4769224"/>
          </a:xfrm>
        </p:spPr>
        <p:txBody>
          <a:bodyPr/>
          <a:lstStyle/>
          <a:p>
            <a:r>
              <a:rPr lang="en-CA" dirty="0"/>
              <a:t>The &lt;&lt; and &gt;&gt; operators move you bits x spots over, where x is the right hand operand. </a:t>
            </a:r>
          </a:p>
          <a:p>
            <a:pPr lvl="1"/>
            <a:r>
              <a:rPr lang="en-CA" dirty="0"/>
              <a:t>E.g. char y = 6;  //    00000110        </a:t>
            </a:r>
            <a:r>
              <a:rPr lang="en-CA" b="1" dirty="0"/>
              <a:t>( y &lt;&lt;  3 )</a:t>
            </a:r>
            <a:r>
              <a:rPr lang="en-CA" dirty="0"/>
              <a:t>;  //returns </a:t>
            </a:r>
            <a:r>
              <a:rPr lang="en-CA" dirty="0" err="1"/>
              <a:t>prvalue</a:t>
            </a:r>
            <a:r>
              <a:rPr lang="en-CA" dirty="0"/>
              <a:t> of 00110000 (equals 48 in decimal) </a:t>
            </a:r>
          </a:p>
          <a:p>
            <a:r>
              <a:rPr lang="en-CA" dirty="0"/>
              <a:t>In the example above we move the string of bits to the left </a:t>
            </a:r>
            <a:r>
              <a:rPr lang="en-CA" b="1" dirty="0"/>
              <a:t>cutting off 3 left bits </a:t>
            </a:r>
            <a:r>
              <a:rPr lang="en-CA" dirty="0"/>
              <a:t>and </a:t>
            </a:r>
            <a:r>
              <a:rPr lang="en-CA" b="1" dirty="0"/>
              <a:t>padding with 3 0’s </a:t>
            </a:r>
            <a:r>
              <a:rPr lang="en-CA" dirty="0"/>
              <a:t>to the right</a:t>
            </a:r>
          </a:p>
          <a:p>
            <a:r>
              <a:rPr lang="en-CA" dirty="0"/>
              <a:t>Lets see the next example:  E.g. char y = 6;  //    00000110        </a:t>
            </a:r>
            <a:r>
              <a:rPr lang="en-CA" b="1" dirty="0"/>
              <a:t>( y &gt;&gt;  3 )</a:t>
            </a:r>
            <a:r>
              <a:rPr lang="en-CA" dirty="0"/>
              <a:t>; </a:t>
            </a:r>
          </a:p>
          <a:p>
            <a:pPr lvl="1"/>
            <a:r>
              <a:rPr lang="en-CA" dirty="0"/>
              <a:t>We are left with 00000000.  we’ve taken  </a:t>
            </a:r>
            <a:r>
              <a:rPr lang="en-CA" i="1" dirty="0"/>
              <a:t>00000</a:t>
            </a:r>
            <a:r>
              <a:rPr lang="en-CA" b="1" dirty="0"/>
              <a:t>|</a:t>
            </a:r>
            <a:r>
              <a:rPr lang="en-CA" i="1" dirty="0"/>
              <a:t>110</a:t>
            </a:r>
            <a:r>
              <a:rPr lang="en-CA" dirty="0"/>
              <a:t>    the 3 bits to the right and chopped them off, padding the left side with 3 new 0 bits </a:t>
            </a:r>
            <a:r>
              <a:rPr lang="en-CA" i="1" dirty="0"/>
              <a:t>000</a:t>
            </a:r>
            <a:r>
              <a:rPr lang="en-CA" b="1" dirty="0"/>
              <a:t>|</a:t>
            </a:r>
            <a:r>
              <a:rPr lang="en-CA" i="1" dirty="0"/>
              <a:t>00000</a:t>
            </a:r>
          </a:p>
          <a:p>
            <a:r>
              <a:rPr lang="en-CA" dirty="0"/>
              <a:t>We can use bit shifting for multiplying/dividing by powers of 2.   6*(2^3)=48</a:t>
            </a:r>
          </a:p>
        </p:txBody>
      </p:sp>
    </p:spTree>
    <p:extLst>
      <p:ext uri="{BB962C8B-B14F-4D97-AF65-F5344CB8AC3E}">
        <p14:creationId xmlns:p14="http://schemas.microsoft.com/office/powerpoint/2010/main" val="2961965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Multiple Inheritance &amp; Bitwise</vt:lpstr>
      <vt:lpstr>Multiple Inheritance</vt:lpstr>
      <vt:lpstr>Constructors</vt:lpstr>
      <vt:lpstr>Constructors cont.</vt:lpstr>
      <vt:lpstr>PowerPoint Presentation</vt:lpstr>
      <vt:lpstr>Multiple inheritance Example</vt:lpstr>
      <vt:lpstr>Bitwise operations</vt:lpstr>
      <vt:lpstr>Bitwise cont.  (Flipping Bits)</vt:lpstr>
      <vt:lpstr>Bitwise Cont. (Bit shifting)</vt:lpstr>
      <vt:lpstr>Bitwise (And &amp; )</vt:lpstr>
      <vt:lpstr>Bitwise (OR | )</vt:lpstr>
      <vt:lpstr>Bitwise (xOR ^ )  (aka “Exclusive OR”)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2019-11-26T00:52:17Z</dcterms:created>
  <dcterms:modified xsi:type="dcterms:W3CDTF">2019-11-26T00:53:19Z</dcterms:modified>
</cp:coreProperties>
</file>