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0337-9D08-494A-AE81-306ADAAD9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Pre-processor Directives &amp; 2d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C586D-482B-4C1A-B66D-38701C2EA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OOP345 Week 11</a:t>
            </a:r>
          </a:p>
        </p:txBody>
      </p:sp>
    </p:spTree>
    <p:extLst>
      <p:ext uri="{BB962C8B-B14F-4D97-AF65-F5344CB8AC3E}">
        <p14:creationId xmlns:p14="http://schemas.microsoft.com/office/powerpoint/2010/main" val="104006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2992-F192-42B5-99EC-C5E3529F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8886"/>
          </a:xfrm>
        </p:spPr>
        <p:txBody>
          <a:bodyPr/>
          <a:lstStyle/>
          <a:p>
            <a:r>
              <a:rPr lang="en-CA" dirty="0"/>
              <a:t>Conditional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FF5-0718-427B-BBF5-D8000BF3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1271"/>
            <a:ext cx="10178322" cy="536089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#ifdef _WIN32</a:t>
            </a:r>
          </a:p>
          <a:p>
            <a:r>
              <a:rPr lang="en-CA" dirty="0"/>
              <a:t>#include &lt;</a:t>
            </a:r>
            <a:r>
              <a:rPr lang="en-CA" dirty="0" err="1"/>
              <a:t>windows.h</a:t>
            </a:r>
            <a:r>
              <a:rPr lang="en-CA" dirty="0"/>
              <a:t>&gt;</a:t>
            </a:r>
          </a:p>
          <a:p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r>
              <a:rPr lang="en-CA" dirty="0"/>
              <a:t>#include &lt;</a:t>
            </a:r>
            <a:r>
              <a:rPr lang="en-CA" dirty="0" err="1"/>
              <a:t>tchar.h</a:t>
            </a:r>
            <a:r>
              <a:rPr lang="en-CA" dirty="0"/>
              <a:t>&gt;</a:t>
            </a:r>
          </a:p>
          <a:p>
            <a:endParaRPr lang="en-CA" dirty="0"/>
          </a:p>
          <a:p>
            <a:r>
              <a:rPr lang="en-CA" dirty="0"/>
              <a:t>#define DIV 1048576 </a:t>
            </a:r>
          </a:p>
          <a:p>
            <a:r>
              <a:rPr lang="en-CA" dirty="0"/>
              <a:t>#define WIDTH 7</a:t>
            </a:r>
          </a:p>
          <a:p>
            <a:r>
              <a:rPr lang="en-CA" dirty="0"/>
              <a:t>#endif</a:t>
            </a:r>
          </a:p>
          <a:p>
            <a:endParaRPr lang="en-CA" dirty="0"/>
          </a:p>
          <a:p>
            <a:r>
              <a:rPr lang="en-CA" dirty="0"/>
              <a:t>#ifdef </a:t>
            </a:r>
            <a:r>
              <a:rPr lang="en-CA" dirty="0" err="1"/>
              <a:t>linux</a:t>
            </a:r>
            <a:endParaRPr lang="en-CA" dirty="0"/>
          </a:p>
          <a:p>
            <a:r>
              <a:rPr lang="en-CA" dirty="0"/>
              <a:t>#include &lt;</a:t>
            </a:r>
            <a:r>
              <a:rPr lang="en-CA" dirty="0" err="1"/>
              <a:t>unistd.h</a:t>
            </a:r>
            <a:r>
              <a:rPr lang="en-CA" dirty="0"/>
              <a:t>&gt;</a:t>
            </a:r>
          </a:p>
          <a:p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</a:t>
            </a:r>
          </a:p>
          <a:p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r>
              <a:rPr lang="en-CA" dirty="0"/>
              <a:t>#include &lt;</a:t>
            </a:r>
            <a:r>
              <a:rPr lang="en-CA" dirty="0" err="1"/>
              <a:t>string.h</a:t>
            </a:r>
            <a:r>
              <a:rPr lang="en-CA" dirty="0"/>
              <a:t>&gt;</a:t>
            </a:r>
          </a:p>
          <a:p>
            <a:r>
              <a:rPr lang="en-CA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327959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A921-7E2B-4EFB-9DCE-551CA8A2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8533"/>
          </a:xfrm>
        </p:spPr>
        <p:txBody>
          <a:bodyPr/>
          <a:lstStyle/>
          <a:p>
            <a:r>
              <a:rPr lang="en-CA" dirty="0"/>
              <a:t>Arrays And Pointer to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DA10-8900-4333-96DF-BC2C38AC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0919"/>
            <a:ext cx="10178322" cy="545054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When we define a static array, we create a pointer to the first section of memory. The proceeding memory chunks are the size * the type of the data. </a:t>
            </a:r>
          </a:p>
          <a:p>
            <a:r>
              <a:rPr lang="en-CA" dirty="0"/>
              <a:t>Since arrays are essentially pointers we can have an array of pointers each pointing to an array</a:t>
            </a:r>
          </a:p>
          <a:p>
            <a:endParaRPr lang="en-CA" dirty="0"/>
          </a:p>
          <a:p>
            <a:r>
              <a:rPr lang="en-CA" sz="2400" dirty="0"/>
              <a:t>One-D Array</a:t>
            </a:r>
          </a:p>
          <a:p>
            <a:r>
              <a:rPr lang="en-CA" dirty="0"/>
              <a:t>Compile-time memory (static)   </a:t>
            </a:r>
          </a:p>
          <a:p>
            <a:pPr lvl="1"/>
            <a:r>
              <a:rPr lang="en-CA" dirty="0"/>
              <a:t>int </a:t>
            </a:r>
            <a:r>
              <a:rPr lang="en-CA" dirty="0" err="1"/>
              <a:t>nums</a:t>
            </a:r>
            <a:r>
              <a:rPr lang="en-CA" dirty="0"/>
              <a:t>[3] = {1,2,3}; </a:t>
            </a:r>
          </a:p>
          <a:p>
            <a:pPr lvl="1"/>
            <a:r>
              <a:rPr lang="en-CA" dirty="0"/>
              <a:t>Type identifier[ c ] = initial;   //</a:t>
            </a:r>
            <a:r>
              <a:rPr lang="en-CA" b="1" dirty="0"/>
              <a:t>type</a:t>
            </a:r>
            <a:r>
              <a:rPr lang="en-CA" dirty="0"/>
              <a:t> is each element in the array, </a:t>
            </a:r>
            <a:r>
              <a:rPr lang="en-CA" b="1" dirty="0"/>
              <a:t>c</a:t>
            </a:r>
            <a:r>
              <a:rPr lang="en-CA" dirty="0"/>
              <a:t> is the size (needed if not initialized), and </a:t>
            </a:r>
            <a:r>
              <a:rPr lang="en-CA" b="1" dirty="0"/>
              <a:t>initial</a:t>
            </a:r>
            <a:r>
              <a:rPr lang="en-CA" dirty="0"/>
              <a:t> is the initial value. </a:t>
            </a:r>
          </a:p>
          <a:p>
            <a:pPr lvl="1"/>
            <a:endParaRPr lang="en-CA" dirty="0"/>
          </a:p>
          <a:p>
            <a:r>
              <a:rPr lang="en-CA" dirty="0"/>
              <a:t>Run time memory needs:</a:t>
            </a:r>
          </a:p>
          <a:p>
            <a:pPr lvl="1"/>
            <a:r>
              <a:rPr lang="en-CA" dirty="0"/>
              <a:t>the definition of a pointer to hold the address of the array   </a:t>
            </a:r>
            <a:r>
              <a:rPr lang="en-CA" b="1" dirty="0"/>
              <a:t>int * </a:t>
            </a:r>
            <a:r>
              <a:rPr lang="en-CA" b="1" dirty="0" err="1"/>
              <a:t>nums</a:t>
            </a:r>
            <a:r>
              <a:rPr lang="en-CA" b="1" dirty="0"/>
              <a:t>;</a:t>
            </a:r>
          </a:p>
          <a:p>
            <a:pPr lvl="1"/>
            <a:r>
              <a:rPr lang="en-CA" dirty="0"/>
              <a:t>the allocation of memory for the array  		</a:t>
            </a:r>
            <a:r>
              <a:rPr lang="en-CA" b="1" dirty="0" err="1"/>
              <a:t>nums</a:t>
            </a:r>
            <a:r>
              <a:rPr lang="en-CA" b="1" dirty="0"/>
              <a:t> = new int[3];</a:t>
            </a:r>
          </a:p>
          <a:p>
            <a:pPr lvl="1"/>
            <a:r>
              <a:rPr lang="en-CA" dirty="0"/>
              <a:t>the deallocation of the allocated memory		</a:t>
            </a:r>
            <a:r>
              <a:rPr lang="en-CA" b="1" dirty="0"/>
              <a:t>delete [] </a:t>
            </a:r>
            <a:r>
              <a:rPr lang="en-CA" b="1" dirty="0" err="1"/>
              <a:t>nums</a:t>
            </a:r>
            <a:r>
              <a:rPr lang="en-CA" b="1" dirty="0"/>
              <a:t>;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70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73CF1-3679-4C32-B33D-B88D4F19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CA" sz="1900">
                <a:solidFill>
                  <a:schemeClr val="accent1"/>
                </a:solidFill>
              </a:rPr>
              <a:t>Multi Dimensional Array</a:t>
            </a:r>
          </a:p>
        </p:txBody>
      </p:sp>
      <p:pic>
        <p:nvPicPr>
          <p:cNvPr id="1028" name="Picture 4" descr="rows and columns">
            <a:extLst>
              <a:ext uri="{FF2B5EF4-FFF2-40B4-BE49-F238E27FC236}">
                <a16:creationId xmlns:a16="http://schemas.microsoft.com/office/drawing/2014/main" id="{EBC9A6D4-EAB8-4B7E-9A1C-0692F90C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813489"/>
            <a:ext cx="5978273" cy="49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21E0-CBDC-42CE-A5BC-96398D07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425" y="1655065"/>
            <a:ext cx="3990975" cy="4224528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chemeClr val="bg1"/>
                </a:solidFill>
              </a:rPr>
              <a:t>Multi dimensional arrays are arrays of 2+ dimensions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bg1"/>
                </a:solidFill>
              </a:rPr>
              <a:t>Their syntax is 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chemeClr val="bg1"/>
                </a:solidFill>
              </a:rPr>
              <a:t>identifier [row] [column]</a:t>
            </a:r>
          </a:p>
          <a:p>
            <a:pPr marL="457200" lvl="1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CA" b="1" dirty="0">
                <a:solidFill>
                  <a:schemeClr val="bg1"/>
                </a:solidFill>
              </a:rPr>
              <a:t>int </a:t>
            </a:r>
            <a:r>
              <a:rPr lang="en-CA" b="1" dirty="0" err="1">
                <a:solidFill>
                  <a:schemeClr val="bg1"/>
                </a:solidFill>
              </a:rPr>
              <a:t>nums</a:t>
            </a:r>
            <a:r>
              <a:rPr lang="en-CA" b="1" dirty="0">
                <a:solidFill>
                  <a:schemeClr val="bg1"/>
                </a:solidFill>
              </a:rPr>
              <a:t> [4] [4];  </a:t>
            </a:r>
            <a:r>
              <a:rPr lang="en-CA" dirty="0">
                <a:solidFill>
                  <a:schemeClr val="bg1"/>
                </a:solidFill>
              </a:rPr>
              <a:t>//creates an array of 4 x 4</a:t>
            </a:r>
          </a:p>
          <a:p>
            <a:pPr lvl="1"/>
            <a:endParaRPr lang="en-CA" sz="1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CA" sz="1600" dirty="0">
                <a:solidFill>
                  <a:schemeClr val="bg1"/>
                </a:solidFill>
              </a:rPr>
              <a:t>Note that 2d arrays are </a:t>
            </a:r>
            <a:r>
              <a:rPr lang="en-CA" sz="1600" b="1" dirty="0">
                <a:solidFill>
                  <a:schemeClr val="bg1"/>
                </a:solidFill>
              </a:rPr>
              <a:t>ROW MAJOR</a:t>
            </a:r>
            <a:br>
              <a:rPr lang="en-CA" sz="1600" b="1" dirty="0">
                <a:solidFill>
                  <a:schemeClr val="bg1"/>
                </a:solidFill>
              </a:rPr>
            </a:br>
            <a:r>
              <a:rPr lang="en-CA" sz="1600" dirty="0">
                <a:solidFill>
                  <a:schemeClr val="bg1"/>
                </a:solidFill>
              </a:rPr>
              <a:t>meaning rows come first</a:t>
            </a:r>
            <a:endParaRPr lang="en-C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1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E37A-CA17-42B5-BA1E-678A3351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en-CA" dirty="0"/>
              <a:t>Assigning 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5B4D-F4EC-4DCB-AF49-B3C73330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9201"/>
            <a:ext cx="10178322" cy="4660392"/>
          </a:xfrm>
        </p:spPr>
        <p:txBody>
          <a:bodyPr/>
          <a:lstStyle/>
          <a:p>
            <a:r>
              <a:rPr lang="en-CA" dirty="0"/>
              <a:t>If using a static array, you can assign it after declaration. </a:t>
            </a:r>
          </a:p>
          <a:p>
            <a:r>
              <a:rPr lang="en-CA" dirty="0"/>
              <a:t>int </a:t>
            </a:r>
            <a:r>
              <a:rPr lang="en-CA" dirty="0" err="1"/>
              <a:t>nums</a:t>
            </a:r>
            <a:r>
              <a:rPr lang="en-CA" dirty="0"/>
              <a:t> [2] [3] = </a:t>
            </a:r>
            <a:r>
              <a:rPr lang="en-CA" b="1" dirty="0"/>
              <a:t>{{1,2,3}, {4,5,6}}</a:t>
            </a:r>
            <a:r>
              <a:rPr lang="en-CA" dirty="0"/>
              <a:t>;  //braces enclosed, comma </a:t>
            </a:r>
            <a:r>
              <a:rPr lang="en-CA" dirty="0" err="1"/>
              <a:t>seperated</a:t>
            </a:r>
            <a:endParaRPr lang="en-CA" dirty="0"/>
          </a:p>
          <a:p>
            <a:endParaRPr lang="en-CA" dirty="0"/>
          </a:p>
          <a:p>
            <a:r>
              <a:rPr lang="en-CA" dirty="0"/>
              <a:t>Or through loops: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int count = 1;</a:t>
            </a:r>
          </a:p>
          <a:p>
            <a:pPr marL="0" indent="0">
              <a:buNone/>
            </a:pPr>
            <a:r>
              <a:rPr lang="en-CA" dirty="0"/>
              <a:t>for (int </a:t>
            </a:r>
            <a:r>
              <a:rPr lang="en-CA" dirty="0" err="1"/>
              <a:t>i</a:t>
            </a:r>
            <a:r>
              <a:rPr lang="en-CA" dirty="0"/>
              <a:t> =  0; </a:t>
            </a:r>
            <a:r>
              <a:rPr lang="en-CA" dirty="0" err="1"/>
              <a:t>i</a:t>
            </a:r>
            <a:r>
              <a:rPr lang="en-CA" dirty="0"/>
              <a:t> &lt;2; </a:t>
            </a:r>
            <a:r>
              <a:rPr lang="en-CA" dirty="0" err="1"/>
              <a:t>i</a:t>
            </a:r>
            <a:r>
              <a:rPr lang="en-CA" dirty="0"/>
              <a:t>++){</a:t>
            </a:r>
            <a:br>
              <a:rPr lang="en-CA" dirty="0"/>
            </a:br>
            <a:r>
              <a:rPr lang="en-CA" dirty="0"/>
              <a:t>	 for (int j = 0; j&lt;3; </a:t>
            </a:r>
            <a:r>
              <a:rPr lang="en-CA" dirty="0" err="1"/>
              <a:t>j++</a:t>
            </a:r>
            <a:r>
              <a:rPr lang="en-CA" dirty="0"/>
              <a:t>){</a:t>
            </a:r>
            <a:br>
              <a:rPr lang="en-CA" dirty="0"/>
            </a:br>
            <a:r>
              <a:rPr lang="en-CA" dirty="0"/>
              <a:t>		</a:t>
            </a:r>
            <a:r>
              <a:rPr lang="en-CA" b="1" dirty="0" err="1"/>
              <a:t>nums</a:t>
            </a:r>
            <a:r>
              <a:rPr lang="en-CA" b="1" dirty="0"/>
              <a:t>[</a:t>
            </a:r>
            <a:r>
              <a:rPr lang="en-CA" b="1" dirty="0" err="1"/>
              <a:t>i</a:t>
            </a:r>
            <a:r>
              <a:rPr lang="en-CA" b="1" dirty="0"/>
              <a:t>][j] </a:t>
            </a:r>
            <a:r>
              <a:rPr lang="en-CA" dirty="0"/>
              <a:t>= count++; 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08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C43B-BA4D-408A-9362-1D488C0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5780"/>
          </a:xfrm>
        </p:spPr>
        <p:txBody>
          <a:bodyPr/>
          <a:lstStyle/>
          <a:p>
            <a:r>
              <a:rPr lang="en-CA" dirty="0"/>
              <a:t>Allocating 2d array at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07C7-7FB0-412B-B695-A8FCF39C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8165"/>
            <a:ext cx="10178322" cy="4651427"/>
          </a:xfrm>
        </p:spPr>
        <p:txBody>
          <a:bodyPr/>
          <a:lstStyle/>
          <a:p>
            <a:r>
              <a:rPr lang="en-CA" dirty="0"/>
              <a:t>Allocating a two-dimensional array at run-time involves five steps:</a:t>
            </a:r>
          </a:p>
          <a:p>
            <a:pPr lvl="1"/>
            <a:r>
              <a:rPr lang="en-CA" dirty="0"/>
              <a:t>Create your pointer to pointer variable</a:t>
            </a:r>
          </a:p>
          <a:p>
            <a:pPr lvl="1"/>
            <a:r>
              <a:rPr lang="en-CA" dirty="0"/>
              <a:t>Allocate the amount of rows you need. </a:t>
            </a:r>
          </a:p>
          <a:p>
            <a:pPr lvl="1"/>
            <a:r>
              <a:rPr lang="en-CA" dirty="0"/>
              <a:t>Allocate the amount of columns for each row</a:t>
            </a:r>
          </a:p>
          <a:p>
            <a:pPr lvl="1"/>
            <a:r>
              <a:rPr lang="en-CA" dirty="0"/>
              <a:t>Deallocate each row</a:t>
            </a:r>
          </a:p>
          <a:p>
            <a:pPr lvl="1"/>
            <a:r>
              <a:rPr lang="en-CA" dirty="0"/>
              <a:t>Deallocate the pointer to the rows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See the next page for an example:</a:t>
            </a:r>
          </a:p>
        </p:txBody>
      </p:sp>
    </p:spTree>
    <p:extLst>
      <p:ext uri="{BB962C8B-B14F-4D97-AF65-F5344CB8AC3E}">
        <p14:creationId xmlns:p14="http://schemas.microsoft.com/office/powerpoint/2010/main" val="36477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00FA-B6E0-4C05-B51B-E857E960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0956"/>
          </a:xfrm>
        </p:spPr>
        <p:txBody>
          <a:bodyPr/>
          <a:lstStyle/>
          <a:p>
            <a:r>
              <a:rPr lang="en-CA" dirty="0"/>
              <a:t>Dynamic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9C80-9098-495A-B322-CAA5C0F6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3341"/>
            <a:ext cx="10178322" cy="547743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int </a:t>
            </a:r>
            <a:r>
              <a:rPr lang="en-CA" b="1" dirty="0">
                <a:highlight>
                  <a:srgbClr val="FFFF00"/>
                </a:highlight>
              </a:rPr>
              <a:t>**</a:t>
            </a:r>
            <a:r>
              <a:rPr lang="en-CA" dirty="0"/>
              <a:t> </a:t>
            </a:r>
            <a:r>
              <a:rPr lang="en-CA" dirty="0" err="1"/>
              <a:t>nums</a:t>
            </a:r>
            <a:r>
              <a:rPr lang="en-CA" dirty="0"/>
              <a:t>;  </a:t>
            </a:r>
            <a:r>
              <a:rPr lang="en-CA" dirty="0">
                <a:solidFill>
                  <a:srgbClr val="00B050"/>
                </a:solidFill>
              </a:rPr>
              <a:t>// 1) create your variable</a:t>
            </a:r>
          </a:p>
          <a:p>
            <a:endParaRPr lang="en-CA" dirty="0"/>
          </a:p>
          <a:p>
            <a:r>
              <a:rPr lang="en-CA" dirty="0" err="1"/>
              <a:t>nums</a:t>
            </a:r>
            <a:r>
              <a:rPr lang="en-CA" dirty="0"/>
              <a:t> = new </a:t>
            </a:r>
            <a:r>
              <a:rPr lang="en-CA" b="1" dirty="0">
                <a:highlight>
                  <a:srgbClr val="FFFF00"/>
                </a:highlight>
              </a:rPr>
              <a:t>int *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/>
              <a:t>[3]; </a:t>
            </a:r>
            <a:r>
              <a:rPr lang="en-CA" dirty="0">
                <a:solidFill>
                  <a:srgbClr val="00B050"/>
                </a:solidFill>
              </a:rPr>
              <a:t>// 2) set # of rows</a:t>
            </a:r>
          </a:p>
          <a:p>
            <a:endParaRPr lang="en-CA" dirty="0"/>
          </a:p>
          <a:p>
            <a:r>
              <a:rPr lang="en-CA" dirty="0"/>
              <a:t>for (int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3;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r>
              <a:rPr lang="en-CA" dirty="0"/>
              <a:t>	a[</a:t>
            </a:r>
            <a:r>
              <a:rPr lang="en-CA" dirty="0" err="1"/>
              <a:t>i</a:t>
            </a:r>
            <a:r>
              <a:rPr lang="en-CA" dirty="0"/>
              <a:t>] = new </a:t>
            </a:r>
            <a:r>
              <a:rPr lang="en-CA" dirty="0">
                <a:highlight>
                  <a:srgbClr val="FFFF00"/>
                </a:highlight>
              </a:rPr>
              <a:t>int</a:t>
            </a:r>
            <a:r>
              <a:rPr lang="en-CA" dirty="0"/>
              <a:t> [4]; </a:t>
            </a:r>
            <a:r>
              <a:rPr lang="en-CA" dirty="0">
                <a:solidFill>
                  <a:srgbClr val="00B050"/>
                </a:solidFill>
              </a:rPr>
              <a:t>// 3) set # of columns for each row (can be varying sizes)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for (int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3;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r>
              <a:rPr lang="en-CA" dirty="0"/>
              <a:t>	for (int j = 0; j &lt; 4; </a:t>
            </a:r>
            <a:r>
              <a:rPr lang="en-CA" dirty="0" err="1"/>
              <a:t>j++</a:t>
            </a:r>
            <a:r>
              <a:rPr lang="en-CA" dirty="0"/>
              <a:t>)</a:t>
            </a:r>
          </a:p>
          <a:p>
            <a:r>
              <a:rPr lang="en-CA" dirty="0"/>
              <a:t>		</a:t>
            </a:r>
            <a:r>
              <a:rPr lang="en-CA" dirty="0" err="1"/>
              <a:t>nums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][j] = (i+1) * (j+1);  //assign values to each cell</a:t>
            </a:r>
          </a:p>
          <a:p>
            <a:endParaRPr lang="en-CA" dirty="0"/>
          </a:p>
          <a:p>
            <a:r>
              <a:rPr lang="en-CA" dirty="0"/>
              <a:t>for (int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3;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r>
              <a:rPr lang="en-CA" dirty="0"/>
              <a:t>	delete [] </a:t>
            </a:r>
            <a:r>
              <a:rPr lang="en-CA" dirty="0" err="1">
                <a:highlight>
                  <a:srgbClr val="FFFF00"/>
                </a:highlight>
              </a:rPr>
              <a:t>nums</a:t>
            </a:r>
            <a:r>
              <a:rPr lang="en-CA" dirty="0">
                <a:highlight>
                  <a:srgbClr val="FFFF00"/>
                </a:highlight>
              </a:rPr>
              <a:t>[</a:t>
            </a:r>
            <a:r>
              <a:rPr lang="en-CA" dirty="0" err="1">
                <a:highlight>
                  <a:srgbClr val="FFFF00"/>
                </a:highlight>
              </a:rPr>
              <a:t>i</a:t>
            </a:r>
            <a:r>
              <a:rPr lang="en-CA" dirty="0">
                <a:highlight>
                  <a:srgbClr val="FFFF00"/>
                </a:highlight>
              </a:rPr>
              <a:t>]</a:t>
            </a:r>
            <a:r>
              <a:rPr lang="en-CA" dirty="0"/>
              <a:t>;   </a:t>
            </a:r>
            <a:r>
              <a:rPr lang="en-CA" dirty="0">
                <a:solidFill>
                  <a:srgbClr val="00B050"/>
                </a:solidFill>
              </a:rPr>
              <a:t>// 4) delete columns from rows</a:t>
            </a:r>
          </a:p>
          <a:p>
            <a:endParaRPr lang="en-CA" dirty="0"/>
          </a:p>
          <a:p>
            <a:r>
              <a:rPr lang="en-CA" dirty="0"/>
              <a:t>delete [] </a:t>
            </a:r>
            <a:r>
              <a:rPr lang="en-CA" dirty="0" err="1">
                <a:highlight>
                  <a:srgbClr val="FFFF00"/>
                </a:highlight>
              </a:rPr>
              <a:t>nums</a:t>
            </a:r>
            <a:r>
              <a:rPr lang="en-CA" dirty="0"/>
              <a:t>;  </a:t>
            </a:r>
            <a:r>
              <a:rPr lang="en-CA" dirty="0">
                <a:solidFill>
                  <a:srgbClr val="00B050"/>
                </a:solidFill>
              </a:rPr>
              <a:t>// 5) delete rows</a:t>
            </a:r>
          </a:p>
        </p:txBody>
      </p:sp>
    </p:spTree>
    <p:extLst>
      <p:ext uri="{BB962C8B-B14F-4D97-AF65-F5344CB8AC3E}">
        <p14:creationId xmlns:p14="http://schemas.microsoft.com/office/powerpoint/2010/main" val="82464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58B4-1C0D-4371-9FE6-68006884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4744"/>
          </a:xfrm>
        </p:spPr>
        <p:txBody>
          <a:bodyPr/>
          <a:lstStyle/>
          <a:p>
            <a:r>
              <a:rPr lang="en-CA" dirty="0"/>
              <a:t>Ragged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9267-DDD3-4AC1-9E74-1480EE32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02659"/>
            <a:ext cx="10178322" cy="4776933"/>
          </a:xfrm>
        </p:spPr>
        <p:txBody>
          <a:bodyPr/>
          <a:lstStyle/>
          <a:p>
            <a:r>
              <a:rPr lang="en-CA" dirty="0"/>
              <a:t>Ragged arrays are a multi dimensional array where its columns for each row are of varying sizes</a:t>
            </a:r>
          </a:p>
          <a:p>
            <a:r>
              <a:rPr lang="en-CA" dirty="0"/>
              <a:t>char * name[] = {“Marg”, “Jeremy”, “Christophe”, “Homer”};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*Note* all of these are +1 size for ‘\0’</a:t>
            </a:r>
          </a:p>
          <a:p>
            <a:r>
              <a:rPr lang="en-CA" dirty="0"/>
              <a:t>Ragged arrays are typically used for c-style null terminated strings</a:t>
            </a:r>
          </a:p>
          <a:p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917320-7B4E-49E4-AA14-25D12BD24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91542"/>
              </p:ext>
            </p:extLst>
          </p:nvPr>
        </p:nvGraphicFramePr>
        <p:xfrm>
          <a:off x="1879600" y="293394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09073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8649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66664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01607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7445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0756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31176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922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6980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184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46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>
                    <a:lnR w="12700" cmpd="sng">
                      <a:noFill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8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6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51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0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8F21-B9B5-48A6-A849-92703B65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6133"/>
          </a:xfrm>
        </p:spPr>
        <p:txBody>
          <a:bodyPr>
            <a:normAutofit fontScale="90000"/>
          </a:bodyPr>
          <a:lstStyle/>
          <a:p>
            <a:r>
              <a:rPr lang="en-CA" dirty="0"/>
              <a:t>Pre-process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383A-CD75-46E9-9538-51FBBC4D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38519"/>
            <a:ext cx="10178322" cy="474107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Pre-process directives happen a stage of compilation</a:t>
            </a:r>
          </a:p>
          <a:p>
            <a:r>
              <a:rPr lang="en-CA" dirty="0"/>
              <a:t>It happens before source code is fully compiled</a:t>
            </a:r>
          </a:p>
          <a:p>
            <a:r>
              <a:rPr lang="en-CA" dirty="0"/>
              <a:t>The pre-processor directives include:</a:t>
            </a:r>
          </a:p>
          <a:p>
            <a:pPr lvl="1"/>
            <a:r>
              <a:rPr lang="en-CA" b="1" dirty="0"/>
              <a:t>#define </a:t>
            </a:r>
            <a:r>
              <a:rPr lang="en-CA" dirty="0"/>
              <a:t>- defines a macro</a:t>
            </a:r>
          </a:p>
          <a:p>
            <a:pPr lvl="1"/>
            <a:r>
              <a:rPr lang="en-CA" b="1" dirty="0"/>
              <a:t>#include </a:t>
            </a:r>
            <a:r>
              <a:rPr lang="en-CA" dirty="0"/>
              <a:t>- inserts a file</a:t>
            </a:r>
          </a:p>
          <a:p>
            <a:pPr lvl="1"/>
            <a:r>
              <a:rPr lang="en-CA" b="1" dirty="0"/>
              <a:t>#ifdef </a:t>
            </a:r>
            <a:r>
              <a:rPr lang="en-CA" dirty="0"/>
              <a:t>- brackets conditional implementation</a:t>
            </a:r>
          </a:p>
          <a:p>
            <a:pPr lvl="1"/>
            <a:r>
              <a:rPr lang="en-CA" b="1" dirty="0"/>
              <a:t>#</a:t>
            </a:r>
            <a:r>
              <a:rPr lang="en-CA" b="1" dirty="0" err="1"/>
              <a:t>ifndef</a:t>
            </a:r>
            <a:r>
              <a:rPr lang="en-CA" b="1" dirty="0"/>
              <a:t> </a:t>
            </a:r>
            <a:r>
              <a:rPr lang="en-CA" dirty="0"/>
              <a:t>- brackets conditional implementation</a:t>
            </a:r>
          </a:p>
          <a:p>
            <a:pPr lvl="1"/>
            <a:r>
              <a:rPr lang="en-CA" b="1" dirty="0"/>
              <a:t>#endif </a:t>
            </a:r>
            <a:r>
              <a:rPr lang="en-CA" dirty="0"/>
              <a:t>- ends conditional implementation</a:t>
            </a:r>
          </a:p>
          <a:p>
            <a:pPr lvl="1"/>
            <a:r>
              <a:rPr lang="en-CA" b="1" dirty="0"/>
              <a:t>#error </a:t>
            </a:r>
            <a:r>
              <a:rPr lang="en-CA" dirty="0"/>
              <a:t>- sends an error message to </a:t>
            </a:r>
            <a:r>
              <a:rPr lang="en-CA" dirty="0" err="1"/>
              <a:t>stdout</a:t>
            </a:r>
            <a:endParaRPr lang="en-CA" dirty="0"/>
          </a:p>
          <a:p>
            <a:pPr lvl="1"/>
            <a:r>
              <a:rPr lang="en-CA" b="1" dirty="0"/>
              <a:t>#pragma </a:t>
            </a:r>
            <a:r>
              <a:rPr lang="en-CA" dirty="0"/>
              <a:t>- passes a directive to the compiler or linker</a:t>
            </a:r>
          </a:p>
          <a:p>
            <a:pPr lvl="1"/>
            <a:endParaRPr lang="en-CA" dirty="0"/>
          </a:p>
          <a:p>
            <a:r>
              <a:rPr lang="en-CA" dirty="0"/>
              <a:t>Pre-processor Directives start with a </a:t>
            </a:r>
            <a:r>
              <a:rPr lang="en-CA" b="1" dirty="0"/>
              <a:t>#</a:t>
            </a:r>
            <a:r>
              <a:rPr lang="en-CA" dirty="0"/>
              <a:t> and </a:t>
            </a:r>
            <a:r>
              <a:rPr lang="en-CA" b="1" dirty="0">
                <a:highlight>
                  <a:srgbClr val="FFFF00"/>
                </a:highlight>
              </a:rPr>
              <a:t>do not</a:t>
            </a:r>
            <a:r>
              <a:rPr lang="en-CA" dirty="0">
                <a:highlight>
                  <a:srgbClr val="FFFF00"/>
                </a:highlight>
              </a:rPr>
              <a:t> end with a </a:t>
            </a:r>
            <a:r>
              <a:rPr lang="en-CA" b="1" dirty="0">
                <a:highlight>
                  <a:srgbClr val="FFFF00"/>
                </a:highlight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76846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DC8B-8792-4F79-932E-4E0927AA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9921"/>
          </a:xfrm>
        </p:spPr>
        <p:txBody>
          <a:bodyPr/>
          <a:lstStyle/>
          <a:p>
            <a:r>
              <a:rPr lang="en-CA" cap="none" dirty="0"/>
              <a:t>#define   &amp;   #</a:t>
            </a:r>
            <a:r>
              <a:rPr lang="en-CA" cap="none" dirty="0" err="1"/>
              <a:t>undef</a:t>
            </a:r>
            <a:endParaRPr lang="en-C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831C-30F3-4B48-84CB-4DD5779B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85357"/>
            <a:ext cx="10178322" cy="4687286"/>
          </a:xfrm>
        </p:spPr>
        <p:txBody>
          <a:bodyPr/>
          <a:lstStyle/>
          <a:p>
            <a:r>
              <a:rPr lang="en-CA" b="1" dirty="0"/>
              <a:t>#define </a:t>
            </a:r>
            <a:r>
              <a:rPr lang="en-CA" dirty="0"/>
              <a:t>takes a symbolic name that’s given and replaces any instances of that name with it’s replacement text</a:t>
            </a:r>
          </a:p>
          <a:p>
            <a:pPr lvl="1"/>
            <a:r>
              <a:rPr lang="en-CA" dirty="0"/>
              <a:t>E.g. </a:t>
            </a:r>
            <a:r>
              <a:rPr lang="en-CA" dirty="0">
                <a:solidFill>
                  <a:srgbClr val="00B050"/>
                </a:solidFill>
              </a:rPr>
              <a:t>#define </a:t>
            </a:r>
            <a:r>
              <a:rPr lang="en-CA" dirty="0">
                <a:solidFill>
                  <a:srgbClr val="FF0000"/>
                </a:solidFill>
              </a:rPr>
              <a:t>PI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3.1415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Pre-</a:t>
            </a:r>
            <a:r>
              <a:rPr lang="en-CA" dirty="0" err="1">
                <a:solidFill>
                  <a:srgbClr val="00B050"/>
                </a:solidFill>
              </a:rPr>
              <a:t>processor_directive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Symbolic_Name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0070C0"/>
                </a:solidFill>
              </a:rPr>
              <a:t>Replacement_text</a:t>
            </a:r>
            <a:endParaRPr lang="en-CA" dirty="0">
              <a:solidFill>
                <a:srgbClr val="0070C0"/>
              </a:solidFill>
            </a:endParaRPr>
          </a:p>
          <a:p>
            <a:r>
              <a:rPr lang="en-CA" dirty="0"/>
              <a:t>The above example will look for every instance of </a:t>
            </a:r>
            <a:r>
              <a:rPr lang="en-CA" b="1" dirty="0"/>
              <a:t>PI </a:t>
            </a:r>
            <a:r>
              <a:rPr lang="en-CA" dirty="0"/>
              <a:t>that is </a:t>
            </a:r>
            <a:r>
              <a:rPr lang="en-CA" dirty="0">
                <a:solidFill>
                  <a:schemeClr val="tx1"/>
                </a:solidFill>
                <a:highlight>
                  <a:srgbClr val="FF0000"/>
                </a:highlight>
              </a:rPr>
              <a:t>not enclosed in “”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/>
              <a:t>and replace it with </a:t>
            </a:r>
            <a:r>
              <a:rPr lang="en-CA" b="1" dirty="0"/>
              <a:t>3.1415</a:t>
            </a:r>
          </a:p>
          <a:p>
            <a:r>
              <a:rPr lang="en-CA" dirty="0"/>
              <a:t>If you want the definition to span multiple lines you can add a </a:t>
            </a:r>
            <a:r>
              <a:rPr lang="en-CA" b="1" dirty="0">
                <a:highlight>
                  <a:srgbClr val="FFFF00"/>
                </a:highlight>
              </a:rPr>
              <a:t>\</a:t>
            </a:r>
            <a:r>
              <a:rPr lang="en-CA" b="1" dirty="0"/>
              <a:t> </a:t>
            </a:r>
            <a:r>
              <a:rPr lang="en-CA" dirty="0"/>
              <a:t>to indicate a new line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b="1" dirty="0"/>
              <a:t>#define </a:t>
            </a:r>
            <a:r>
              <a:rPr lang="en-CA" dirty="0"/>
              <a:t>can also have parameters and be able to replace instances with arithmetic. </a:t>
            </a:r>
          </a:p>
          <a:p>
            <a:pPr lvl="1"/>
            <a:r>
              <a:rPr lang="en-CA" dirty="0"/>
              <a:t>E.g.</a:t>
            </a:r>
            <a:r>
              <a:rPr lang="en-CA" b="1" dirty="0"/>
              <a:t> </a:t>
            </a:r>
            <a:r>
              <a:rPr lang="pt-BR" dirty="0"/>
              <a:t>#define </a:t>
            </a:r>
            <a:r>
              <a:rPr lang="pt-BR" b="1" dirty="0"/>
              <a:t>AREA(R)</a:t>
            </a:r>
            <a:r>
              <a:rPr lang="pt-BR" dirty="0"/>
              <a:t> </a:t>
            </a:r>
            <a:r>
              <a:rPr lang="pt-BR" i="1" dirty="0"/>
              <a:t>3.1415 * R * R   </a:t>
            </a:r>
          </a:p>
          <a:p>
            <a:pPr lvl="1"/>
            <a:r>
              <a:rPr lang="pt-BR" dirty="0"/>
              <a:t>R will be whatever argument gets passed in when AREA is called:  double area = AREA(</a:t>
            </a:r>
            <a:r>
              <a:rPr lang="pt-BR" b="1" dirty="0"/>
              <a:t>2.35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Make sure you have </a:t>
            </a:r>
            <a:r>
              <a:rPr lang="pt-BR" b="1" dirty="0"/>
              <a:t>no space</a:t>
            </a:r>
            <a:r>
              <a:rPr lang="pt-BR" dirty="0"/>
              <a:t> between the </a:t>
            </a:r>
            <a:r>
              <a:rPr lang="pt-BR" b="1" dirty="0"/>
              <a:t>Symbolic_name </a:t>
            </a:r>
            <a:r>
              <a:rPr lang="pt-BR" dirty="0"/>
              <a:t>and the </a:t>
            </a:r>
            <a:r>
              <a:rPr lang="pt-BR" b="1" dirty="0"/>
              <a:t>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2B2D-CC6F-47FE-8221-0AC54BE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3027"/>
          </a:xfrm>
        </p:spPr>
        <p:txBody>
          <a:bodyPr>
            <a:normAutofit fontScale="90000"/>
          </a:bodyPr>
          <a:lstStyle/>
          <a:p>
            <a:r>
              <a:rPr lang="en-CA" cap="none" dirty="0"/>
              <a:t>#define 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743B-4CBF-477D-A70B-39C138AD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5412"/>
            <a:ext cx="10178322" cy="5459505"/>
          </a:xfrm>
        </p:spPr>
        <p:txBody>
          <a:bodyPr/>
          <a:lstStyle/>
          <a:p>
            <a:r>
              <a:rPr lang="en-CA" dirty="0"/>
              <a:t>Problems to consider when using #define arguments</a:t>
            </a:r>
          </a:p>
          <a:p>
            <a:pPr lvl="1"/>
            <a:r>
              <a:rPr lang="en-CA" b="1" dirty="0"/>
              <a:t>Precedence Errors </a:t>
            </a:r>
          </a:p>
          <a:p>
            <a:pPr lvl="2"/>
            <a:r>
              <a:rPr lang="en-CA" dirty="0"/>
              <a:t>These are logical errors that stem from timing issues.</a:t>
            </a:r>
          </a:p>
          <a:p>
            <a:pPr lvl="1"/>
            <a:r>
              <a:rPr lang="en-CA" dirty="0"/>
              <a:t>With the code:  PI * SQUARE(</a:t>
            </a:r>
            <a:r>
              <a:rPr lang="en-CA" b="1" dirty="0"/>
              <a:t>2.35 + 1</a:t>
            </a:r>
            <a:r>
              <a:rPr lang="en-CA" dirty="0"/>
              <a:t>)    (Square being: </a:t>
            </a:r>
            <a:r>
              <a:rPr lang="it-IT" b="1" dirty="0"/>
              <a:t>#define SQUARE(X)  X * X</a:t>
            </a:r>
            <a:r>
              <a:rPr lang="it-IT" dirty="0"/>
              <a:t>)</a:t>
            </a:r>
            <a:br>
              <a:rPr lang="en-CA" dirty="0"/>
            </a:br>
            <a:r>
              <a:rPr lang="en-CA" dirty="0"/>
              <a:t>we expect the code to replace like: </a:t>
            </a:r>
            <a:r>
              <a:rPr lang="en-CA" b="1" dirty="0"/>
              <a:t>3.1415 * 3.35 * 3.35 </a:t>
            </a:r>
            <a:br>
              <a:rPr lang="en-CA" b="1" dirty="0"/>
            </a:br>
            <a:r>
              <a:rPr lang="en-CA" dirty="0"/>
              <a:t>however the replacement happens before the </a:t>
            </a:r>
            <a:r>
              <a:rPr lang="en-CA" b="1" dirty="0"/>
              <a:t>+1</a:t>
            </a:r>
            <a:r>
              <a:rPr lang="en-CA" dirty="0"/>
              <a:t> calculation so we get: </a:t>
            </a:r>
            <a:r>
              <a:rPr lang="en-CA" b="1" dirty="0"/>
              <a:t>3.14 * 2.35 + 1 * 2.35 + 1</a:t>
            </a:r>
            <a:br>
              <a:rPr lang="en-CA" b="1" dirty="0"/>
            </a:br>
            <a:r>
              <a:rPr lang="en-CA" dirty="0"/>
              <a:t>We will end up with a different total because of how </a:t>
            </a:r>
            <a:r>
              <a:rPr lang="en-CA" b="1" dirty="0" err="1"/>
              <a:t>bedmas</a:t>
            </a:r>
            <a:r>
              <a:rPr lang="en-CA" b="1" dirty="0"/>
              <a:t> </a:t>
            </a:r>
            <a:r>
              <a:rPr lang="en-CA" dirty="0"/>
              <a:t>calculates it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can fix it by doing this to our definition: </a:t>
            </a:r>
            <a:r>
              <a:rPr lang="it-IT" b="1" dirty="0"/>
              <a:t>#define SQUARE(X)  (X) * (X)</a:t>
            </a:r>
            <a:br>
              <a:rPr lang="it-IT" b="1" dirty="0"/>
            </a:br>
            <a:r>
              <a:rPr lang="it-IT" dirty="0"/>
              <a:t>this would wrap the 2.35 + 1 in parenthises. </a:t>
            </a:r>
          </a:p>
          <a:p>
            <a:pPr lvl="1"/>
            <a:r>
              <a:rPr lang="it-IT" dirty="0"/>
              <a:t>Another issue that could arrive is invoking like:     double r = 2.35;     PI * SQUARE(</a:t>
            </a:r>
            <a:r>
              <a:rPr lang="it-IT" b="1" dirty="0"/>
              <a:t>r++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pPr lvl="1"/>
            <a:r>
              <a:rPr lang="it-IT" b="1" dirty="0"/>
              <a:t>So when using #define functions ensure that you as the programmer know what you want from the defined function</a:t>
            </a:r>
            <a:r>
              <a:rPr lang="it-IT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13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CE2B-843A-46C3-B6C0-BF5C2568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3709"/>
          </a:xfrm>
        </p:spPr>
        <p:txBody>
          <a:bodyPr/>
          <a:lstStyle/>
          <a:p>
            <a:r>
              <a:rPr lang="en-CA" dirty="0"/>
              <a:t>Redefinition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D0FA-44F9-4408-9C8B-B3B6F3F4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6095"/>
            <a:ext cx="10178322" cy="5229520"/>
          </a:xfrm>
        </p:spPr>
        <p:txBody>
          <a:bodyPr/>
          <a:lstStyle/>
          <a:p>
            <a:r>
              <a:rPr lang="en-CA" dirty="0"/>
              <a:t>#defines can be defined multiple times with the same symbolic name, provided that their replacement text is the same</a:t>
            </a:r>
          </a:p>
          <a:p>
            <a:r>
              <a:rPr lang="en-CA" b="1" dirty="0"/>
              <a:t>#define stuff 5</a:t>
            </a:r>
          </a:p>
          <a:p>
            <a:r>
              <a:rPr lang="en-CA" b="1" dirty="0"/>
              <a:t>#define stuff 5</a:t>
            </a:r>
            <a:r>
              <a:rPr lang="en-CA" dirty="0"/>
              <a:t>  //works fine</a:t>
            </a:r>
          </a:p>
          <a:p>
            <a:endParaRPr lang="en-CA" dirty="0"/>
          </a:p>
          <a:p>
            <a:r>
              <a:rPr lang="en-CA" b="1" dirty="0"/>
              <a:t>#define stuff 5</a:t>
            </a:r>
          </a:p>
          <a:p>
            <a:r>
              <a:rPr lang="en-CA" b="1" dirty="0"/>
              <a:t>#define stuff 67 </a:t>
            </a:r>
            <a:r>
              <a:rPr lang="en-CA" dirty="0"/>
              <a:t>//doesn’t work</a:t>
            </a:r>
          </a:p>
          <a:p>
            <a:endParaRPr lang="en-CA" dirty="0"/>
          </a:p>
          <a:p>
            <a:r>
              <a:rPr lang="en-CA" dirty="0"/>
              <a:t>If we want to redefine a definition with a new value, we first must un-define it using #</a:t>
            </a:r>
            <a:r>
              <a:rPr lang="en-CA" dirty="0" err="1"/>
              <a:t>undef</a:t>
            </a:r>
            <a:r>
              <a:rPr lang="en-CA" dirty="0"/>
              <a:t>.</a:t>
            </a:r>
          </a:p>
          <a:p>
            <a:r>
              <a:rPr lang="en-CA" b="1" dirty="0"/>
              <a:t>#define stuff 5</a:t>
            </a:r>
          </a:p>
          <a:p>
            <a:r>
              <a:rPr lang="en-CA" b="1" dirty="0"/>
              <a:t>#</a:t>
            </a:r>
            <a:r>
              <a:rPr lang="en-CA" b="1" dirty="0" err="1"/>
              <a:t>undef</a:t>
            </a:r>
            <a:r>
              <a:rPr lang="en-CA" b="1" dirty="0"/>
              <a:t> stuff</a:t>
            </a:r>
          </a:p>
          <a:p>
            <a:r>
              <a:rPr lang="en-CA" b="1" dirty="0"/>
              <a:t>#define stuff 67</a:t>
            </a:r>
            <a:r>
              <a:rPr lang="en-CA" dirty="0"/>
              <a:t> //Works fine now.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01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B71E-84B4-4941-AAE6-8B212B25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0956"/>
          </a:xfrm>
        </p:spPr>
        <p:txBody>
          <a:bodyPr/>
          <a:lstStyle/>
          <a:p>
            <a:r>
              <a:rPr lang="en-CA" dirty="0"/>
              <a:t>Predefined Macros &amp;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0D0B-1618-4953-9F2A-CFBFC23A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5059"/>
            <a:ext cx="10178322" cy="4624533"/>
          </a:xfrm>
        </p:spPr>
        <p:txBody>
          <a:bodyPr/>
          <a:lstStyle/>
          <a:p>
            <a:r>
              <a:rPr lang="en-CA" dirty="0"/>
              <a:t>These macros are already defined and we cannot change them. They are handy to use. </a:t>
            </a:r>
          </a:p>
          <a:p>
            <a:r>
              <a:rPr lang="en-CA" b="1" dirty="0"/>
              <a:t>__FILE__ </a:t>
            </a:r>
            <a:r>
              <a:rPr lang="en-CA" dirty="0"/>
              <a:t>name of the current source file expressed as a string literal,</a:t>
            </a:r>
          </a:p>
          <a:p>
            <a:r>
              <a:rPr lang="en-CA" b="1" dirty="0"/>
              <a:t>__DATE__ </a:t>
            </a:r>
            <a:r>
              <a:rPr lang="en-CA" dirty="0"/>
              <a:t>calendar date of the pre-processing expressed as a string literal (</a:t>
            </a:r>
            <a:r>
              <a:rPr lang="en-CA" dirty="0" err="1"/>
              <a:t>Mmm</a:t>
            </a:r>
            <a:r>
              <a:rPr lang="en-CA" dirty="0"/>
              <a:t> dd </a:t>
            </a:r>
            <a:r>
              <a:rPr lang="en-CA" dirty="0" err="1"/>
              <a:t>yyyy</a:t>
            </a:r>
            <a:r>
              <a:rPr lang="en-CA" dirty="0"/>
              <a:t>),</a:t>
            </a:r>
          </a:p>
          <a:p>
            <a:r>
              <a:rPr lang="en-CA" b="1" dirty="0"/>
              <a:t>__TIME__ </a:t>
            </a:r>
            <a:r>
              <a:rPr lang="en-CA" dirty="0"/>
              <a:t>time of the pre-processing expressed as a string literal (</a:t>
            </a:r>
            <a:r>
              <a:rPr lang="en-CA" dirty="0" err="1"/>
              <a:t>hh:mm:ss</a:t>
            </a:r>
            <a:r>
              <a:rPr lang="en-CA" dirty="0"/>
              <a:t>),</a:t>
            </a:r>
            <a:br>
              <a:rPr lang="en-CA" dirty="0"/>
            </a:br>
            <a:endParaRPr lang="en-CA" dirty="0"/>
          </a:p>
          <a:p>
            <a:r>
              <a:rPr lang="en-CA" dirty="0"/>
              <a:t>#include can be defined with these: </a:t>
            </a:r>
          </a:p>
          <a:p>
            <a:r>
              <a:rPr lang="en-CA" dirty="0"/>
              <a:t>a filename enclosed within </a:t>
            </a:r>
            <a:r>
              <a:rPr lang="en-CA" b="1" dirty="0"/>
              <a:t>&lt;</a:t>
            </a:r>
            <a:r>
              <a:rPr lang="en-CA" dirty="0"/>
              <a:t> and </a:t>
            </a:r>
            <a:r>
              <a:rPr lang="en-CA" b="1" dirty="0"/>
              <a:t>&gt;</a:t>
            </a:r>
            <a:r>
              <a:rPr lang="en-CA" dirty="0"/>
              <a:t> characters</a:t>
            </a:r>
          </a:p>
          <a:p>
            <a:r>
              <a:rPr lang="en-CA" dirty="0"/>
              <a:t>a filename enclosed within </a:t>
            </a:r>
            <a:r>
              <a:rPr lang="en-CA" b="1" dirty="0"/>
              <a:t>"</a:t>
            </a:r>
            <a:r>
              <a:rPr lang="en-CA" dirty="0"/>
              <a:t> and </a:t>
            </a:r>
            <a:r>
              <a:rPr lang="en-CA" b="1" dirty="0"/>
              <a:t>"</a:t>
            </a:r>
            <a:r>
              <a:rPr lang="en-CA" dirty="0"/>
              <a:t> characters</a:t>
            </a:r>
          </a:p>
          <a:p>
            <a:r>
              <a:rPr lang="en-CA" dirty="0"/>
              <a:t>a symbolic name ( which could be #defined earlier)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80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6752-0AC2-4A02-B8A6-B450F9C8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en-CA" dirty="0"/>
              <a:t>Conditional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23F0-63BD-43DC-9D96-AD825953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6447"/>
            <a:ext cx="10178322" cy="5459506"/>
          </a:xfrm>
        </p:spPr>
        <p:txBody>
          <a:bodyPr/>
          <a:lstStyle/>
          <a:p>
            <a:r>
              <a:rPr lang="en-CA" dirty="0"/>
              <a:t>Conditional Definitions/Directives fall under 2 categories</a:t>
            </a:r>
          </a:p>
          <a:p>
            <a:pPr lvl="1"/>
            <a:r>
              <a:rPr lang="en-CA" dirty="0"/>
              <a:t>Logical Directives</a:t>
            </a:r>
          </a:p>
          <a:p>
            <a:pPr lvl="1"/>
            <a:r>
              <a:rPr lang="en-CA" dirty="0"/>
              <a:t>Definitional Directives</a:t>
            </a:r>
          </a:p>
          <a:p>
            <a:r>
              <a:rPr lang="en-CA" dirty="0"/>
              <a:t>LOGICAL Directives</a:t>
            </a:r>
          </a:p>
          <a:p>
            <a:pPr lvl="1"/>
            <a:r>
              <a:rPr lang="en-CA" dirty="0"/>
              <a:t>Logical directives are used to add certain directives and not others.</a:t>
            </a:r>
          </a:p>
          <a:p>
            <a:pPr lvl="1"/>
            <a:r>
              <a:rPr lang="en-CA" dirty="0"/>
              <a:t>Syntax:</a:t>
            </a:r>
            <a:br>
              <a:rPr lang="en-CA" dirty="0"/>
            </a:br>
            <a:r>
              <a:rPr lang="en-CA" dirty="0"/>
              <a:t>	#if CONDITION</a:t>
            </a:r>
          </a:p>
          <a:p>
            <a:pPr marL="457200" lvl="1" indent="0">
              <a:buNone/>
            </a:pPr>
            <a:r>
              <a:rPr lang="en-CA" dirty="0"/>
              <a:t>	      	group of statements could be </a:t>
            </a:r>
            <a:r>
              <a:rPr lang="en-CA" b="1" dirty="0"/>
              <a:t>#includes </a:t>
            </a:r>
            <a:r>
              <a:rPr lang="en-CA" dirty="0"/>
              <a:t>or </a:t>
            </a:r>
            <a:r>
              <a:rPr lang="en-CA" b="1" dirty="0"/>
              <a:t>#defines</a:t>
            </a:r>
          </a:p>
          <a:p>
            <a:pPr marL="457200" lvl="1" indent="0">
              <a:buNone/>
            </a:pPr>
            <a:r>
              <a:rPr lang="en-CA" dirty="0"/>
              <a:t>	 #</a:t>
            </a:r>
            <a:r>
              <a:rPr lang="en-CA" dirty="0" err="1"/>
              <a:t>elif</a:t>
            </a:r>
            <a:r>
              <a:rPr lang="en-CA" dirty="0"/>
              <a:t> CONDITION</a:t>
            </a:r>
          </a:p>
          <a:p>
            <a:pPr marL="457200" lvl="1" indent="0">
              <a:buNone/>
            </a:pPr>
            <a:r>
              <a:rPr lang="en-CA" dirty="0"/>
              <a:t>		group of statements</a:t>
            </a:r>
          </a:p>
          <a:p>
            <a:pPr marL="457200" lvl="1" indent="0">
              <a:buNone/>
            </a:pPr>
            <a:r>
              <a:rPr lang="en-CA" dirty="0"/>
              <a:t>	#else</a:t>
            </a:r>
          </a:p>
          <a:p>
            <a:pPr marL="457200" lvl="1" indent="0">
              <a:buNone/>
            </a:pPr>
            <a:r>
              <a:rPr lang="en-CA" dirty="0"/>
              <a:t>		group of statements</a:t>
            </a:r>
          </a:p>
          <a:p>
            <a:pPr marL="457200" lvl="1" indent="0">
              <a:buNone/>
            </a:pPr>
            <a:r>
              <a:rPr lang="en-CA" dirty="0"/>
              <a:t>	#endif</a:t>
            </a:r>
          </a:p>
        </p:txBody>
      </p:sp>
    </p:spTree>
    <p:extLst>
      <p:ext uri="{BB962C8B-B14F-4D97-AF65-F5344CB8AC3E}">
        <p14:creationId xmlns:p14="http://schemas.microsoft.com/office/powerpoint/2010/main" val="38185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D2B8-2B27-468E-8E7C-3A65985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9568"/>
          </a:xfrm>
        </p:spPr>
        <p:txBody>
          <a:bodyPr/>
          <a:lstStyle/>
          <a:p>
            <a:r>
              <a:rPr lang="en-CA" dirty="0"/>
              <a:t>Logical 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1C4F-0BE9-48A7-8788-9948135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1953"/>
            <a:ext cx="10178322" cy="459763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#define CASE_A   0</a:t>
            </a:r>
          </a:p>
          <a:p>
            <a:r>
              <a:rPr lang="en-CA" dirty="0"/>
              <a:t> #define CASE_B   1</a:t>
            </a:r>
          </a:p>
          <a:p>
            <a:r>
              <a:rPr lang="en-CA" dirty="0"/>
              <a:t> #define CASE_C   2</a:t>
            </a:r>
          </a:p>
          <a:p>
            <a:endParaRPr lang="en-CA" dirty="0"/>
          </a:p>
          <a:p>
            <a:r>
              <a:rPr lang="en-CA" dirty="0"/>
              <a:t> #define CASE CASE_C</a:t>
            </a:r>
          </a:p>
          <a:p>
            <a:endParaRPr lang="en-CA" dirty="0"/>
          </a:p>
          <a:p>
            <a:r>
              <a:rPr lang="en-CA" dirty="0"/>
              <a:t> #if   CASE == CASE_A</a:t>
            </a:r>
          </a:p>
          <a:p>
            <a:r>
              <a:rPr lang="en-CA" dirty="0"/>
              <a:t>     #include "</a:t>
            </a:r>
            <a:r>
              <a:rPr lang="en-CA" dirty="0" err="1"/>
              <a:t>case_a.h</a:t>
            </a:r>
            <a:r>
              <a:rPr lang="en-CA" dirty="0"/>
              <a:t>"</a:t>
            </a:r>
          </a:p>
          <a:p>
            <a:r>
              <a:rPr lang="en-CA" dirty="0"/>
              <a:t> #</a:t>
            </a:r>
            <a:r>
              <a:rPr lang="en-CA" dirty="0" err="1"/>
              <a:t>elif</a:t>
            </a:r>
            <a:r>
              <a:rPr lang="en-CA" dirty="0"/>
              <a:t> CASE == CASE_B</a:t>
            </a:r>
          </a:p>
          <a:p>
            <a:r>
              <a:rPr lang="en-CA" dirty="0"/>
              <a:t>     #include "</a:t>
            </a:r>
            <a:r>
              <a:rPr lang="en-CA" dirty="0" err="1"/>
              <a:t>case_b.h</a:t>
            </a:r>
            <a:r>
              <a:rPr lang="en-CA" dirty="0"/>
              <a:t>"</a:t>
            </a:r>
          </a:p>
          <a:p>
            <a:r>
              <a:rPr lang="en-CA" dirty="0"/>
              <a:t> #</a:t>
            </a:r>
            <a:r>
              <a:rPr lang="en-CA" dirty="0" err="1"/>
              <a:t>elif</a:t>
            </a:r>
            <a:r>
              <a:rPr lang="en-CA" dirty="0"/>
              <a:t> CASE == CASE_C</a:t>
            </a:r>
          </a:p>
          <a:p>
            <a:r>
              <a:rPr lang="en-CA" dirty="0"/>
              <a:t>     #include "</a:t>
            </a:r>
            <a:r>
              <a:rPr lang="en-CA" dirty="0" err="1"/>
              <a:t>case_c.h</a:t>
            </a:r>
            <a:r>
              <a:rPr lang="en-CA" dirty="0"/>
              <a:t>"</a:t>
            </a:r>
          </a:p>
          <a:p>
            <a:r>
              <a:rPr lang="en-CA" dirty="0"/>
              <a:t> #endif</a:t>
            </a:r>
          </a:p>
        </p:txBody>
      </p:sp>
    </p:spTree>
    <p:extLst>
      <p:ext uri="{BB962C8B-B14F-4D97-AF65-F5344CB8AC3E}">
        <p14:creationId xmlns:p14="http://schemas.microsoft.com/office/powerpoint/2010/main" val="15071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BF2C-10FD-4FA4-A006-1D8C9640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8886"/>
          </a:xfrm>
        </p:spPr>
        <p:txBody>
          <a:bodyPr/>
          <a:lstStyle/>
          <a:p>
            <a:r>
              <a:rPr lang="en-CA" dirty="0"/>
              <a:t>Definitional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0762-21CE-4347-9932-C7CE8FAF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1271"/>
            <a:ext cx="10178322" cy="5495364"/>
          </a:xfrm>
        </p:spPr>
        <p:txBody>
          <a:bodyPr/>
          <a:lstStyle/>
          <a:p>
            <a:r>
              <a:rPr lang="en-CA" dirty="0"/>
              <a:t>Definitional Directives can check if something is defined or not. </a:t>
            </a:r>
          </a:p>
          <a:p>
            <a:pPr lvl="1"/>
            <a:r>
              <a:rPr lang="en-CA" dirty="0"/>
              <a:t>We have been using Definitional Directives already. </a:t>
            </a:r>
          </a:p>
          <a:p>
            <a:pPr lvl="1"/>
            <a:r>
              <a:rPr lang="en-CA" b="1" dirty="0"/>
              <a:t>#</a:t>
            </a:r>
            <a:r>
              <a:rPr lang="en-CA" b="1" dirty="0" err="1"/>
              <a:t>ifndef</a:t>
            </a:r>
            <a:r>
              <a:rPr lang="en-CA" b="1" dirty="0"/>
              <a:t> </a:t>
            </a:r>
            <a:r>
              <a:rPr lang="en-CA" dirty="0" err="1"/>
              <a:t>symbolic_name</a:t>
            </a:r>
            <a:r>
              <a:rPr lang="en-CA" dirty="0"/>
              <a:t> (if not defined)</a:t>
            </a:r>
          </a:p>
          <a:p>
            <a:pPr lvl="1"/>
            <a:r>
              <a:rPr lang="en-CA" dirty="0"/>
              <a:t>add our definitions</a:t>
            </a:r>
          </a:p>
          <a:p>
            <a:pPr lvl="1"/>
            <a:r>
              <a:rPr lang="en-CA" b="1" dirty="0"/>
              <a:t>#endif  </a:t>
            </a:r>
            <a:r>
              <a:rPr lang="en-CA" dirty="0"/>
              <a:t>(close our definitional directive)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Alternatively we can check whether somethings been defined using: </a:t>
            </a:r>
            <a:r>
              <a:rPr lang="en-CA" b="1" dirty="0"/>
              <a:t>#ifdef</a:t>
            </a:r>
          </a:p>
        </p:txBody>
      </p:sp>
    </p:spTree>
    <p:extLst>
      <p:ext uri="{BB962C8B-B14F-4D97-AF65-F5344CB8AC3E}">
        <p14:creationId xmlns:p14="http://schemas.microsoft.com/office/powerpoint/2010/main" val="9650054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1476</Words>
  <Application>Microsoft Office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Pre-processor Directives &amp; 2d Arrays</vt:lpstr>
      <vt:lpstr>Pre-process Directives</vt:lpstr>
      <vt:lpstr>#define   &amp;   #undef</vt:lpstr>
      <vt:lpstr>#define cont.</vt:lpstr>
      <vt:lpstr>Redefinition</vt:lpstr>
      <vt:lpstr>Predefined Macros &amp; Include</vt:lpstr>
      <vt:lpstr>Conditional Definitions</vt:lpstr>
      <vt:lpstr>Logical ex.</vt:lpstr>
      <vt:lpstr>Definitional Directives</vt:lpstr>
      <vt:lpstr>Conditional Example</vt:lpstr>
      <vt:lpstr>Arrays And Pointer to Arrays</vt:lpstr>
      <vt:lpstr>Multi Dimensional Array</vt:lpstr>
      <vt:lpstr>Assigning 2d arrays</vt:lpstr>
      <vt:lpstr>Allocating 2d array at runtime</vt:lpstr>
      <vt:lpstr>Dynamic 2d Array</vt:lpstr>
      <vt:lpstr>Ragged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Pre-processor Directives &amp; 2d Arrays</dc:title>
  <dc:creator>Nathan Misener</dc:creator>
  <cp:lastModifiedBy>Nathan Misener</cp:lastModifiedBy>
  <cp:revision>5</cp:revision>
  <dcterms:created xsi:type="dcterms:W3CDTF">2019-11-19T04:45:35Z</dcterms:created>
  <dcterms:modified xsi:type="dcterms:W3CDTF">2019-11-19T05:23:16Z</dcterms:modified>
</cp:coreProperties>
</file>