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blog/2015/09/quick-q-what-is-a-smart-pointer-and-when-should-i-use-o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2BBE41-3095-49CE-89C1-7419C2AE7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100" name="Rectangle 71">
              <a:extLst>
                <a:ext uri="{FF2B5EF4-FFF2-40B4-BE49-F238E27FC236}">
                  <a16:creationId xmlns:a16="http://schemas.microsoft.com/office/drawing/2014/main" id="{993D86F2-481D-41A1-AC48-ECDDA6FE7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B20293-0839-4D05-8EAC-A70AB511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9DB783BF-AAFA-4C30-9EBC-2C65607B1F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2179E01-03C0-4BC2-B367-033DE0277F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78A877D-DF93-425E-A672-8A326E4AC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4B8C1B4-5CAB-40A2-A8D8-6819FAA2F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80DD5F-96C1-4AB1-8A4C-49F32FA7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CA" sz="5400"/>
              <a:t>Raw Pointers Vs </a:t>
            </a:r>
            <a:br>
              <a:rPr lang="en-CA" sz="5400"/>
            </a:br>
            <a:r>
              <a:rPr lang="en-CA" sz="5400"/>
              <a:t>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11B6-700A-418D-A4C4-7B78D86DA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CA" sz="2100"/>
              <a:t>OOP345 Week 9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517F68-D05B-49EE-AC4A-4FA30812D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C4BC600-0AE0-41C9-BE5F-6001D8DA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raw pointers">
            <a:extLst>
              <a:ext uri="{FF2B5EF4-FFF2-40B4-BE49-F238E27FC236}">
                <a16:creationId xmlns:a16="http://schemas.microsoft.com/office/drawing/2014/main" id="{546CF4A4-2D23-462F-AAFE-6ABEB34A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701" y="1748884"/>
            <a:ext cx="2433793" cy="318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1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1277-9574-490B-95F7-8C6C8E59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6F8C9D-3E47-4E89-87B0-2CD5C996F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91109"/>
              </p:ext>
            </p:extLst>
          </p:nvPr>
        </p:nvGraphicFramePr>
        <p:xfrm>
          <a:off x="1160929" y="1051560"/>
          <a:ext cx="9601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083">
                  <a:extLst>
                    <a:ext uri="{9D8B030D-6E8A-4147-A177-3AD203B41FA5}">
                      <a16:colId xmlns:a16="http://schemas.microsoft.com/office/drawing/2014/main" val="326901433"/>
                    </a:ext>
                  </a:extLst>
                </a:gridCol>
                <a:gridCol w="2891117">
                  <a:extLst>
                    <a:ext uri="{9D8B030D-6E8A-4147-A177-3AD203B41FA5}">
                      <a16:colId xmlns:a16="http://schemas.microsoft.com/office/drawing/2014/main" val="16773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void display(const char* t) {</a:t>
                      </a:r>
                    </a:p>
                    <a:p>
                      <a:r>
                        <a:rPr lang="en-CA" dirty="0"/>
                        <a:t>     </a:t>
                      </a:r>
                      <a:r>
                        <a:rPr lang="en-CA" dirty="0" err="1">
                          <a:solidFill>
                            <a:srgbClr val="00206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CA" dirty="0" err="1">
                          <a:solidFill>
                            <a:srgbClr val="002060"/>
                          </a:solidFill>
                        </a:rPr>
                        <a:t>tt</a:t>
                      </a:r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(new Title(t)); 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//creates a </a:t>
                      </a:r>
                      <a:r>
                        <a:rPr lang="en-CA" dirty="0" err="1">
                          <a:solidFill>
                            <a:srgbClr val="92D05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holding a title</a:t>
                      </a:r>
                    </a:p>
                    <a:p>
                      <a:r>
                        <a:rPr lang="en-CA" dirty="0"/>
                        <a:t>     </a:t>
                      </a:r>
                      <a:r>
                        <a:rPr lang="en-CA" dirty="0" err="1">
                          <a:solidFill>
                            <a:srgbClr val="002060"/>
                          </a:solidFill>
                        </a:rPr>
                        <a:t>tt</a:t>
                      </a:r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-&gt;display();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//calls object it hold’s display()</a:t>
                      </a:r>
                    </a:p>
                    <a:p>
                      <a:r>
                        <a:rPr lang="en-CA" dirty="0"/>
                        <a:t> }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</a:t>
                      </a:r>
                      <a:r>
                        <a:rPr lang="en-CA" dirty="0" err="1">
                          <a:solidFill>
                            <a:srgbClr val="92D050"/>
                          </a:solidFill>
                        </a:rPr>
                        <a:t>tt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goes out of scope, destroying the object it holds as well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 int main() {</a:t>
                      </a:r>
                    </a:p>
                    <a:p>
                      <a:r>
                        <a:rPr lang="en-CA" dirty="0"/>
                        <a:t>     const char* s[] = {"Mr.", "Ms.", "", "Dr."};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     for (auto x : s) {</a:t>
                      </a:r>
                    </a:p>
                    <a:p>
                      <a:r>
                        <a:rPr lang="en-CA" dirty="0"/>
                        <a:t>         try {</a:t>
                      </a:r>
                    </a:p>
                    <a:p>
                      <a:r>
                        <a:rPr lang="en-CA" dirty="0"/>
                        <a:t>             ::display(x);</a:t>
                      </a:r>
                    </a:p>
                    <a:p>
                      <a:r>
                        <a:rPr lang="en-CA" dirty="0"/>
                        <a:t>         } catch(const char* msg) {</a:t>
                      </a:r>
                    </a:p>
                    <a:p>
                      <a:r>
                        <a:rPr lang="en-CA" dirty="0"/>
                        <a:t>             std::</a:t>
                      </a:r>
                      <a:r>
                        <a:rPr lang="en-CA" dirty="0" err="1"/>
                        <a:t>cerr</a:t>
                      </a:r>
                      <a:r>
                        <a:rPr lang="en-CA" dirty="0"/>
                        <a:t> &lt;&lt; msg &lt;&lt; std::</a:t>
                      </a:r>
                      <a:r>
                        <a:rPr lang="en-CA" dirty="0" err="1"/>
                        <a:t>endl</a:t>
                      </a:r>
                      <a:r>
                        <a:rPr lang="en-CA" dirty="0"/>
                        <a:t>;</a:t>
                      </a:r>
                    </a:p>
                    <a:p>
                      <a:r>
                        <a:rPr lang="en-CA" dirty="0"/>
                        <a:t>         }</a:t>
                      </a:r>
                    </a:p>
                    <a:p>
                      <a:r>
                        <a:rPr lang="en-CA" dirty="0"/>
                        <a:t>     }</a:t>
                      </a:r>
                    </a:p>
                    <a:p>
                      <a:r>
                        <a:rPr lang="en-CA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//Output</a:t>
                      </a:r>
                    </a:p>
                    <a:p>
                      <a:r>
                        <a:rPr lang="en-CA" dirty="0"/>
                        <a:t>Mr.</a:t>
                      </a:r>
                    </a:p>
                    <a:p>
                      <a:r>
                        <a:rPr lang="en-CA" dirty="0"/>
                        <a:t> Ms.</a:t>
                      </a:r>
                    </a:p>
                    <a:p>
                      <a:r>
                        <a:rPr lang="en-CA" dirty="0"/>
                        <a:t> invalid title </a:t>
                      </a:r>
                    </a:p>
                    <a:p>
                      <a:r>
                        <a:rPr lang="en-CA" dirty="0"/>
                        <a:t> Dr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//No memory leaks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1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6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0846-C38F-46EA-A05C-DB07FE88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sz="4400" err="1"/>
              <a:t>Unique_ptr</a:t>
            </a:r>
            <a:endParaRPr lang="en-CA" sz="4400"/>
          </a:p>
        </p:txBody>
      </p:sp>
      <p:pic>
        <p:nvPicPr>
          <p:cNvPr id="2051" name="Picture 3" descr="Image result for unique_ptr  meme">
            <a:extLst>
              <a:ext uri="{FF2B5EF4-FFF2-40B4-BE49-F238E27FC236}">
                <a16:creationId xmlns:a16="http://schemas.microsoft.com/office/drawing/2014/main" id="{F04F3261-FA18-4E09-833A-A5159F3C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623" y="2701180"/>
            <a:ext cx="2273019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D8BB-CD7C-4C54-9BC4-4257AFC5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/>
              <a:t>std::</a:t>
            </a:r>
            <a:r>
              <a:rPr lang="en-CA" sz="2000" dirty="0" err="1"/>
              <a:t>unique_ptr</a:t>
            </a:r>
            <a:r>
              <a:rPr lang="en-CA" sz="2000" dirty="0"/>
              <a:t>&lt;&gt; takes a type and makes a unique smart pointer with it. 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It’s defined in the </a:t>
            </a:r>
            <a:r>
              <a:rPr lang="en-CA" sz="2000" b="1" dirty="0"/>
              <a:t>#include &lt;memory&gt; </a:t>
            </a:r>
            <a:r>
              <a:rPr lang="en-CA" sz="2000" dirty="0"/>
              <a:t>header file. 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Things to know:</a:t>
            </a:r>
          </a:p>
          <a:p>
            <a:pPr lvl="1">
              <a:lnSpc>
                <a:spcPct val="90000"/>
              </a:lnSpc>
            </a:pPr>
            <a:r>
              <a:rPr lang="en-CA" b="1" dirty="0"/>
              <a:t>Cannot copy or copy assign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Transfers ownership when moved.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The code that we did above is similar to the </a:t>
            </a:r>
            <a:r>
              <a:rPr lang="en-CA" sz="2000" dirty="0" err="1"/>
              <a:t>unique_ptr</a:t>
            </a:r>
            <a:r>
              <a:rPr lang="en-CA" sz="2000" dirty="0"/>
              <a:t> definition, however a </a:t>
            </a:r>
            <a:r>
              <a:rPr lang="en-CA" sz="2000" dirty="0" err="1"/>
              <a:t>unique_ptr</a:t>
            </a:r>
            <a:r>
              <a:rPr lang="en-CA" sz="2000" dirty="0"/>
              <a:t> is templated to work with lots of things.  </a:t>
            </a:r>
          </a:p>
        </p:txBody>
      </p:sp>
    </p:spTree>
    <p:extLst>
      <p:ext uri="{BB962C8B-B14F-4D97-AF65-F5344CB8AC3E}">
        <p14:creationId xmlns:p14="http://schemas.microsoft.com/office/powerpoint/2010/main" val="160689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43A8-EEB4-45FD-9ABF-FC9C42A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Shared_ptr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D355-A0DE-4B34-BEA1-EAE5A32D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0471"/>
            <a:ext cx="9601196" cy="389068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std::</a:t>
            </a:r>
            <a:r>
              <a:rPr lang="en-CA" dirty="0" err="1"/>
              <a:t>shared_ptr</a:t>
            </a:r>
            <a:r>
              <a:rPr lang="en-CA" dirty="0"/>
              <a:t>&lt;&gt; takes a type and makes a shared smart pointer with it. </a:t>
            </a:r>
          </a:p>
          <a:p>
            <a:r>
              <a:rPr lang="en-CA" dirty="0"/>
              <a:t>It’s defined in the </a:t>
            </a:r>
            <a:r>
              <a:rPr lang="en-CA" b="1" dirty="0"/>
              <a:t>#include &lt;memory&gt; </a:t>
            </a:r>
            <a:r>
              <a:rPr lang="en-CA" dirty="0"/>
              <a:t>header file. </a:t>
            </a:r>
          </a:p>
          <a:p>
            <a:r>
              <a:rPr lang="en-CA" dirty="0"/>
              <a:t>Things to know:</a:t>
            </a:r>
          </a:p>
          <a:p>
            <a:pPr lvl="1"/>
            <a:r>
              <a:rPr lang="en-CA" b="1" dirty="0"/>
              <a:t>Can copy or copy assign</a:t>
            </a:r>
          </a:p>
          <a:p>
            <a:pPr lvl="2"/>
            <a:r>
              <a:rPr lang="en-CA" dirty="0"/>
              <a:t>Copy assign releases old object resource and reattaches to new incoming data</a:t>
            </a:r>
          </a:p>
          <a:p>
            <a:pPr lvl="1"/>
            <a:r>
              <a:rPr lang="en-CA" dirty="0"/>
              <a:t>Keeps track of instances of the </a:t>
            </a:r>
            <a:r>
              <a:rPr lang="en-CA" dirty="0" err="1"/>
              <a:t>shared_ptr</a:t>
            </a:r>
            <a:r>
              <a:rPr lang="en-CA" dirty="0"/>
              <a:t> that matches type and address of </a:t>
            </a:r>
            <a:r>
              <a:rPr lang="en-CA" dirty="0" err="1"/>
              <a:t>datamember</a:t>
            </a:r>
            <a:endParaRPr lang="en-CA" dirty="0"/>
          </a:p>
          <a:p>
            <a:pPr lvl="1"/>
            <a:r>
              <a:rPr lang="en-CA" dirty="0"/>
              <a:t>Transfers ownership when moved.</a:t>
            </a:r>
          </a:p>
          <a:p>
            <a:pPr lvl="1"/>
            <a:r>
              <a:rPr lang="en-CA" dirty="0"/>
              <a:t>Can be compared for equality ==</a:t>
            </a:r>
          </a:p>
          <a:p>
            <a:pPr lvl="1"/>
            <a:r>
              <a:rPr lang="en-CA" dirty="0"/>
              <a:t>Call’s the object’s or resource’s destructor if it’s the last smart pointer pointing to it.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05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C09-189A-4648-8F5F-3B75671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Smart pointer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ACFF-46E4-4EF3-8D09-46481099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 pretty easy definition and blog on smart pointers check out:</a:t>
            </a:r>
          </a:p>
          <a:p>
            <a:r>
              <a:rPr lang="en-CA" dirty="0">
                <a:hlinkClick r:id="rId2"/>
              </a:rPr>
              <a:t>https://isocpp.org/blog/2015/09/quick-q-what-is-a-smart-pointer-and-when-should-i-use-one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One warning </a:t>
            </a:r>
            <a:r>
              <a:rPr lang="en-CA" dirty="0"/>
              <a:t>when using shared pointers is if you don’t handle them correctly you may receive a </a:t>
            </a:r>
            <a:r>
              <a:rPr lang="en-CA" b="1" dirty="0"/>
              <a:t>dangling reference </a:t>
            </a:r>
            <a:r>
              <a:rPr lang="en-CA" dirty="0"/>
              <a:t>if the objects don’t go out of scope.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066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B81-203B-4D42-84F4-CEF272D0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A7E8-BB98-4374-A74F-C390FB22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So far we have been learning c/</a:t>
            </a:r>
            <a:r>
              <a:rPr lang="en-CA" dirty="0" err="1"/>
              <a:t>c++</a:t>
            </a:r>
            <a:r>
              <a:rPr lang="en-CA" dirty="0"/>
              <a:t> this past year. I’m not sure if you’ve ever really asked why are we learning this? </a:t>
            </a:r>
          </a:p>
          <a:p>
            <a:r>
              <a:rPr lang="en-CA" dirty="0"/>
              <a:t>C/C++ is 40 years old certainly there are newer and better programming languages.</a:t>
            </a:r>
          </a:p>
          <a:p>
            <a:r>
              <a:rPr lang="en-CA" dirty="0"/>
              <a:t>C/C++ are really good a memory management without being TOO obtuse to program in. </a:t>
            </a:r>
          </a:p>
          <a:p>
            <a:r>
              <a:rPr lang="en-CA" dirty="0"/>
              <a:t>It’s more portable than other languages so working on chip programming or Arduino programming is easier.</a:t>
            </a:r>
          </a:p>
        </p:txBody>
      </p:sp>
    </p:spTree>
    <p:extLst>
      <p:ext uri="{BB962C8B-B14F-4D97-AF65-F5344CB8AC3E}">
        <p14:creationId xmlns:p14="http://schemas.microsoft.com/office/powerpoint/2010/main" val="152311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F5D4-9079-43A4-A6FF-7642A44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Careers with C++</a:t>
            </a:r>
            <a:br>
              <a:rPr lang="en-CA" dirty="0"/>
            </a:br>
            <a:r>
              <a:rPr lang="en-CA" dirty="0"/>
              <a:t>What jobs can I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2221-8616-4474-9A47-3C32E45A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are tons of programs that use </a:t>
            </a:r>
            <a:r>
              <a:rPr lang="en-CA" dirty="0" err="1"/>
              <a:t>c++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Game engines:</a:t>
            </a:r>
          </a:p>
          <a:p>
            <a:pPr lvl="2"/>
            <a:r>
              <a:rPr lang="en-CA" dirty="0"/>
              <a:t>CryEngine, Lumberyard, Unreal, </a:t>
            </a:r>
          </a:p>
          <a:p>
            <a:pPr lvl="1"/>
            <a:r>
              <a:rPr lang="en-CA" dirty="0"/>
              <a:t>Applications</a:t>
            </a:r>
          </a:p>
          <a:p>
            <a:pPr lvl="2"/>
            <a:r>
              <a:rPr lang="en-CA" dirty="0"/>
              <a:t>Adobe illustrator, premiere, notepad</a:t>
            </a:r>
            <a:r>
              <a:rPr lang="en-CA"/>
              <a:t>++, Firefox, Maya,</a:t>
            </a:r>
            <a:endParaRPr lang="en-CA" dirty="0"/>
          </a:p>
          <a:p>
            <a:pPr lvl="1"/>
            <a:r>
              <a:rPr lang="en-CA" dirty="0"/>
              <a:t>Database:</a:t>
            </a:r>
          </a:p>
          <a:p>
            <a:pPr lvl="2"/>
            <a:r>
              <a:rPr lang="en-CA" dirty="0" err="1"/>
              <a:t>MySql</a:t>
            </a:r>
            <a:endParaRPr lang="en-CA" dirty="0"/>
          </a:p>
          <a:p>
            <a:pPr lvl="1"/>
            <a:r>
              <a:rPr lang="en-CA" dirty="0"/>
              <a:t>Operating Systems</a:t>
            </a:r>
          </a:p>
          <a:p>
            <a:pPr lvl="2"/>
            <a:r>
              <a:rPr lang="en-CA" dirty="0"/>
              <a:t>Windows, apple OS //both have parts that are written in </a:t>
            </a:r>
            <a:r>
              <a:rPr lang="en-CA" dirty="0" err="1"/>
              <a:t>c++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93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C984-DCEA-4106-8E81-D3B1EE6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25C8-7FBC-45FC-9A76-A6E619DE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 raw pointer is a built in type that holds an address.</a:t>
            </a:r>
          </a:p>
          <a:p>
            <a:r>
              <a:rPr lang="en-CA" dirty="0"/>
              <a:t>A raw pointer points to the beginning of the object that occupies that address. </a:t>
            </a:r>
          </a:p>
          <a:p>
            <a:r>
              <a:rPr lang="en-CA" dirty="0"/>
              <a:t>Dereferencing the pointer allows access to the values stored at the address the pointer holds. </a:t>
            </a:r>
          </a:p>
          <a:p>
            <a:r>
              <a:rPr lang="en-CA" dirty="0"/>
              <a:t>Int b=5, *a = &amp;b; </a:t>
            </a:r>
          </a:p>
          <a:p>
            <a:r>
              <a:rPr lang="en-CA" b="1" dirty="0"/>
              <a:t>b’</a:t>
            </a:r>
            <a:r>
              <a:rPr lang="en-CA" dirty="0"/>
              <a:t>s value is </a:t>
            </a:r>
            <a:r>
              <a:rPr lang="en-CA" b="1" dirty="0"/>
              <a:t>5</a:t>
            </a:r>
            <a:r>
              <a:rPr lang="en-CA" dirty="0"/>
              <a:t>        </a:t>
            </a:r>
            <a:r>
              <a:rPr lang="en-CA" b="1" dirty="0"/>
              <a:t>a</a:t>
            </a:r>
            <a:r>
              <a:rPr lang="en-CA" dirty="0"/>
              <a:t>’s value is the </a:t>
            </a:r>
            <a:r>
              <a:rPr lang="en-CA" b="1" dirty="0"/>
              <a:t>address</a:t>
            </a:r>
            <a:r>
              <a:rPr lang="en-CA" dirty="0"/>
              <a:t> of </a:t>
            </a:r>
            <a:r>
              <a:rPr lang="en-CA" b="1" dirty="0"/>
              <a:t>b</a:t>
            </a:r>
            <a:r>
              <a:rPr lang="en-CA" dirty="0"/>
              <a:t>.     </a:t>
            </a:r>
          </a:p>
          <a:p>
            <a:r>
              <a:rPr lang="en-CA" b="1" dirty="0"/>
              <a:t>*a</a:t>
            </a:r>
            <a:r>
              <a:rPr lang="en-CA" dirty="0"/>
              <a:t> means, go to the address you’re holding and get the </a:t>
            </a:r>
            <a:r>
              <a:rPr lang="en-CA" b="1" dirty="0"/>
              <a:t>value</a:t>
            </a:r>
            <a:r>
              <a:rPr lang="en-CA" dirty="0"/>
              <a:t> stored there.</a:t>
            </a:r>
          </a:p>
        </p:txBody>
      </p:sp>
    </p:spTree>
    <p:extLst>
      <p:ext uri="{BB962C8B-B14F-4D97-AF65-F5344CB8AC3E}">
        <p14:creationId xmlns:p14="http://schemas.microsoft.com/office/powerpoint/2010/main" val="7666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9052-0033-42B4-B160-F1ED54DD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30127"/>
          </a:xfrm>
        </p:spPr>
        <p:txBody>
          <a:bodyPr>
            <a:normAutofit fontScale="90000"/>
          </a:bodyPr>
          <a:lstStyle/>
          <a:p>
            <a:r>
              <a:rPr lang="en-CA" dirty="0"/>
              <a:t>Raw pointers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4CEF-0B31-426F-9406-CACB011E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56328"/>
            <a:ext cx="9601196" cy="3419539"/>
          </a:xfrm>
        </p:spPr>
        <p:txBody>
          <a:bodyPr/>
          <a:lstStyle/>
          <a:p>
            <a:r>
              <a:rPr lang="en-CA" dirty="0"/>
              <a:t>So far we’ve mostly been using </a:t>
            </a:r>
            <a:r>
              <a:rPr lang="en-CA" b="1" dirty="0"/>
              <a:t>raw pointers </a:t>
            </a:r>
            <a:r>
              <a:rPr lang="en-CA" dirty="0"/>
              <a:t>in this course. </a:t>
            </a:r>
          </a:p>
          <a:p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E38DAE-64B6-4421-BAC1-68112982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80052"/>
              </p:ext>
            </p:extLst>
          </p:nvPr>
        </p:nvGraphicFramePr>
        <p:xfrm>
          <a:off x="657412" y="3014630"/>
          <a:ext cx="108771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588">
                  <a:extLst>
                    <a:ext uri="{9D8B030D-6E8A-4147-A177-3AD203B41FA5}">
                      <a16:colId xmlns:a16="http://schemas.microsoft.com/office/drawing/2014/main" val="4001902769"/>
                    </a:ext>
                  </a:extLst>
                </a:gridCol>
                <a:gridCol w="5438588">
                  <a:extLst>
                    <a:ext uri="{9D8B030D-6E8A-4147-A177-3AD203B41FA5}">
                      <a16:colId xmlns:a16="http://schemas.microsoft.com/office/drawing/2014/main" val="3717716125"/>
                    </a:ext>
                  </a:extLst>
                </a:gridCol>
              </a:tblGrid>
              <a:tr h="2122145">
                <a:tc>
                  <a:txBody>
                    <a:bodyPr/>
                    <a:lstStyle/>
                    <a:p>
                      <a:r>
                        <a:rPr lang="en-CA" dirty="0"/>
                        <a:t>//Code</a:t>
                      </a:r>
                    </a:p>
                    <a:p>
                      <a:r>
                        <a:rPr lang="en-CA" dirty="0"/>
                        <a:t>int main() {</a:t>
                      </a:r>
                    </a:p>
                    <a:p>
                      <a:r>
                        <a:rPr lang="en-CA" dirty="0"/>
                        <a:t>     char s[] = "A C string";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     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std::hex;</a:t>
                      </a:r>
                    </a:p>
                    <a:p>
                      <a:r>
                        <a:rPr lang="en-CA" dirty="0"/>
                        <a:t>     for (int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 = 0; s[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];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++)</a:t>
                      </a:r>
                    </a:p>
                    <a:p>
                      <a:r>
                        <a:rPr lang="en-CA" dirty="0"/>
                        <a:t>         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(int*)&amp;s[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] &lt;&lt; " : " &lt;&lt; s[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] &lt;&lt; std::</a:t>
                      </a:r>
                      <a:r>
                        <a:rPr lang="en-CA" dirty="0" err="1"/>
                        <a:t>endl</a:t>
                      </a:r>
                      <a:r>
                        <a:rPr lang="en-CA" dirty="0"/>
                        <a:t>; </a:t>
                      </a:r>
                    </a:p>
                    <a:p>
                      <a:r>
                        <a:rPr lang="en-CA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//Output</a:t>
                      </a:r>
                    </a:p>
                    <a:p>
                      <a:r>
                        <a:rPr lang="pt-BR" dirty="0"/>
                        <a:t>37fb78 : A</a:t>
                      </a:r>
                    </a:p>
                    <a:p>
                      <a:r>
                        <a:rPr lang="pt-BR" dirty="0"/>
                        <a:t> 37fb79 :</a:t>
                      </a:r>
                    </a:p>
                    <a:p>
                      <a:r>
                        <a:rPr lang="pt-BR" dirty="0"/>
                        <a:t> 37fb7a : C</a:t>
                      </a:r>
                    </a:p>
                    <a:p>
                      <a:r>
                        <a:rPr lang="pt-BR" dirty="0"/>
                        <a:t> 37fb7b :</a:t>
                      </a:r>
                    </a:p>
                    <a:p>
                      <a:r>
                        <a:rPr lang="pt-BR" dirty="0"/>
                        <a:t> 37fb7c : s</a:t>
                      </a:r>
                    </a:p>
                    <a:p>
                      <a:r>
                        <a:rPr lang="pt-BR" dirty="0"/>
                        <a:t> 37fb7d : t</a:t>
                      </a:r>
                    </a:p>
                    <a:p>
                      <a:r>
                        <a:rPr lang="pt-BR" dirty="0"/>
                        <a:t> 37fb7e : r</a:t>
                      </a:r>
                    </a:p>
                    <a:p>
                      <a:r>
                        <a:rPr lang="pt-BR" dirty="0"/>
                        <a:t> 37fb7f : i</a:t>
                      </a:r>
                    </a:p>
                    <a:p>
                      <a:r>
                        <a:rPr lang="pt-BR" dirty="0"/>
                        <a:t> 37fb80 : n</a:t>
                      </a:r>
                    </a:p>
                    <a:p>
                      <a:r>
                        <a:rPr lang="pt-BR" dirty="0"/>
                        <a:t> 37fb81 : 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59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3EE55A-AA8C-44E8-844E-A836A9BDC7B2}"/>
              </a:ext>
            </a:extLst>
          </p:cNvPr>
          <p:cNvSpPr txBox="1"/>
          <p:nvPr/>
        </p:nvSpPr>
        <p:spPr>
          <a:xfrm>
            <a:off x="2644590" y="5316071"/>
            <a:ext cx="305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This code is saying, get the address of the ‘</a:t>
            </a:r>
            <a:r>
              <a:rPr lang="en-CA" b="1" dirty="0">
                <a:solidFill>
                  <a:schemeClr val="bg1"/>
                </a:solidFill>
                <a:highlight>
                  <a:srgbClr val="0000FF"/>
                </a:highlight>
              </a:rPr>
              <a:t>s’</a:t>
            </a: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 array and add ‘</a:t>
            </a:r>
            <a:r>
              <a:rPr lang="en-CA" dirty="0" err="1">
                <a:solidFill>
                  <a:schemeClr val="bg1"/>
                </a:solidFill>
                <a:highlight>
                  <a:srgbClr val="0000FF"/>
                </a:highlight>
              </a:rPr>
              <a:t>i</a:t>
            </a: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’ * the size of the data type.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9E39E-A5BE-4418-8949-14B0383E46FD}"/>
              </a:ext>
            </a:extLst>
          </p:cNvPr>
          <p:cNvCxnSpPr/>
          <p:nvPr/>
        </p:nvCxnSpPr>
        <p:spPr>
          <a:xfrm flipH="1" flipV="1">
            <a:off x="3424518" y="5020235"/>
            <a:ext cx="188258" cy="29583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80A0C-0F3B-4A71-84B5-B224BA2EB0D1}"/>
              </a:ext>
            </a:extLst>
          </p:cNvPr>
          <p:cNvSpPr txBox="1"/>
          <p:nvPr/>
        </p:nvSpPr>
        <p:spPr>
          <a:xfrm>
            <a:off x="3756212" y="3741556"/>
            <a:ext cx="204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converting the next thing in </a:t>
            </a:r>
            <a:r>
              <a:rPr lang="en-CA" dirty="0" err="1"/>
              <a:t>cout</a:t>
            </a:r>
            <a:r>
              <a:rPr lang="en-CA" dirty="0"/>
              <a:t> to HEX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A89BC-F519-4C52-8FFD-F7F4E8676697}"/>
              </a:ext>
            </a:extLst>
          </p:cNvPr>
          <p:cNvCxnSpPr/>
          <p:nvPr/>
        </p:nvCxnSpPr>
        <p:spPr>
          <a:xfrm flipH="1">
            <a:off x="3132418" y="4057255"/>
            <a:ext cx="609600" cy="12428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1F9-E9D6-4597-A467-F723B580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Raw pointers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622F4F-D1C4-4A3C-BB5C-776AAE886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657271"/>
              </p:ext>
            </p:extLst>
          </p:nvPr>
        </p:nvGraphicFramePr>
        <p:xfrm>
          <a:off x="654424" y="3128681"/>
          <a:ext cx="10874188" cy="303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94">
                  <a:extLst>
                    <a:ext uri="{9D8B030D-6E8A-4147-A177-3AD203B41FA5}">
                      <a16:colId xmlns:a16="http://schemas.microsoft.com/office/drawing/2014/main" val="3295076887"/>
                    </a:ext>
                  </a:extLst>
                </a:gridCol>
                <a:gridCol w="5437094">
                  <a:extLst>
                    <a:ext uri="{9D8B030D-6E8A-4147-A177-3AD203B41FA5}">
                      <a16:colId xmlns:a16="http://schemas.microsoft.com/office/drawing/2014/main" val="2818984098"/>
                    </a:ext>
                  </a:extLst>
                </a:gridCol>
              </a:tblGrid>
              <a:tr h="3039035">
                <a:tc>
                  <a:txBody>
                    <a:bodyPr/>
                    <a:lstStyle/>
                    <a:p>
                      <a:r>
                        <a:rPr lang="en-CA" dirty="0"/>
                        <a:t>int main() { </a:t>
                      </a:r>
                    </a:p>
                    <a:p>
                      <a:r>
                        <a:rPr lang="en-CA" dirty="0"/>
                        <a:t>   char s[] = "A C string";  </a:t>
                      </a:r>
                    </a:p>
                    <a:p>
                      <a:r>
                        <a:rPr lang="en-CA" dirty="0"/>
                        <a:t>   for (int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 = 0; s[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];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++) </a:t>
                      </a:r>
                    </a:p>
                    <a:p>
                      <a:r>
                        <a:rPr lang="en-CA" dirty="0"/>
                        <a:t>      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</a:t>
                      </a:r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&amp;s[</a:t>
                      </a:r>
                      <a:r>
                        <a:rPr lang="en-CA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dirty="0"/>
                        <a:t> &lt;&lt; " : " &lt;&lt; s[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] &lt;&lt; std::</a:t>
                      </a:r>
                      <a:r>
                        <a:rPr lang="en-CA" dirty="0" err="1"/>
                        <a:t>endl</a:t>
                      </a:r>
                      <a:r>
                        <a:rPr lang="en-CA" dirty="0"/>
                        <a:t>;  </a:t>
                      </a:r>
                    </a:p>
                    <a:p>
                      <a:r>
                        <a:rPr lang="en-C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C string : A </a:t>
                      </a:r>
                    </a:p>
                    <a:p>
                      <a:r>
                        <a:rPr lang="en-CA" dirty="0"/>
                        <a:t> C string : </a:t>
                      </a:r>
                    </a:p>
                    <a:p>
                      <a:r>
                        <a:rPr lang="en-CA" dirty="0"/>
                        <a:t>C string : C </a:t>
                      </a:r>
                    </a:p>
                    <a:p>
                      <a:r>
                        <a:rPr lang="en-CA" dirty="0"/>
                        <a:t> string : </a:t>
                      </a:r>
                    </a:p>
                    <a:p>
                      <a:r>
                        <a:rPr lang="en-CA" dirty="0"/>
                        <a:t>string : s </a:t>
                      </a:r>
                    </a:p>
                    <a:p>
                      <a:r>
                        <a:rPr lang="en-CA" dirty="0" err="1"/>
                        <a:t>tring</a:t>
                      </a:r>
                      <a:r>
                        <a:rPr lang="en-CA" dirty="0"/>
                        <a:t> : t </a:t>
                      </a:r>
                    </a:p>
                    <a:p>
                      <a:r>
                        <a:rPr lang="en-CA" dirty="0"/>
                        <a:t>ring : r </a:t>
                      </a:r>
                    </a:p>
                    <a:p>
                      <a:r>
                        <a:rPr lang="en-CA" dirty="0" err="1"/>
                        <a:t>ing</a:t>
                      </a:r>
                      <a:r>
                        <a:rPr lang="en-CA" dirty="0"/>
                        <a:t> :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 </a:t>
                      </a:r>
                    </a:p>
                    <a:p>
                      <a:r>
                        <a:rPr lang="en-CA" dirty="0"/>
                        <a:t>ng : n </a:t>
                      </a:r>
                    </a:p>
                    <a:p>
                      <a:r>
                        <a:rPr lang="en-CA" dirty="0"/>
                        <a:t>g :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722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CBF7C8-19B6-460E-93E9-15DAA8FDB291}"/>
              </a:ext>
            </a:extLst>
          </p:cNvPr>
          <p:cNvSpPr txBox="1"/>
          <p:nvPr/>
        </p:nvSpPr>
        <p:spPr>
          <a:xfrm>
            <a:off x="1783977" y="4544464"/>
            <a:ext cx="3056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This code is saying, get the address of the ‘</a:t>
            </a:r>
            <a:r>
              <a:rPr lang="en-CA" b="1" dirty="0">
                <a:solidFill>
                  <a:schemeClr val="bg1"/>
                </a:solidFill>
                <a:highlight>
                  <a:srgbClr val="0000FF"/>
                </a:highlight>
              </a:rPr>
              <a:t>s’</a:t>
            </a: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 array and add ‘</a:t>
            </a:r>
            <a:r>
              <a:rPr lang="en-CA" dirty="0" err="1">
                <a:solidFill>
                  <a:schemeClr val="bg1"/>
                </a:solidFill>
                <a:highlight>
                  <a:srgbClr val="0000FF"/>
                </a:highlight>
              </a:rPr>
              <a:t>i</a:t>
            </a: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’ * the size of the data type. </a:t>
            </a:r>
          </a:p>
          <a:p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</a:rPr>
              <a:t>Since we aren’t casting, it prints the rest of the array until ‘\0’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05400-3F32-43C4-8813-F0B6F19CB465}"/>
              </a:ext>
            </a:extLst>
          </p:cNvPr>
          <p:cNvSpPr txBox="1">
            <a:spLocks/>
          </p:cNvSpPr>
          <p:nvPr/>
        </p:nvSpPr>
        <p:spPr>
          <a:xfrm>
            <a:off x="1295401" y="2456328"/>
            <a:ext cx="9601196" cy="3419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Here is a neat way to substring</a:t>
            </a:r>
          </a:p>
          <a:p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AAE0DA-40FC-4CD0-B679-44634B627DF2}"/>
              </a:ext>
            </a:extLst>
          </p:cNvPr>
          <p:cNvCxnSpPr/>
          <p:nvPr/>
        </p:nvCxnSpPr>
        <p:spPr>
          <a:xfrm flipV="1">
            <a:off x="2581835" y="4240306"/>
            <a:ext cx="0" cy="304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DF37-98EC-4AA5-B5FC-5DD26E26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sz="4400"/>
              <a:t>String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21E7-8962-4DFF-AD79-E8853BC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dirty="0"/>
              <a:t>String literal is a character sequence surrounded by </a:t>
            </a:r>
            <a:br>
              <a:rPr lang="en-CA" sz="2200" dirty="0"/>
            </a:br>
            <a:r>
              <a:rPr lang="en-CA" sz="2200" dirty="0"/>
              <a:t>“ ”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char *p = “Yay, I’m a string literal” ;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String literals are an </a:t>
            </a:r>
            <a:r>
              <a:rPr lang="en-CA" sz="2200" b="1" dirty="0"/>
              <a:t>l-value</a:t>
            </a:r>
            <a:r>
              <a:rPr lang="en-CA" sz="2200" dirty="0"/>
              <a:t> stored in memory.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They exist for the </a:t>
            </a:r>
            <a:r>
              <a:rPr lang="en-CA" sz="2200" b="1" dirty="0"/>
              <a:t>lifetime</a:t>
            </a:r>
            <a:r>
              <a:rPr lang="en-CA" sz="2200" dirty="0"/>
              <a:t> of the program, and have a </a:t>
            </a:r>
            <a:r>
              <a:rPr lang="en-CA" sz="2200" b="1" dirty="0"/>
              <a:t>static duration</a:t>
            </a:r>
            <a:r>
              <a:rPr lang="en-CA" sz="2200" dirty="0"/>
              <a:t>. 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p[0] = ‘M’; // I can’t let you do that </a:t>
            </a:r>
            <a:r>
              <a:rPr lang="en-CA" sz="2200" dirty="0" err="1"/>
              <a:t>starfox</a:t>
            </a:r>
            <a:r>
              <a:rPr lang="en-CA" sz="2200" dirty="0"/>
              <a:t>. </a:t>
            </a:r>
            <a:r>
              <a:rPr lang="en-CA" sz="2200" b="1" dirty="0"/>
              <a:t>String literals are Unmodifiable </a:t>
            </a:r>
            <a:r>
              <a:rPr lang="en-CA" sz="2200" dirty="0" err="1"/>
              <a:t>lvaues</a:t>
            </a:r>
            <a:endParaRPr lang="en-CA" sz="2200" dirty="0"/>
          </a:p>
        </p:txBody>
      </p:sp>
      <p:pic>
        <p:nvPicPr>
          <p:cNvPr id="5122" name="Picture 2" descr="Image result for string literal c++ meme">
            <a:extLst>
              <a:ext uri="{FF2B5EF4-FFF2-40B4-BE49-F238E27FC236}">
                <a16:creationId xmlns:a16="http://schemas.microsoft.com/office/drawing/2014/main" id="{52143323-9356-4DE6-9CCF-E3853FF6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107" y="2701180"/>
            <a:ext cx="2493566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EB47-6D49-49BF-8482-76FD3D83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D8B2-BCEC-4516-9C37-A91D27F1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Smart pointers are essentially a class that </a:t>
            </a:r>
            <a:r>
              <a:rPr lang="en-CA" b="1" dirty="0"/>
              <a:t>wraps up a raw pointer</a:t>
            </a:r>
            <a:r>
              <a:rPr lang="en-CA" dirty="0"/>
              <a:t>. </a:t>
            </a:r>
          </a:p>
          <a:p>
            <a:r>
              <a:rPr lang="en-CA" dirty="0"/>
              <a:t>The raw pointer will be its data member. </a:t>
            </a:r>
          </a:p>
          <a:p>
            <a:r>
              <a:rPr lang="en-CA" dirty="0"/>
              <a:t>The class is in charge of deleting it’s data member</a:t>
            </a:r>
          </a:p>
          <a:p>
            <a:r>
              <a:rPr lang="en-CA" dirty="0"/>
              <a:t>The Reason we use smart pointers is to </a:t>
            </a:r>
            <a:r>
              <a:rPr lang="en-CA" b="1" dirty="0"/>
              <a:t>avoid memory leaks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The original raw pointer will only be </a:t>
            </a:r>
            <a:r>
              <a:rPr lang="en-CA" b="1" dirty="0"/>
              <a:t>created and exist </a:t>
            </a:r>
            <a:r>
              <a:rPr lang="en-CA" dirty="0"/>
              <a:t>for the lifetime of the smart pointer.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FD66FC7-90E2-4F5F-B064-A4017400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67839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CA34-E1FA-48FC-998C-3D30F76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95656"/>
          </a:xfrm>
        </p:spPr>
        <p:txBody>
          <a:bodyPr>
            <a:normAutofit fontScale="90000"/>
          </a:bodyPr>
          <a:lstStyle/>
          <a:p>
            <a:r>
              <a:rPr lang="en-CA" dirty="0"/>
              <a:t>Smart Pointers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0DB14-1624-462B-AC89-EF8945A0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02179"/>
              </p:ext>
            </p:extLst>
          </p:nvPr>
        </p:nvGraphicFramePr>
        <p:xfrm>
          <a:off x="624541" y="1732677"/>
          <a:ext cx="1096682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271">
                  <a:extLst>
                    <a:ext uri="{9D8B030D-6E8A-4147-A177-3AD203B41FA5}">
                      <a16:colId xmlns:a16="http://schemas.microsoft.com/office/drawing/2014/main" val="852426000"/>
                    </a:ext>
                  </a:extLst>
                </a:gridCol>
                <a:gridCol w="6463553">
                  <a:extLst>
                    <a:ext uri="{9D8B030D-6E8A-4147-A177-3AD203B41FA5}">
                      <a16:colId xmlns:a16="http://schemas.microsoft.com/office/drawing/2014/main" val="2414590978"/>
                    </a:ext>
                  </a:extLst>
                </a:gridCol>
              </a:tblGrid>
              <a:tr h="4497793">
                <a:tc>
                  <a:txBody>
                    <a:bodyPr/>
                    <a:lstStyle/>
                    <a:p>
                      <a:r>
                        <a:rPr lang="en-CA" dirty="0"/>
                        <a:t>class Title {</a:t>
                      </a:r>
                    </a:p>
                    <a:p>
                      <a:r>
                        <a:rPr lang="en-CA" dirty="0"/>
                        <a:t>     char* title;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//points to a string literal</a:t>
                      </a:r>
                    </a:p>
                    <a:p>
                      <a:r>
                        <a:rPr lang="en-CA" dirty="0"/>
                        <a:t>public:</a:t>
                      </a:r>
                    </a:p>
                    <a:p>
                      <a:r>
                        <a:rPr lang="en-CA" dirty="0"/>
                        <a:t>const char*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validTitle</a:t>
                      </a:r>
                      <a:r>
                        <a:rPr lang="en-CA" dirty="0"/>
                        <a:t>() const {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//if the string is “” or </a:t>
                      </a:r>
                      <a:r>
                        <a:rPr lang="en-CA" dirty="0" err="1">
                          <a:solidFill>
                            <a:srgbClr val="92D050"/>
                          </a:solidFill>
                        </a:rPr>
                        <a:t>nullptr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 throw an error</a:t>
                      </a:r>
                    </a:p>
                    <a:p>
                      <a:r>
                        <a:rPr lang="en-CA" dirty="0"/>
                        <a:t>if (!title[0]) throw "invalid title";  </a:t>
                      </a:r>
                    </a:p>
                    <a:p>
                      <a:r>
                        <a:rPr lang="en-CA" dirty="0"/>
                        <a:t>         return title; </a:t>
                      </a:r>
                    </a:p>
                    <a:p>
                      <a:r>
                        <a:rPr lang="en-CA" dirty="0"/>
                        <a:t>     }</a:t>
                      </a:r>
                    </a:p>
                    <a:p>
                      <a:r>
                        <a:rPr lang="en-CA" dirty="0"/>
                        <a:t>     Title(const char* t) : title(t) {}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     void </a:t>
                      </a: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display</a:t>
                      </a:r>
                      <a:r>
                        <a:rPr lang="en-CA" dirty="0"/>
                        <a:t>() const {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//Attempts to run </a:t>
                      </a:r>
                      <a:r>
                        <a:rPr lang="en-CA" dirty="0" err="1">
                          <a:solidFill>
                            <a:srgbClr val="92D050"/>
                          </a:solidFill>
                        </a:rPr>
                        <a:t>validTitle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() function</a:t>
                      </a:r>
                      <a:endParaRPr lang="en-CA" dirty="0"/>
                    </a:p>
                    <a:p>
                      <a:r>
                        <a:rPr lang="en-CA" dirty="0"/>
                        <a:t>         std::</a:t>
                      </a:r>
                      <a:r>
                        <a:rPr lang="en-CA" dirty="0" err="1"/>
                        <a:t>cout</a:t>
                      </a:r>
                      <a:r>
                        <a:rPr lang="en-CA" dirty="0"/>
                        <a:t> &lt;&lt;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validTitle</a:t>
                      </a:r>
                      <a:r>
                        <a:rPr lang="en-CA" dirty="0"/>
                        <a:t>() &lt;&lt; std::</a:t>
                      </a:r>
                      <a:r>
                        <a:rPr lang="en-CA" dirty="0" err="1"/>
                        <a:t>endl</a:t>
                      </a:r>
                      <a:r>
                        <a:rPr lang="en-CA" dirty="0"/>
                        <a:t>; </a:t>
                      </a:r>
                    </a:p>
                    <a:p>
                      <a:r>
                        <a:rPr lang="en-CA" dirty="0"/>
                        <a:t>     }</a:t>
                      </a:r>
                    </a:p>
                    <a:p>
                      <a:r>
                        <a:rPr lang="en-CA" dirty="0"/>
                        <a:t> 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void </a:t>
                      </a: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display</a:t>
                      </a:r>
                      <a:r>
                        <a:rPr lang="en-CA" dirty="0"/>
                        <a:t>(const char* t) {</a:t>
                      </a:r>
                    </a:p>
                    <a:p>
                      <a:r>
                        <a:rPr lang="en-CA" dirty="0"/>
                        <a:t>     Title* </a:t>
                      </a:r>
                      <a:r>
                        <a:rPr lang="en-CA" dirty="0" err="1"/>
                        <a:t>tt</a:t>
                      </a:r>
                      <a:r>
                        <a:rPr lang="en-CA" dirty="0"/>
                        <a:t> = new Title(t);</a:t>
                      </a:r>
                    </a:p>
                    <a:p>
                      <a:r>
                        <a:rPr lang="en-CA" dirty="0"/>
                        <a:t>     </a:t>
                      </a:r>
                      <a:r>
                        <a:rPr lang="en-CA" dirty="0" err="1"/>
                        <a:t>tt</a:t>
                      </a:r>
                      <a:r>
                        <a:rPr lang="en-CA" dirty="0"/>
                        <a:t>-&gt;</a:t>
                      </a: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display</a:t>
                      </a:r>
                      <a:r>
                        <a:rPr lang="en-CA" dirty="0"/>
                        <a:t>();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 may throw an exception!</a:t>
                      </a:r>
                    </a:p>
                    <a:p>
                      <a:r>
                        <a:rPr lang="en-CA" dirty="0"/>
                        <a:t>     delete </a:t>
                      </a:r>
                      <a:r>
                        <a:rPr lang="en-CA" dirty="0" err="1"/>
                        <a:t>tt</a:t>
                      </a:r>
                      <a:r>
                        <a:rPr lang="en-CA" dirty="0"/>
                        <a:t>; </a:t>
                      </a:r>
                    </a:p>
                    <a:p>
                      <a:r>
                        <a:rPr lang="en-CA" sz="2400" b="1" dirty="0">
                          <a:solidFill>
                            <a:srgbClr val="92D050"/>
                          </a:solidFill>
                        </a:rPr>
                        <a:t>//if exception is thrown. delete doesn’t get run</a:t>
                      </a:r>
                    </a:p>
                    <a:p>
                      <a:r>
                        <a:rPr lang="en-CA" dirty="0"/>
                        <a:t> }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 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 main() {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const char* s[] = {"Mr.", "Ms.", "", "Dr."}; 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//the third element will cause error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for (auto x : s) {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try {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::</a:t>
                      </a:r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display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(x);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//calls global namespace display()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} catch(const char* msg) {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//catch the error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std::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cerr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&lt;&lt; msg &lt;&lt; std::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endl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 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}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}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472-7D38-4759-8F12-4A8B0048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29C3-60AF-475C-8D23-CFC6E0E7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previous code we suffer a memory leak, because we can’t delete the title object when an exception is thrown. </a:t>
            </a:r>
          </a:p>
          <a:p>
            <a:r>
              <a:rPr lang="en-CA" dirty="0"/>
              <a:t>We can fix that by having a variable that destroys its pointer when it goes out of scope. </a:t>
            </a:r>
          </a:p>
          <a:p>
            <a:r>
              <a:rPr lang="en-CA" dirty="0"/>
              <a:t>We do this by wrapping it in an object.</a:t>
            </a:r>
          </a:p>
          <a:p>
            <a:endParaRPr lang="en-CA" dirty="0"/>
          </a:p>
        </p:txBody>
      </p:sp>
      <p:pic>
        <p:nvPicPr>
          <p:cNvPr id="7170" name="Picture 2" descr="Image result for shared_ptr  meme">
            <a:extLst>
              <a:ext uri="{FF2B5EF4-FFF2-40B4-BE49-F238E27FC236}">
                <a16:creationId xmlns:a16="http://schemas.microsoft.com/office/drawing/2014/main" id="{B5F43366-4137-48B6-9C32-828DD18F9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9" r="15047"/>
          <a:stretch/>
        </p:blipFill>
        <p:spPr bwMode="auto">
          <a:xfrm>
            <a:off x="1085850" y="601554"/>
            <a:ext cx="2124074" cy="18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CB52-CDE3-4341-9762-23EFDB5E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F97EBA-828F-480F-9BED-CCA38130C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64639"/>
              </p:ext>
            </p:extLst>
          </p:nvPr>
        </p:nvGraphicFramePr>
        <p:xfrm>
          <a:off x="544606" y="502920"/>
          <a:ext cx="1094142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18">
                  <a:extLst>
                    <a:ext uri="{9D8B030D-6E8A-4147-A177-3AD203B41FA5}">
                      <a16:colId xmlns:a16="http://schemas.microsoft.com/office/drawing/2014/main" val="2773425135"/>
                    </a:ext>
                  </a:extLst>
                </a:gridCol>
                <a:gridCol w="4888006">
                  <a:extLst>
                    <a:ext uri="{9D8B030D-6E8A-4147-A177-3AD203B41FA5}">
                      <a16:colId xmlns:a16="http://schemas.microsoft.com/office/drawing/2014/main" val="4051378468"/>
                    </a:ext>
                  </a:extLst>
                </a:gridCol>
              </a:tblGrid>
              <a:tr h="5451688">
                <a:tc>
                  <a:txBody>
                    <a:bodyPr/>
                    <a:lstStyle/>
                    <a:p>
                      <a:r>
                        <a:rPr lang="en-CA" dirty="0"/>
                        <a:t>class </a:t>
                      </a:r>
                      <a:r>
                        <a:rPr lang="en-CA" dirty="0" err="1"/>
                        <a:t>SmartPoint</a:t>
                      </a:r>
                      <a:r>
                        <a:rPr lang="en-CA" dirty="0"/>
                        <a:t> {</a:t>
                      </a:r>
                    </a:p>
                    <a:p>
                      <a:r>
                        <a:rPr lang="en-CA" dirty="0"/>
                        <a:t>     Title* p { </a:t>
                      </a:r>
                      <a:r>
                        <a:rPr lang="en-CA" dirty="0" err="1"/>
                        <a:t>nullptr</a:t>
                      </a:r>
                      <a:r>
                        <a:rPr lang="en-CA" dirty="0"/>
                        <a:t> };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//pointer to the wrapped object </a:t>
                      </a:r>
                    </a:p>
                    <a:p>
                      <a:r>
                        <a:rPr lang="en-CA" dirty="0"/>
                        <a:t>public:</a:t>
                      </a:r>
                    </a:p>
                    <a:p>
                      <a:r>
                        <a:rPr lang="en-CA" dirty="0"/>
                        <a:t>     explicit </a:t>
                      </a:r>
                      <a:r>
                        <a:rPr lang="en-CA" dirty="0" err="1"/>
                        <a:t>SmartPoint</a:t>
                      </a:r>
                      <a:r>
                        <a:rPr lang="en-CA" dirty="0"/>
                        <a:t>(Title* p_ = </a:t>
                      </a:r>
                      <a:r>
                        <a:rPr lang="en-CA" dirty="0" err="1"/>
                        <a:t>nullptr</a:t>
                      </a:r>
                      <a:r>
                        <a:rPr lang="en-CA" dirty="0"/>
                        <a:t>) : p(p_) { } 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//remove copying and assigning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</a:t>
                      </a:r>
                      <a:r>
                        <a:rPr lang="en-CA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(const </a:t>
                      </a:r>
                      <a:r>
                        <a:rPr lang="en-CA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&amp;) = delete;</a:t>
                      </a:r>
                    </a:p>
                    <a:p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</a:t>
                      </a:r>
                      <a:r>
                        <a:rPr lang="en-CA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&amp; operator=(const </a:t>
                      </a:r>
                      <a:r>
                        <a:rPr lang="en-CA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&amp; s) = delete;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//Allow move Semantics</a:t>
                      </a:r>
                    </a:p>
                    <a:p>
                      <a:r>
                        <a:rPr lang="en-CA" dirty="0"/>
                        <a:t>    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&amp;&amp; s) { p =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s.p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;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s.p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=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nullptr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; }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&amp; operator=(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SmartPoint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&amp;&amp; s) {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if (this != &amp;s) {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    delete p;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    p =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s.p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;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   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s.p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= </a:t>
                      </a:r>
                      <a:r>
                        <a:rPr lang="en-CA" dirty="0" err="1">
                          <a:solidFill>
                            <a:srgbClr val="FFFF00"/>
                          </a:solidFill>
                        </a:rPr>
                        <a:t>nullptr</a:t>
                      </a:r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;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}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    return *this;</a:t>
                      </a:r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    }</a:t>
                      </a:r>
                    </a:p>
                    <a:p>
                      <a:r>
                        <a:rPr lang="en-CA" dirty="0"/>
                        <a:t>     ~</a:t>
                      </a:r>
                      <a:r>
                        <a:rPr lang="en-CA" dirty="0" err="1"/>
                        <a:t>SmartPoint</a:t>
                      </a:r>
                      <a:r>
                        <a:rPr lang="en-CA" dirty="0"/>
                        <a:t>() { delete p; } </a:t>
                      </a:r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//delete the pointed object</a:t>
                      </a:r>
                    </a:p>
                    <a:p>
                      <a:r>
                        <a:rPr lang="en-CA" dirty="0">
                          <a:solidFill>
                            <a:srgbClr val="92D050"/>
                          </a:solidFill>
                        </a:rPr>
                        <a:t>//Allow for pointer semantics</a:t>
                      </a:r>
                    </a:p>
                    <a:p>
                      <a:r>
                        <a:rPr lang="en-CA" dirty="0"/>
                        <a:t>     </a:t>
                      </a:r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Title&amp; operator*() { return *p; } </a:t>
                      </a:r>
                    </a:p>
                    <a:p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     Title* operator-&gt;() { return p; }</a:t>
                      </a:r>
                    </a:p>
                    <a:p>
                      <a:r>
                        <a:rPr lang="en-CA" dirty="0"/>
                        <a:t> 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//We Hold the object here, it will only exist when this class exists. 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//We remove copy and assigning so we don’t duplicate our data or pointers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//We allow copy and move semantics because we can move the data over without creating memory leaks.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//we delete the object when our class goes out of scope</a:t>
                      </a:r>
                    </a:p>
                    <a:p>
                      <a:r>
                        <a:rPr lang="en-CA" dirty="0">
                          <a:solidFill>
                            <a:srgbClr val="002060"/>
                          </a:solidFill>
                        </a:rPr>
                        <a:t>//we allow pointer semantics so the class acts like a raw pointer would. 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4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3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1463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Raw Pointers Vs  Smart Pointers</vt:lpstr>
      <vt:lpstr>Raw Pointers</vt:lpstr>
      <vt:lpstr>Raw pointers cont. </vt:lpstr>
      <vt:lpstr>Raw pointers cont.</vt:lpstr>
      <vt:lpstr>String literal</vt:lpstr>
      <vt:lpstr>Smart Pointers</vt:lpstr>
      <vt:lpstr>Smart Pointers cont.</vt:lpstr>
      <vt:lpstr>SP cont.</vt:lpstr>
      <vt:lpstr>PowerPoint Presentation</vt:lpstr>
      <vt:lpstr>PowerPoint Presentation</vt:lpstr>
      <vt:lpstr>Unique_ptr</vt:lpstr>
      <vt:lpstr>Shared_ptr</vt:lpstr>
      <vt:lpstr>Additional Smart pointer info</vt:lpstr>
      <vt:lpstr>Food for thought</vt:lpstr>
      <vt:lpstr>Careers with C++ What jobs can I get?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Pointers Vs  Smart Pointers</dc:title>
  <dc:creator>Nathan Misener</dc:creator>
  <cp:lastModifiedBy>Nathan Misener</cp:lastModifiedBy>
  <cp:revision>4</cp:revision>
  <dcterms:created xsi:type="dcterms:W3CDTF">2019-11-04T21:51:05Z</dcterms:created>
  <dcterms:modified xsi:type="dcterms:W3CDTF">2019-11-04T22:15:37Z</dcterms:modified>
</cp:coreProperties>
</file>