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3ABB-6B6B-423A-A9B5-8FB0D7378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F30A5-5158-421F-AF72-6516E74F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EF17-B8DA-433B-9AC0-6B194F1120F7}"/>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5" name="Footer Placeholder 4">
            <a:extLst>
              <a:ext uri="{FF2B5EF4-FFF2-40B4-BE49-F238E27FC236}">
                <a16:creationId xmlns:a16="http://schemas.microsoft.com/office/drawing/2014/main" id="{4E4930B8-25FB-4947-907B-99E92E667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D1CBD-C918-4767-BC32-DDD4363A0D27}"/>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2619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D146-5454-4EEC-ABED-4FAF4AD30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C855E-08E1-4890-85CF-5FA0EE4BFC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54747-8C93-4BC6-868E-1C3C4810CFBD}"/>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5" name="Footer Placeholder 4">
            <a:extLst>
              <a:ext uri="{FF2B5EF4-FFF2-40B4-BE49-F238E27FC236}">
                <a16:creationId xmlns:a16="http://schemas.microsoft.com/office/drawing/2014/main" id="{E61DCAA4-196E-434F-AF1B-B765E8D21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BFD0E-112E-4267-B34F-A42085BBBBC7}"/>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310600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5EC68-3435-4B2E-87F8-ABED20AD7A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AC3A31-F885-46E4-A1DF-CF3ABF54AF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8F549-0030-40AF-B2FD-26182DAC9329}"/>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5" name="Footer Placeholder 4">
            <a:extLst>
              <a:ext uri="{FF2B5EF4-FFF2-40B4-BE49-F238E27FC236}">
                <a16:creationId xmlns:a16="http://schemas.microsoft.com/office/drawing/2014/main" id="{56850120-7028-4783-989F-39DAFAC1B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0A65C-7604-47CA-8E67-0933987043AC}"/>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400931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2A64-9038-4F66-A36F-837A63AED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4E1E1-E579-4225-A1E2-BA7747B2A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075CD-C263-4106-8083-A2A96FF93657}"/>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5" name="Footer Placeholder 4">
            <a:extLst>
              <a:ext uri="{FF2B5EF4-FFF2-40B4-BE49-F238E27FC236}">
                <a16:creationId xmlns:a16="http://schemas.microsoft.com/office/drawing/2014/main" id="{6C7B6A60-392B-46B0-8941-1D1636342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5CEB6-C778-4576-8FA6-3B515FA3CB56}"/>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368643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4CF5-34B2-468A-B606-72752CCF6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9AE60-BC41-4B5E-8510-7F67C4AD6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B4652B-90AE-4715-95C7-BE26DB19C291}"/>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5" name="Footer Placeholder 4">
            <a:extLst>
              <a:ext uri="{FF2B5EF4-FFF2-40B4-BE49-F238E27FC236}">
                <a16:creationId xmlns:a16="http://schemas.microsoft.com/office/drawing/2014/main" id="{86FA3ED2-3454-4D5F-8FA0-B1CC0962F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0120-A2A0-46AB-9140-847D8E60DA2D}"/>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417296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65A7-6AEE-4B79-84FA-1DFAE2FBE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C3878-3B8C-4B97-B209-7DB12E55FB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E6598-E6E2-4C5A-80C5-B4BEAF140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3DA23-C8F9-4897-B3F1-12A06F7B6F0C}"/>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6" name="Footer Placeholder 5">
            <a:extLst>
              <a:ext uri="{FF2B5EF4-FFF2-40B4-BE49-F238E27FC236}">
                <a16:creationId xmlns:a16="http://schemas.microsoft.com/office/drawing/2014/main" id="{E643772B-852C-4543-81C4-1CFC4DD84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20316-3E5F-421E-8C31-CB4430D4933E}"/>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333545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3483-0A26-4A7C-B26A-7B00E8C3E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E36BEC-2F6D-47C7-9605-78229E975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E906A-249F-4CDF-8287-F8842FDCF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DB93BA-507E-41DB-AA4F-380FE09D2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ACD14-5FEA-4D40-8202-0880F815B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C94F9-B8D3-4A8C-B4DD-8247F663787C}"/>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8" name="Footer Placeholder 7">
            <a:extLst>
              <a:ext uri="{FF2B5EF4-FFF2-40B4-BE49-F238E27FC236}">
                <a16:creationId xmlns:a16="http://schemas.microsoft.com/office/drawing/2014/main" id="{733DF9CF-B4A7-4C62-A638-2D5BE7443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AF419A-59BB-41EC-A255-26D0E39704C5}"/>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129196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B75A-9A8F-4F88-9555-5C53D21318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1C0005-35A6-47BE-8CC1-D119EF9EB5F9}"/>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4" name="Footer Placeholder 3">
            <a:extLst>
              <a:ext uri="{FF2B5EF4-FFF2-40B4-BE49-F238E27FC236}">
                <a16:creationId xmlns:a16="http://schemas.microsoft.com/office/drawing/2014/main" id="{74414F49-3D8D-4F0C-BEAB-2F0ED16BA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9492F3-C4AB-480C-9DE9-9D3536AF37A8}"/>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195424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EE623-FD9F-4AA6-A4AA-E9BCA146947B}"/>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3" name="Footer Placeholder 2">
            <a:extLst>
              <a:ext uri="{FF2B5EF4-FFF2-40B4-BE49-F238E27FC236}">
                <a16:creationId xmlns:a16="http://schemas.microsoft.com/office/drawing/2014/main" id="{8AEE6FE5-5F61-48AE-88BB-870E97BE6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298DBF-B46A-48A3-92C3-1C083E64FD91}"/>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370630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896E-8F96-40E7-8BB8-522CC7CE0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C7ECFF-2C1E-4F4A-82CF-6E2AF6566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AB7210-439A-4315-A18E-00DFC948E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A58F4-62A2-43B5-A920-20511DB5480D}"/>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6" name="Footer Placeholder 5">
            <a:extLst>
              <a:ext uri="{FF2B5EF4-FFF2-40B4-BE49-F238E27FC236}">
                <a16:creationId xmlns:a16="http://schemas.microsoft.com/office/drawing/2014/main" id="{0AC56F23-D322-414A-8C5F-B1165E339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D4523-2415-493E-8357-1C391B0B75F3}"/>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420137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7519-796B-41D0-B322-5CBF2F61E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A9C089-FC13-4303-A8A5-57320F548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0E6D61-FA78-4341-B151-2E1E5374B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AADC3-0E75-4A2F-B494-94BA939FCBEB}"/>
              </a:ext>
            </a:extLst>
          </p:cNvPr>
          <p:cNvSpPr>
            <a:spLocks noGrp="1"/>
          </p:cNvSpPr>
          <p:nvPr>
            <p:ph type="dt" sz="half" idx="10"/>
          </p:nvPr>
        </p:nvSpPr>
        <p:spPr/>
        <p:txBody>
          <a:bodyPr/>
          <a:lstStyle/>
          <a:p>
            <a:fld id="{3C531530-F078-447C-88B0-76C08D9823B8}" type="datetimeFigureOut">
              <a:rPr lang="en-US" smtClean="0"/>
              <a:t>12/11/2020</a:t>
            </a:fld>
            <a:endParaRPr lang="en-US"/>
          </a:p>
        </p:txBody>
      </p:sp>
      <p:sp>
        <p:nvSpPr>
          <p:cNvPr id="6" name="Footer Placeholder 5">
            <a:extLst>
              <a:ext uri="{FF2B5EF4-FFF2-40B4-BE49-F238E27FC236}">
                <a16:creationId xmlns:a16="http://schemas.microsoft.com/office/drawing/2014/main" id="{7CF6EACE-7707-4003-AC37-219B954D9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1F3CD-CBE9-4869-BADC-A48BCAC8D184}"/>
              </a:ext>
            </a:extLst>
          </p:cNvPr>
          <p:cNvSpPr>
            <a:spLocks noGrp="1"/>
          </p:cNvSpPr>
          <p:nvPr>
            <p:ph type="sldNum" sz="quarter" idx="12"/>
          </p:nvPr>
        </p:nvSpPr>
        <p:spPr/>
        <p:txBody>
          <a:bodyPr/>
          <a:lstStyle/>
          <a:p>
            <a:fld id="{E5002C53-AC70-4924-A123-5B31A4DE1E14}" type="slidenum">
              <a:rPr lang="en-US" smtClean="0"/>
              <a:t>‹#›</a:t>
            </a:fld>
            <a:endParaRPr lang="en-US"/>
          </a:p>
        </p:txBody>
      </p:sp>
    </p:spTree>
    <p:extLst>
      <p:ext uri="{BB962C8B-B14F-4D97-AF65-F5344CB8AC3E}">
        <p14:creationId xmlns:p14="http://schemas.microsoft.com/office/powerpoint/2010/main" val="413221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ABE87-7025-44BD-8EFF-AA9AE10BB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119837-DC81-4A14-A368-1D940B9EE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95491-4813-4301-90B9-41039936F5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31530-F078-447C-88B0-76C08D9823B8}" type="datetimeFigureOut">
              <a:rPr lang="en-US" smtClean="0"/>
              <a:t>12/11/2020</a:t>
            </a:fld>
            <a:endParaRPr lang="en-US"/>
          </a:p>
        </p:txBody>
      </p:sp>
      <p:sp>
        <p:nvSpPr>
          <p:cNvPr id="5" name="Footer Placeholder 4">
            <a:extLst>
              <a:ext uri="{FF2B5EF4-FFF2-40B4-BE49-F238E27FC236}">
                <a16:creationId xmlns:a16="http://schemas.microsoft.com/office/drawing/2014/main" id="{6E53F4FF-0E04-4678-8895-79EDFE184A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C9930D-1355-41EA-ACBA-FEF9CDAA6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2C53-AC70-4924-A123-5B31A4DE1E14}" type="slidenum">
              <a:rPr lang="en-US" smtClean="0"/>
              <a:t>‹#›</a:t>
            </a:fld>
            <a:endParaRPr lang="en-US"/>
          </a:p>
        </p:txBody>
      </p:sp>
    </p:spTree>
    <p:extLst>
      <p:ext uri="{BB962C8B-B14F-4D97-AF65-F5344CB8AC3E}">
        <p14:creationId xmlns:p14="http://schemas.microsoft.com/office/powerpoint/2010/main" val="44627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0177C30-0F96-4F15-BA44-3C1895F82EE5}"/>
              </a:ext>
            </a:extLst>
          </p:cNvPr>
          <p:cNvSpPr>
            <a:spLocks noGrp="1"/>
          </p:cNvSpPr>
          <p:nvPr>
            <p:ph type="ctrTitle"/>
          </p:nvPr>
        </p:nvSpPr>
        <p:spPr>
          <a:xfrm>
            <a:off x="804672" y="1055098"/>
            <a:ext cx="5760719" cy="4747805"/>
          </a:xfrm>
        </p:spPr>
        <p:txBody>
          <a:bodyPr anchor="ctr">
            <a:normAutofit/>
          </a:bodyPr>
          <a:lstStyle/>
          <a:p>
            <a:pPr algn="l"/>
            <a:r>
              <a:rPr lang="en-US" sz="4000">
                <a:solidFill>
                  <a:schemeClr val="tx2"/>
                </a:solidFill>
              </a:rPr>
              <a:t>Gross Domestic Product and Life Expectancy Over Time</a:t>
            </a:r>
          </a:p>
        </p:txBody>
      </p:sp>
      <p:sp>
        <p:nvSpPr>
          <p:cNvPr id="3" name="Subtitle 2">
            <a:extLst>
              <a:ext uri="{FF2B5EF4-FFF2-40B4-BE49-F238E27FC236}">
                <a16:creationId xmlns:a16="http://schemas.microsoft.com/office/drawing/2014/main" id="{028D4E3C-3948-4D49-BC52-300B46F63F87}"/>
              </a:ext>
            </a:extLst>
          </p:cNvPr>
          <p:cNvSpPr>
            <a:spLocks noGrp="1"/>
          </p:cNvSpPr>
          <p:nvPr>
            <p:ph type="subTitle" idx="1"/>
          </p:nvPr>
        </p:nvSpPr>
        <p:spPr>
          <a:xfrm>
            <a:off x="8342357" y="1638300"/>
            <a:ext cx="3330531" cy="3581400"/>
          </a:xfrm>
        </p:spPr>
        <p:txBody>
          <a:bodyPr anchor="ctr">
            <a:normAutofit/>
          </a:bodyPr>
          <a:lstStyle/>
          <a:p>
            <a:pPr algn="l"/>
            <a:r>
              <a:rPr lang="en-US">
                <a:solidFill>
                  <a:schemeClr val="tx2"/>
                </a:solidFill>
              </a:rPr>
              <a:t>United States of America, Chile, Zimbabwe, Germany, Mexico, China</a:t>
            </a:r>
          </a:p>
          <a:p>
            <a:pPr algn="l"/>
            <a:endParaRPr lang="en-US">
              <a:solidFill>
                <a:schemeClr val="tx2"/>
              </a:solidFill>
            </a:endParaRPr>
          </a:p>
          <a:p>
            <a:pPr algn="l"/>
            <a:r>
              <a:rPr lang="en-US">
                <a:solidFill>
                  <a:schemeClr val="tx2"/>
                </a:solidFill>
              </a:rPr>
              <a:t>Codecademy Training Exercise</a:t>
            </a:r>
          </a:p>
          <a:p>
            <a:pPr algn="l"/>
            <a:r>
              <a:rPr lang="en-US">
                <a:solidFill>
                  <a:schemeClr val="tx2"/>
                </a:solidFill>
              </a:rPr>
              <a:t>Nicholas Fry</a:t>
            </a:r>
          </a:p>
        </p:txBody>
      </p:sp>
    </p:spTree>
    <p:extLst>
      <p:ext uri="{BB962C8B-B14F-4D97-AF65-F5344CB8AC3E}">
        <p14:creationId xmlns:p14="http://schemas.microsoft.com/office/powerpoint/2010/main" val="78108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542E-1BA0-414A-BFE0-7695624276A1}"/>
              </a:ext>
            </a:extLst>
          </p:cNvPr>
          <p:cNvSpPr>
            <a:spLocks noGrp="1"/>
          </p:cNvSpPr>
          <p:nvPr>
            <p:ph type="title"/>
          </p:nvPr>
        </p:nvSpPr>
        <p:spPr/>
        <p:txBody>
          <a:bodyPr/>
          <a:lstStyle/>
          <a:p>
            <a:r>
              <a:rPr lang="en-US" dirty="0"/>
              <a:t>Line plots of life expectancy by country</a:t>
            </a:r>
          </a:p>
        </p:txBody>
      </p:sp>
      <p:pic>
        <p:nvPicPr>
          <p:cNvPr id="5" name="Content Placeholder 4" descr="Chart&#10;&#10;Description automatically generated">
            <a:extLst>
              <a:ext uri="{FF2B5EF4-FFF2-40B4-BE49-F238E27FC236}">
                <a16:creationId xmlns:a16="http://schemas.microsoft.com/office/drawing/2014/main" id="{D288D6C7-BACF-480C-BD46-488FD8307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945" y="1347345"/>
            <a:ext cx="8074855" cy="5339973"/>
          </a:xfrm>
        </p:spPr>
      </p:pic>
      <p:sp>
        <p:nvSpPr>
          <p:cNvPr id="6" name="TextBox 5">
            <a:extLst>
              <a:ext uri="{FF2B5EF4-FFF2-40B4-BE49-F238E27FC236}">
                <a16:creationId xmlns:a16="http://schemas.microsoft.com/office/drawing/2014/main" id="{3998FAFC-8104-459B-BF19-3CAF12AB18CE}"/>
              </a:ext>
            </a:extLst>
          </p:cNvPr>
          <p:cNvSpPr txBox="1"/>
          <p:nvPr/>
        </p:nvSpPr>
        <p:spPr>
          <a:xfrm>
            <a:off x="450166" y="1690688"/>
            <a:ext cx="2504049" cy="4801314"/>
          </a:xfrm>
          <a:prstGeom prst="rect">
            <a:avLst/>
          </a:prstGeom>
          <a:noFill/>
        </p:spPr>
        <p:txBody>
          <a:bodyPr wrap="square" rtlCol="0">
            <a:spAutoFit/>
          </a:bodyPr>
          <a:lstStyle/>
          <a:p>
            <a:r>
              <a:rPr lang="en-US" dirty="0"/>
              <a:t> I cannot tell the difference in slope through visuals on any country but Zimbabwe. Zimbabwe changes a lot. The slope for the year 2010 in Zimbabwe appears to have the largest positive value. The least change in life expectancy seems to be Mexico, but I cannot be sure without knowing the slopes. Sure. There are reasons that this would be different for different </a:t>
            </a:r>
            <a:r>
              <a:rPr lang="en-US" dirty="0" err="1"/>
              <a:t>coutries</a:t>
            </a:r>
            <a:r>
              <a:rPr lang="en-US" dirty="0"/>
              <a:t>.</a:t>
            </a:r>
          </a:p>
        </p:txBody>
      </p:sp>
    </p:spTree>
    <p:extLst>
      <p:ext uri="{BB962C8B-B14F-4D97-AF65-F5344CB8AC3E}">
        <p14:creationId xmlns:p14="http://schemas.microsoft.com/office/powerpoint/2010/main" val="377434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7897-0F1D-4223-9D0E-1B80ABA05896}"/>
              </a:ext>
            </a:extLst>
          </p:cNvPr>
          <p:cNvSpPr>
            <a:spLocks noGrp="1"/>
          </p:cNvSpPr>
          <p:nvPr>
            <p:ph type="title"/>
          </p:nvPr>
        </p:nvSpPr>
        <p:spPr/>
        <p:txBody>
          <a:bodyPr/>
          <a:lstStyle/>
          <a:p>
            <a:r>
              <a:rPr lang="en-US" dirty="0"/>
              <a:t>Line Plots of GDP by country</a:t>
            </a:r>
          </a:p>
        </p:txBody>
      </p:sp>
      <p:pic>
        <p:nvPicPr>
          <p:cNvPr id="5" name="Content Placeholder 4" descr="Chart, line chart&#10;&#10;Description automatically generated">
            <a:extLst>
              <a:ext uri="{FF2B5EF4-FFF2-40B4-BE49-F238E27FC236}">
                <a16:creationId xmlns:a16="http://schemas.microsoft.com/office/drawing/2014/main" id="{701F4260-BA1E-43BB-993A-5AEF7BBCD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137" y="1505244"/>
            <a:ext cx="7971271" cy="5271472"/>
          </a:xfrm>
        </p:spPr>
      </p:pic>
    </p:spTree>
    <p:extLst>
      <p:ext uri="{BB962C8B-B14F-4D97-AF65-F5344CB8AC3E}">
        <p14:creationId xmlns:p14="http://schemas.microsoft.com/office/powerpoint/2010/main" val="186937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8A4D145-3714-4D9B-B8F6-C9312A626F7E}"/>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Analysis – China GDP</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8B22CBB-8989-4738-A391-ADD621CC2ECE}"/>
              </a:ext>
            </a:extLst>
          </p:cNvPr>
          <p:cNvSpPr>
            <a:spLocks noGrp="1"/>
          </p:cNvSpPr>
          <p:nvPr>
            <p:ph idx="1"/>
          </p:nvPr>
        </p:nvSpPr>
        <p:spPr>
          <a:xfrm>
            <a:off x="1179226" y="3049325"/>
            <a:ext cx="9833548" cy="2945574"/>
          </a:xfrm>
        </p:spPr>
        <p:txBody>
          <a:bodyPr anchor="ctr">
            <a:normAutofit/>
          </a:bodyPr>
          <a:lstStyle/>
          <a:p>
            <a:r>
              <a:rPr lang="en-US" sz="1800">
                <a:solidFill>
                  <a:schemeClr val="tx2"/>
                </a:solidFill>
              </a:rPr>
              <a:t>What happened in China in the past 10 years that increased the GDP so drastically?</a:t>
            </a:r>
          </a:p>
          <a:p>
            <a:pPr marL="0" indent="0">
              <a:buNone/>
            </a:pPr>
            <a:r>
              <a:rPr lang="en-US" sz="1800">
                <a:solidFill>
                  <a:schemeClr val="tx2"/>
                </a:solidFill>
              </a:rPr>
              <a:t>The Chinese government provides central planning structure that accumulates manufacturing capacity and intervenes when the privatized industrial sector is not coordinated with national GDP growth models. Privatization took place in the 1990s, and manufacturing accumulation became a central policy after that. Since the manufacturing capacity has matured, the Chinese economy has diversified into other specialties and is now nascently joining "developed" status. https://www.macrobusiness.com.au/2019/10/how-did-china-develop-so-fast/</a:t>
            </a:r>
          </a:p>
          <a:p>
            <a:pPr marL="0" indent="0">
              <a:buNone/>
            </a:pPr>
            <a:r>
              <a:rPr lang="en-US" sz="1800">
                <a:solidFill>
                  <a:schemeClr val="tx2"/>
                </a:solidFill>
              </a:rPr>
              <a:t>They still have vast human rights infractions and do not support high labor standards. Inequality, social and economic, is high in China.</a:t>
            </a:r>
          </a:p>
        </p:txBody>
      </p:sp>
    </p:spTree>
    <p:extLst>
      <p:ext uri="{BB962C8B-B14F-4D97-AF65-F5344CB8AC3E}">
        <p14:creationId xmlns:p14="http://schemas.microsoft.com/office/powerpoint/2010/main" val="236566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8"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C86CEC-EADC-41C1-B082-0AB5B71FF0A5}"/>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Thanks for reading!</a:t>
            </a:r>
          </a:p>
        </p:txBody>
      </p:sp>
    </p:spTree>
    <p:extLst>
      <p:ext uri="{BB962C8B-B14F-4D97-AF65-F5344CB8AC3E}">
        <p14:creationId xmlns:p14="http://schemas.microsoft.com/office/powerpoint/2010/main" val="299460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ECD2892-D451-4564-84EC-479B81A7E9D6}"/>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GDP and LEABY</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0D3CFB9-D4A6-4515-A112-BB089C5532D1}"/>
              </a:ext>
            </a:extLst>
          </p:cNvPr>
          <p:cNvSpPr>
            <a:spLocks noGrp="1"/>
          </p:cNvSpPr>
          <p:nvPr>
            <p:ph idx="1"/>
          </p:nvPr>
        </p:nvSpPr>
        <p:spPr>
          <a:xfrm>
            <a:off x="1179226" y="2890979"/>
            <a:ext cx="9833548" cy="2693976"/>
          </a:xfrm>
        </p:spPr>
        <p:txBody>
          <a:bodyPr>
            <a:normAutofit/>
          </a:bodyPr>
          <a:lstStyle/>
          <a:p>
            <a:pPr>
              <a:buFont typeface="Arial" panose="020B0604020202020204" pitchFamily="34" charset="0"/>
              <a:buChar char="•"/>
            </a:pPr>
            <a:r>
              <a:rPr lang="en-US" sz="1800" b="0" i="0">
                <a:solidFill>
                  <a:schemeClr val="tx2"/>
                </a:solidFill>
                <a:effectLst/>
                <a:latin typeface="Helvetica Neue"/>
              </a:rPr>
              <a:t>GDP stands for </a:t>
            </a:r>
            <a:r>
              <a:rPr lang="en-US" sz="1800" b="1" i="0">
                <a:solidFill>
                  <a:schemeClr val="tx2"/>
                </a:solidFill>
                <a:effectLst/>
                <a:latin typeface="Helvetica Neue"/>
              </a:rPr>
              <a:t>G</a:t>
            </a:r>
            <a:r>
              <a:rPr lang="en-US" sz="1800" b="0" i="0">
                <a:solidFill>
                  <a:schemeClr val="tx2"/>
                </a:solidFill>
                <a:effectLst/>
                <a:latin typeface="Helvetica Neue"/>
              </a:rPr>
              <a:t>ross </a:t>
            </a:r>
            <a:r>
              <a:rPr lang="en-US" sz="1800" b="1" i="0">
                <a:solidFill>
                  <a:schemeClr val="tx2"/>
                </a:solidFill>
                <a:effectLst/>
                <a:latin typeface="Helvetica Neue"/>
              </a:rPr>
              <a:t>D</a:t>
            </a:r>
            <a:r>
              <a:rPr lang="en-US" sz="1800" b="0" i="0">
                <a:solidFill>
                  <a:schemeClr val="tx2"/>
                </a:solidFill>
                <a:effectLst/>
                <a:latin typeface="Helvetica Neue"/>
              </a:rPr>
              <a:t>omestic </a:t>
            </a:r>
            <a:r>
              <a:rPr lang="en-US" sz="1800" b="1" i="0">
                <a:solidFill>
                  <a:schemeClr val="tx2"/>
                </a:solidFill>
                <a:effectLst/>
                <a:latin typeface="Helvetica Neue"/>
              </a:rPr>
              <a:t>P</a:t>
            </a:r>
            <a:r>
              <a:rPr lang="en-US" sz="1800" b="0" i="0">
                <a:solidFill>
                  <a:schemeClr val="tx2"/>
                </a:solidFill>
                <a:effectLst/>
                <a:latin typeface="Helvetica Neue"/>
              </a:rPr>
              <a:t>roduct. GDP is a monetary measure of the market value of all final goods and services produced in a time period.</a:t>
            </a:r>
          </a:p>
          <a:p>
            <a:pPr lvl="1"/>
            <a:r>
              <a:rPr lang="en-US" sz="1800" b="0" i="0">
                <a:solidFill>
                  <a:schemeClr val="tx2"/>
                </a:solidFill>
                <a:effectLst/>
                <a:latin typeface="Helvetica Neue"/>
              </a:rPr>
              <a:t>The GDP values in this project are in current US dollars.</a:t>
            </a:r>
          </a:p>
          <a:p>
            <a:r>
              <a:rPr lang="en-US" sz="1800">
                <a:solidFill>
                  <a:schemeClr val="tx2"/>
                </a:solidFill>
              </a:rPr>
              <a:t>LEABY stands for life expectancy by year</a:t>
            </a:r>
          </a:p>
          <a:p>
            <a:pPr marL="0" indent="0">
              <a:buNone/>
            </a:pP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031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C4E6824-911D-45C8-9DD2-0BB442D4FFCB}"/>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Goals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010CF9D-C836-49B7-A024-1C5559551213}"/>
              </a:ext>
            </a:extLst>
          </p:cNvPr>
          <p:cNvSpPr>
            <a:spLocks noGrp="1"/>
          </p:cNvSpPr>
          <p:nvPr>
            <p:ph idx="1"/>
          </p:nvPr>
        </p:nvSpPr>
        <p:spPr>
          <a:xfrm>
            <a:off x="1179226" y="2890979"/>
            <a:ext cx="9833548" cy="2693976"/>
          </a:xfrm>
        </p:spPr>
        <p:txBody>
          <a:bodyPr>
            <a:normAutofit/>
          </a:bodyPr>
          <a:lstStyle/>
          <a:p>
            <a:r>
              <a:rPr lang="en-US" sz="1800">
                <a:solidFill>
                  <a:schemeClr val="tx2"/>
                </a:solidFill>
              </a:rPr>
              <a:t>This project explores the relationship between life expectancy and gross domestic product of several countries over time. </a:t>
            </a:r>
          </a:p>
          <a:p>
            <a:r>
              <a:rPr lang="en-US" sz="1800">
                <a:solidFill>
                  <a:schemeClr val="tx2"/>
                </a:solidFill>
              </a:rPr>
              <a:t>These values may have externalities that act upon them. </a:t>
            </a:r>
          </a:p>
          <a:p>
            <a:r>
              <a:rPr lang="en-US" sz="1800">
                <a:solidFill>
                  <a:schemeClr val="tx2"/>
                </a:solidFill>
              </a:rPr>
              <a:t>In conclusion, an exploration of the most rapidly growing GDP, found in China, is speculated upon.</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692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538B-F109-43D7-956F-554A045C046B}"/>
              </a:ext>
            </a:extLst>
          </p:cNvPr>
          <p:cNvSpPr>
            <a:spLocks noGrp="1"/>
          </p:cNvSpPr>
          <p:nvPr>
            <p:ph type="title"/>
          </p:nvPr>
        </p:nvSpPr>
        <p:spPr/>
        <p:txBody>
          <a:bodyPr/>
          <a:lstStyle/>
          <a:p>
            <a:r>
              <a:rPr lang="en-US" dirty="0"/>
              <a:t>GDP and LEABY</a:t>
            </a:r>
          </a:p>
        </p:txBody>
      </p:sp>
      <p:pic>
        <p:nvPicPr>
          <p:cNvPr id="11" name="Picture 10">
            <a:extLst>
              <a:ext uri="{FF2B5EF4-FFF2-40B4-BE49-F238E27FC236}">
                <a16:creationId xmlns:a16="http://schemas.microsoft.com/office/drawing/2014/main" id="{554D365F-2BA8-4F7D-ABC4-802D6DA7B475}"/>
              </a:ext>
            </a:extLst>
          </p:cNvPr>
          <p:cNvPicPr>
            <a:picLocks noChangeAspect="1"/>
          </p:cNvPicPr>
          <p:nvPr/>
        </p:nvPicPr>
        <p:blipFill>
          <a:blip r:embed="rId2"/>
          <a:stretch>
            <a:fillRect/>
          </a:stretch>
        </p:blipFill>
        <p:spPr>
          <a:xfrm>
            <a:off x="404440" y="2380343"/>
            <a:ext cx="5580038" cy="4112532"/>
          </a:xfrm>
          <a:prstGeom prst="rect">
            <a:avLst/>
          </a:prstGeom>
        </p:spPr>
      </p:pic>
      <p:pic>
        <p:nvPicPr>
          <p:cNvPr id="15" name="Picture 14">
            <a:extLst>
              <a:ext uri="{FF2B5EF4-FFF2-40B4-BE49-F238E27FC236}">
                <a16:creationId xmlns:a16="http://schemas.microsoft.com/office/drawing/2014/main" id="{F557B6F2-C4B4-496A-B125-D5D9EB39A578}"/>
              </a:ext>
            </a:extLst>
          </p:cNvPr>
          <p:cNvPicPr>
            <a:picLocks noChangeAspect="1"/>
          </p:cNvPicPr>
          <p:nvPr/>
        </p:nvPicPr>
        <p:blipFill>
          <a:blip r:embed="rId3"/>
          <a:stretch>
            <a:fillRect/>
          </a:stretch>
        </p:blipFill>
        <p:spPr>
          <a:xfrm>
            <a:off x="6452919" y="2361131"/>
            <a:ext cx="5571252" cy="3884059"/>
          </a:xfrm>
          <a:prstGeom prst="rect">
            <a:avLst/>
          </a:prstGeom>
        </p:spPr>
      </p:pic>
      <p:sp>
        <p:nvSpPr>
          <p:cNvPr id="16" name="TextBox 15">
            <a:extLst>
              <a:ext uri="{FF2B5EF4-FFF2-40B4-BE49-F238E27FC236}">
                <a16:creationId xmlns:a16="http://schemas.microsoft.com/office/drawing/2014/main" id="{481EE864-6B25-4E50-90BF-D24055D955D6}"/>
              </a:ext>
            </a:extLst>
          </p:cNvPr>
          <p:cNvSpPr txBox="1"/>
          <p:nvPr/>
        </p:nvSpPr>
        <p:spPr>
          <a:xfrm>
            <a:off x="1001486" y="1465943"/>
            <a:ext cx="11022685" cy="646331"/>
          </a:xfrm>
          <a:prstGeom prst="rect">
            <a:avLst/>
          </a:prstGeom>
          <a:noFill/>
        </p:spPr>
        <p:txBody>
          <a:bodyPr wrap="square" rtlCol="0">
            <a:spAutoFit/>
          </a:bodyPr>
          <a:lstStyle/>
          <a:p>
            <a:r>
              <a:rPr lang="en-US" b="0" i="0" dirty="0">
                <a:solidFill>
                  <a:srgbClr val="000000"/>
                </a:solidFill>
                <a:effectLst/>
                <a:latin typeface="Helvetica Neue"/>
              </a:rPr>
              <a:t>The two charts do not appear similar. The United States has a disproportionately high GDP, while having an average LEABY.</a:t>
            </a:r>
            <a:endParaRPr lang="en-US" dirty="0"/>
          </a:p>
        </p:txBody>
      </p:sp>
    </p:spTree>
    <p:extLst>
      <p:ext uri="{BB962C8B-B14F-4D97-AF65-F5344CB8AC3E}">
        <p14:creationId xmlns:p14="http://schemas.microsoft.com/office/powerpoint/2010/main" val="225558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1C0-6168-4D0D-BA89-269699D270A2}"/>
              </a:ext>
            </a:extLst>
          </p:cNvPr>
          <p:cNvSpPr>
            <a:spLocks noGrp="1"/>
          </p:cNvSpPr>
          <p:nvPr>
            <p:ph type="title"/>
          </p:nvPr>
        </p:nvSpPr>
        <p:spPr/>
        <p:txBody>
          <a:bodyPr/>
          <a:lstStyle/>
          <a:p>
            <a:r>
              <a:rPr lang="en-US" dirty="0"/>
              <a:t>Violin Plot of Life Expectancies over time</a:t>
            </a:r>
          </a:p>
        </p:txBody>
      </p:sp>
      <p:pic>
        <p:nvPicPr>
          <p:cNvPr id="5" name="Content Placeholder 4" descr="Chart&#10;&#10;Description automatically generated">
            <a:extLst>
              <a:ext uri="{FF2B5EF4-FFF2-40B4-BE49-F238E27FC236}">
                <a16:creationId xmlns:a16="http://schemas.microsoft.com/office/drawing/2014/main" id="{37A670B9-69F9-4BD1-B1CE-D3A851170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04" y="1635102"/>
            <a:ext cx="6173781" cy="4351338"/>
          </a:xfrm>
        </p:spPr>
      </p:pic>
      <p:sp>
        <p:nvSpPr>
          <p:cNvPr id="6" name="TextBox 5">
            <a:extLst>
              <a:ext uri="{FF2B5EF4-FFF2-40B4-BE49-F238E27FC236}">
                <a16:creationId xmlns:a16="http://schemas.microsoft.com/office/drawing/2014/main" id="{8F6FC3F0-C963-40FC-8B9F-F15C3FF86D58}"/>
              </a:ext>
            </a:extLst>
          </p:cNvPr>
          <p:cNvSpPr txBox="1"/>
          <p:nvPr/>
        </p:nvSpPr>
        <p:spPr>
          <a:xfrm>
            <a:off x="970671" y="6147582"/>
            <a:ext cx="10930597" cy="646331"/>
          </a:xfrm>
          <a:prstGeom prst="rect">
            <a:avLst/>
          </a:prstGeom>
          <a:noFill/>
        </p:spPr>
        <p:txBody>
          <a:bodyPr wrap="square" rtlCol="0">
            <a:spAutoFit/>
          </a:bodyPr>
          <a:lstStyle/>
          <a:p>
            <a:r>
              <a:rPr lang="en-US" b="0" i="0" dirty="0">
                <a:solidFill>
                  <a:srgbClr val="000000"/>
                </a:solidFill>
                <a:effectLst/>
                <a:latin typeface="Helvetica Neue"/>
              </a:rPr>
              <a:t>Zimbabwe has a wider range of life expectancies than the other countries, indicating an abnormal condition for the country. Zimbabwe.</a:t>
            </a:r>
            <a:endParaRPr lang="en-US" dirty="0"/>
          </a:p>
        </p:txBody>
      </p:sp>
    </p:spTree>
    <p:extLst>
      <p:ext uri="{BB962C8B-B14F-4D97-AF65-F5344CB8AC3E}">
        <p14:creationId xmlns:p14="http://schemas.microsoft.com/office/powerpoint/2010/main" val="340520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C09C-D2ED-453F-B38C-3EB138C76F8E}"/>
              </a:ext>
            </a:extLst>
          </p:cNvPr>
          <p:cNvSpPr>
            <a:spLocks noGrp="1"/>
          </p:cNvSpPr>
          <p:nvPr>
            <p:ph type="title"/>
          </p:nvPr>
        </p:nvSpPr>
        <p:spPr/>
        <p:txBody>
          <a:bodyPr/>
          <a:lstStyle/>
          <a:p>
            <a:r>
              <a:rPr lang="en-US" dirty="0"/>
              <a:t>GDP in Dollars, by country, over years</a:t>
            </a:r>
          </a:p>
        </p:txBody>
      </p:sp>
      <p:pic>
        <p:nvPicPr>
          <p:cNvPr id="5" name="Content Placeholder 4" descr="Chart, bar chart&#10;&#10;Description automatically generated">
            <a:extLst>
              <a:ext uri="{FF2B5EF4-FFF2-40B4-BE49-F238E27FC236}">
                <a16:creationId xmlns:a16="http://schemas.microsoft.com/office/drawing/2014/main" id="{813104C9-5A4C-476B-ABFD-3BF48D8EAB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85" y="1825625"/>
            <a:ext cx="3141717" cy="4859122"/>
          </a:xfrm>
        </p:spPr>
      </p:pic>
    </p:spTree>
    <p:extLst>
      <p:ext uri="{BB962C8B-B14F-4D97-AF65-F5344CB8AC3E}">
        <p14:creationId xmlns:p14="http://schemas.microsoft.com/office/powerpoint/2010/main" val="16948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0FDF-1796-437F-9CEA-FD5D47C4827A}"/>
              </a:ext>
            </a:extLst>
          </p:cNvPr>
          <p:cNvSpPr>
            <a:spLocks noGrp="1"/>
          </p:cNvSpPr>
          <p:nvPr>
            <p:ph type="title"/>
          </p:nvPr>
        </p:nvSpPr>
        <p:spPr/>
        <p:txBody>
          <a:bodyPr/>
          <a:lstStyle/>
          <a:p>
            <a:r>
              <a:rPr lang="en-US" dirty="0"/>
              <a:t>Life Expectancy over time</a:t>
            </a:r>
          </a:p>
        </p:txBody>
      </p:sp>
      <p:pic>
        <p:nvPicPr>
          <p:cNvPr id="5" name="Content Placeholder 4" descr="A picture containing stationary, pencil&#10;&#10;Description automatically generated">
            <a:extLst>
              <a:ext uri="{FF2B5EF4-FFF2-40B4-BE49-F238E27FC236}">
                <a16:creationId xmlns:a16="http://schemas.microsoft.com/office/drawing/2014/main" id="{A6FB2E07-BCAD-4C7A-9F91-A72417011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9970" y="1690688"/>
            <a:ext cx="3224075" cy="5044291"/>
          </a:xfrm>
        </p:spPr>
      </p:pic>
    </p:spTree>
    <p:extLst>
      <p:ext uri="{BB962C8B-B14F-4D97-AF65-F5344CB8AC3E}">
        <p14:creationId xmlns:p14="http://schemas.microsoft.com/office/powerpoint/2010/main" val="354884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B3BFD4-34DB-4CF9-BE24-C69D028D778D}"/>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LEABY and GDP Analysis</a:t>
            </a:r>
          </a:p>
        </p:txBody>
      </p:sp>
      <p:sp>
        <p:nvSpPr>
          <p:cNvPr id="3" name="Content Placeholder 2">
            <a:extLst>
              <a:ext uri="{FF2B5EF4-FFF2-40B4-BE49-F238E27FC236}">
                <a16:creationId xmlns:a16="http://schemas.microsoft.com/office/drawing/2014/main" id="{20AFB59D-0FAD-45CA-8503-9F337716ADC5}"/>
              </a:ext>
            </a:extLst>
          </p:cNvPr>
          <p:cNvSpPr>
            <a:spLocks noGrp="1"/>
          </p:cNvSpPr>
          <p:nvPr>
            <p:ph idx="1"/>
          </p:nvPr>
        </p:nvSpPr>
        <p:spPr>
          <a:xfrm>
            <a:off x="4380855" y="1412489"/>
            <a:ext cx="3427283" cy="4363844"/>
          </a:xfrm>
        </p:spPr>
        <p:txBody>
          <a:bodyPr vert="horz" lIns="91440" tIns="45720" rIns="91440" bIns="45720" rtlCol="0">
            <a:normAutofit/>
          </a:bodyPr>
          <a:lstStyle/>
          <a:p>
            <a:pPr marL="0">
              <a:spcBef>
                <a:spcPts val="0"/>
              </a:spcBef>
              <a:spcAft>
                <a:spcPts val="600"/>
              </a:spcAft>
            </a:pPr>
            <a:r>
              <a:rPr lang="en-US" sz="1400"/>
              <a:t>What are your first impressions looking at the visualized data?</a:t>
            </a:r>
          </a:p>
          <a:p>
            <a:pPr marL="0">
              <a:spcBef>
                <a:spcPts val="0"/>
              </a:spcBef>
              <a:spcAft>
                <a:spcPts val="600"/>
              </a:spcAft>
            </a:pPr>
            <a:endParaRPr lang="en-US" sz="1400"/>
          </a:p>
          <a:p>
            <a:pPr marL="0">
              <a:spcBef>
                <a:spcPts val="0"/>
              </a:spcBef>
              <a:spcAft>
                <a:spcPts val="600"/>
              </a:spcAft>
            </a:pPr>
            <a:r>
              <a:rPr lang="en-US" sz="1400"/>
              <a:t>- Which countries' bars changes the most?</a:t>
            </a:r>
          </a:p>
          <a:p>
            <a:pPr marL="0">
              <a:spcBef>
                <a:spcPts val="0"/>
              </a:spcBef>
              <a:spcAft>
                <a:spcPts val="600"/>
              </a:spcAft>
            </a:pPr>
            <a:r>
              <a:rPr lang="en-US" sz="1400"/>
              <a:t>- What years are there the biggest changes in the data?</a:t>
            </a:r>
          </a:p>
          <a:p>
            <a:pPr marL="0">
              <a:spcBef>
                <a:spcPts val="0"/>
              </a:spcBef>
              <a:spcAft>
                <a:spcPts val="600"/>
              </a:spcAft>
            </a:pPr>
            <a:r>
              <a:rPr lang="en-US" sz="1400"/>
              <a:t>- Which country has had the least change in GDP over time? </a:t>
            </a:r>
          </a:p>
          <a:p>
            <a:pPr marL="0">
              <a:spcBef>
                <a:spcPts val="0"/>
              </a:spcBef>
              <a:spcAft>
                <a:spcPts val="600"/>
              </a:spcAft>
            </a:pPr>
            <a:r>
              <a:rPr lang="en-US" sz="1400"/>
              <a:t>- How do countries compare to one another?</a:t>
            </a:r>
          </a:p>
          <a:p>
            <a:pPr marL="0">
              <a:spcBef>
                <a:spcPts val="0"/>
              </a:spcBef>
              <a:spcAft>
                <a:spcPts val="600"/>
              </a:spcAft>
            </a:pPr>
            <a:r>
              <a:rPr lang="en-US" sz="1400"/>
              <a:t>- Now that you can see the both bar charts, what do you think about the relationship between GDP and life expectancy?</a:t>
            </a:r>
          </a:p>
          <a:p>
            <a:pPr marL="0">
              <a:spcBef>
                <a:spcPts val="0"/>
              </a:spcBef>
              <a:spcAft>
                <a:spcPts val="600"/>
              </a:spcAft>
            </a:pPr>
            <a:r>
              <a:rPr lang="en-US" sz="1400"/>
              <a:t>- Can you think of any reasons that the data looks like this for particular countries?</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9B1BDE6-4B42-44BE-A585-0D586545E8B0}"/>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t>The developing country of Zimbabwe has the greatest change in life expectancy over the years. It appears the most rapid increases in life expectancy took place between 2007 and 2015 in this dataset. The least change in GDP was in Zimbabwe, meaning their life expectancy rose but the GDP stagnated. Countries are far different from one another in terms of GDP. GDP and life expectancy generally have a positive correlation with each other, but this is not always the case, such as in Zimbabwe. The countries with the lower and stagnating GDP probably have externalities to deal with. Speculation would not be helpful in this forum.</a:t>
            </a:r>
          </a:p>
        </p:txBody>
      </p:sp>
    </p:spTree>
    <p:extLst>
      <p:ext uri="{BB962C8B-B14F-4D97-AF65-F5344CB8AC3E}">
        <p14:creationId xmlns:p14="http://schemas.microsoft.com/office/powerpoint/2010/main" val="53249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8CE6-264C-4516-9B71-0A8DF4440603}"/>
              </a:ext>
            </a:extLst>
          </p:cNvPr>
          <p:cNvSpPr>
            <a:spLocks noGrp="1"/>
          </p:cNvSpPr>
          <p:nvPr>
            <p:ph type="title"/>
          </p:nvPr>
        </p:nvSpPr>
        <p:spPr/>
        <p:txBody>
          <a:bodyPr/>
          <a:lstStyle/>
          <a:p>
            <a:r>
              <a:rPr lang="en-US" dirty="0"/>
              <a:t>Facet Grids of GDP and LEABY</a:t>
            </a:r>
          </a:p>
        </p:txBody>
      </p:sp>
      <p:pic>
        <p:nvPicPr>
          <p:cNvPr id="5" name="Content Placeholder 4" descr="Chart, scatter chart&#10;&#10;Description automatically generated">
            <a:extLst>
              <a:ext uri="{FF2B5EF4-FFF2-40B4-BE49-F238E27FC236}">
                <a16:creationId xmlns:a16="http://schemas.microsoft.com/office/drawing/2014/main" id="{7B109D87-08FF-48F9-A0C7-FF8690023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794" y="1442051"/>
            <a:ext cx="6569612" cy="5367514"/>
          </a:xfrm>
        </p:spPr>
      </p:pic>
    </p:spTree>
    <p:extLst>
      <p:ext uri="{BB962C8B-B14F-4D97-AF65-F5344CB8AC3E}">
        <p14:creationId xmlns:p14="http://schemas.microsoft.com/office/powerpoint/2010/main" val="3890414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Gross Domestic Product and Life Expectancy Over Time</vt:lpstr>
      <vt:lpstr>GDP and LEABY</vt:lpstr>
      <vt:lpstr>Goals</vt:lpstr>
      <vt:lpstr>GDP and LEABY</vt:lpstr>
      <vt:lpstr>Violin Plot of Life Expectancies over time</vt:lpstr>
      <vt:lpstr>GDP in Dollars, by country, over years</vt:lpstr>
      <vt:lpstr>Life Expectancy over time</vt:lpstr>
      <vt:lpstr>LEABY and GDP Analysis</vt:lpstr>
      <vt:lpstr>Facet Grids of GDP and LEABY</vt:lpstr>
      <vt:lpstr>Line plots of life expectancy by country</vt:lpstr>
      <vt:lpstr>Line Plots of GDP by country</vt:lpstr>
      <vt:lpstr>Analysis – China GDP</vt:lpstr>
      <vt:lpstr>Thanks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Gross Domestic Product and Life Expectancy Over Time</dc:title>
  <dc:creator>Nicholas Fry</dc:creator>
  <cp:lastModifiedBy>Nicholas Fry</cp:lastModifiedBy>
  <cp:revision>1</cp:revision>
  <dcterms:created xsi:type="dcterms:W3CDTF">2020-12-11T08:59:22Z</dcterms:created>
  <dcterms:modified xsi:type="dcterms:W3CDTF">2020-12-11T08:59:25Z</dcterms:modified>
</cp:coreProperties>
</file>