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6C4A128-9AE1-4A68-BBD2-8B8DF3271060}" type="datetimeFigureOut">
              <a:rPr lang="en-US" smtClean="0"/>
              <a:t>12/14/2021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06925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4A128-9AE1-4A68-BBD2-8B8DF3271060}"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180435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4A128-9AE1-4A68-BBD2-8B8DF3271060}"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1566890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4A128-9AE1-4A68-BBD2-8B8DF3271060}"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18C8-4E27-478C-92DF-CDA7BEDAD91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7751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4A128-9AE1-4A68-BBD2-8B8DF3271060}"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058762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4A128-9AE1-4A68-BBD2-8B8DF3271060}"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77583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4A128-9AE1-4A68-BBD2-8B8DF3271060}"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356034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4A128-9AE1-4A68-BBD2-8B8DF3271060}"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345710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4A128-9AE1-4A68-BBD2-8B8DF3271060}"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95699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4A128-9AE1-4A68-BBD2-8B8DF3271060}"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50264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4A128-9AE1-4A68-BBD2-8B8DF3271060}"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92940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4A128-9AE1-4A68-BBD2-8B8DF3271060}"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76223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4A128-9AE1-4A68-BBD2-8B8DF3271060}"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41612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4A128-9AE1-4A68-BBD2-8B8DF3271060}"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41186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4A128-9AE1-4A68-BBD2-8B8DF3271060}"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145259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4A128-9AE1-4A68-BBD2-8B8DF3271060}"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93175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4A128-9AE1-4A68-BBD2-8B8DF3271060}"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18C8-4E27-478C-92DF-CDA7BEDAD918}" type="slidenum">
              <a:rPr lang="en-US" smtClean="0"/>
              <a:t>‹#›</a:t>
            </a:fld>
            <a:endParaRPr lang="en-US"/>
          </a:p>
        </p:txBody>
      </p:sp>
    </p:spTree>
    <p:extLst>
      <p:ext uri="{BB962C8B-B14F-4D97-AF65-F5344CB8AC3E}">
        <p14:creationId xmlns:p14="http://schemas.microsoft.com/office/powerpoint/2010/main" val="236179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C4A128-9AE1-4A68-BBD2-8B8DF3271060}" type="datetimeFigureOut">
              <a:rPr lang="en-US" smtClean="0"/>
              <a:t>12/14/2021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4318C8-4E27-478C-92DF-CDA7BEDAD918}" type="slidenum">
              <a:rPr lang="en-US" smtClean="0"/>
              <a:t>‹#›</a:t>
            </a:fld>
            <a:endParaRPr lang="en-US"/>
          </a:p>
        </p:txBody>
      </p:sp>
    </p:spTree>
    <p:extLst>
      <p:ext uri="{BB962C8B-B14F-4D97-AF65-F5344CB8AC3E}">
        <p14:creationId xmlns:p14="http://schemas.microsoft.com/office/powerpoint/2010/main" val="3044569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2199-7286-4A04-A805-908060903FA0}"/>
              </a:ext>
            </a:extLst>
          </p:cNvPr>
          <p:cNvSpPr>
            <a:spLocks noGrp="1"/>
          </p:cNvSpPr>
          <p:nvPr>
            <p:ph type="ctrTitle"/>
          </p:nvPr>
        </p:nvSpPr>
        <p:spPr/>
        <p:txBody>
          <a:bodyPr/>
          <a:lstStyle/>
          <a:p>
            <a:r>
              <a:rPr lang="en-US" dirty="0"/>
              <a:t>Thermalize</a:t>
            </a:r>
          </a:p>
        </p:txBody>
      </p:sp>
      <p:sp>
        <p:nvSpPr>
          <p:cNvPr id="3" name="Subtitle 2">
            <a:extLst>
              <a:ext uri="{FF2B5EF4-FFF2-40B4-BE49-F238E27FC236}">
                <a16:creationId xmlns:a16="http://schemas.microsoft.com/office/drawing/2014/main" id="{AE537C25-9F31-4024-B6D0-05D84867EF19}"/>
              </a:ext>
            </a:extLst>
          </p:cNvPr>
          <p:cNvSpPr>
            <a:spLocks noGrp="1"/>
          </p:cNvSpPr>
          <p:nvPr>
            <p:ph type="subTitle" idx="1"/>
          </p:nvPr>
        </p:nvSpPr>
        <p:spPr/>
        <p:txBody>
          <a:bodyPr/>
          <a:lstStyle/>
          <a:p>
            <a:r>
              <a:rPr lang="en-US" dirty="0"/>
              <a:t>SPE Europe GEOENERGY Hackathon!</a:t>
            </a:r>
          </a:p>
        </p:txBody>
      </p:sp>
    </p:spTree>
    <p:extLst>
      <p:ext uri="{BB962C8B-B14F-4D97-AF65-F5344CB8AC3E}">
        <p14:creationId xmlns:p14="http://schemas.microsoft.com/office/powerpoint/2010/main" val="390066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2927D2-A827-42A5-A5C4-184589A531C3}"/>
              </a:ext>
            </a:extLst>
          </p:cNvPr>
          <p:cNvSpPr/>
          <p:nvPr/>
        </p:nvSpPr>
        <p:spPr>
          <a:xfrm>
            <a:off x="878535" y="135131"/>
            <a:ext cx="10596579" cy="6312672"/>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6551BC8C-02E3-475E-993C-424DF87AB6D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09735" y="737216"/>
            <a:ext cx="10242563" cy="5230705"/>
          </a:xfrm>
        </p:spPr>
      </p:pic>
      <p:sp>
        <p:nvSpPr>
          <p:cNvPr id="2" name="Title 1">
            <a:extLst>
              <a:ext uri="{FF2B5EF4-FFF2-40B4-BE49-F238E27FC236}">
                <a16:creationId xmlns:a16="http://schemas.microsoft.com/office/drawing/2014/main" id="{A006FE62-9EA5-45F9-8F0B-AC1C0C878D35}"/>
              </a:ext>
            </a:extLst>
          </p:cNvPr>
          <p:cNvSpPr>
            <a:spLocks noGrp="1"/>
          </p:cNvSpPr>
          <p:nvPr>
            <p:ph type="title"/>
          </p:nvPr>
        </p:nvSpPr>
        <p:spPr>
          <a:xfrm>
            <a:off x="1109735" y="-217294"/>
            <a:ext cx="8810625" cy="1387081"/>
          </a:xfrm>
        </p:spPr>
        <p:txBody>
          <a:bodyPr/>
          <a:lstStyle/>
          <a:p>
            <a:r>
              <a:rPr lang="en-US" dirty="0">
                <a:solidFill>
                  <a:srgbClr val="FF0000"/>
                </a:solidFill>
              </a:rPr>
              <a:t>The RESULTS – 6400M3/day</a:t>
            </a:r>
          </a:p>
        </p:txBody>
      </p:sp>
      <p:pic>
        <p:nvPicPr>
          <p:cNvPr id="5" name="Picture 4">
            <a:extLst>
              <a:ext uri="{FF2B5EF4-FFF2-40B4-BE49-F238E27FC236}">
                <a16:creationId xmlns:a16="http://schemas.microsoft.com/office/drawing/2014/main" id="{A11CCF5C-35F3-49E9-9A43-11960B7593BB}"/>
              </a:ext>
            </a:extLst>
          </p:cNvPr>
          <p:cNvPicPr>
            <a:picLocks noChangeAspect="1"/>
          </p:cNvPicPr>
          <p:nvPr/>
        </p:nvPicPr>
        <p:blipFill>
          <a:blip r:embed="rId3"/>
          <a:stretch>
            <a:fillRect/>
          </a:stretch>
        </p:blipFill>
        <p:spPr>
          <a:xfrm>
            <a:off x="8729569" y="2628900"/>
            <a:ext cx="2638126" cy="1319063"/>
          </a:xfrm>
          <a:prstGeom prst="rect">
            <a:avLst/>
          </a:prstGeom>
        </p:spPr>
      </p:pic>
    </p:spTree>
    <p:extLst>
      <p:ext uri="{BB962C8B-B14F-4D97-AF65-F5344CB8AC3E}">
        <p14:creationId xmlns:p14="http://schemas.microsoft.com/office/powerpoint/2010/main" val="239557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B478-4AEA-4317-A96F-5AB930E3C74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66A78DD-F792-46F6-84B0-739C92CBCBF8}"/>
              </a:ext>
            </a:extLst>
          </p:cNvPr>
          <p:cNvSpPr>
            <a:spLocks noGrp="1"/>
          </p:cNvSpPr>
          <p:nvPr>
            <p:ph idx="1"/>
          </p:nvPr>
        </p:nvSpPr>
        <p:spPr/>
        <p:txBody>
          <a:bodyPr/>
          <a:lstStyle/>
          <a:p>
            <a:pPr marL="0" indent="0">
              <a:buNone/>
            </a:pPr>
            <a:r>
              <a:rPr lang="en-US" dirty="0"/>
              <a:t>We configured 6 doublets consisting of 6 production wells and 3 injection wells. Two production wells were already in existence and one injection well was already in existence. Based on the initial production, drilling no additional makeup wells, we initially overproduce at 6000M3/day to meet the thermal demand for more than 40 years at less that </a:t>
            </a:r>
            <a:r>
              <a:rPr lang="en-GB" dirty="0"/>
              <a:t>€</a:t>
            </a:r>
            <a:r>
              <a:rPr lang="en-US" dirty="0"/>
              <a:t>0.005 LCOH after 15 years. </a:t>
            </a:r>
          </a:p>
          <a:p>
            <a:pPr marL="0" indent="0">
              <a:buNone/>
            </a:pPr>
            <a:r>
              <a:rPr lang="en-US" dirty="0"/>
              <a:t>We learned interesting new workflows, programming skills, and hope to work more with darts in the future, given our own geologic models. </a:t>
            </a:r>
          </a:p>
        </p:txBody>
      </p:sp>
    </p:spTree>
    <p:extLst>
      <p:ext uri="{BB962C8B-B14F-4D97-AF65-F5344CB8AC3E}">
        <p14:creationId xmlns:p14="http://schemas.microsoft.com/office/powerpoint/2010/main" val="1354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B5979A1-6FF3-4DE8-B907-1694A178830C}"/>
              </a:ext>
            </a:extLst>
          </p:cNvPr>
          <p:cNvSpPr>
            <a:spLocks noGrp="1"/>
          </p:cNvSpPr>
          <p:nvPr>
            <p:ph type="title"/>
          </p:nvPr>
        </p:nvSpPr>
        <p:spPr>
          <a:xfrm>
            <a:off x="1141411" y="748240"/>
            <a:ext cx="9906000" cy="1117073"/>
          </a:xfrm>
        </p:spPr>
        <p:txBody>
          <a:bodyPr>
            <a:normAutofit/>
          </a:bodyPr>
          <a:lstStyle/>
          <a:p>
            <a:pPr algn="ctr"/>
            <a:r>
              <a:rPr lang="en-US" sz="4000" dirty="0"/>
              <a:t>The Exploration</a:t>
            </a:r>
          </a:p>
        </p:txBody>
      </p:sp>
      <p:pic>
        <p:nvPicPr>
          <p:cNvPr id="4" name="Content Placeholder 3">
            <a:extLst>
              <a:ext uri="{FF2B5EF4-FFF2-40B4-BE49-F238E27FC236}">
                <a16:creationId xmlns:a16="http://schemas.microsoft.com/office/drawing/2014/main" id="{7CAA5EAA-38C4-410A-B7FE-B6C6E4408E41}"/>
              </a:ext>
            </a:extLst>
          </p:cNvPr>
          <p:cNvPicPr>
            <a:picLocks noGrp="1" noChangeAspect="1"/>
          </p:cNvPicPr>
          <p:nvPr>
            <p:ph idx="1"/>
          </p:nvPr>
        </p:nvPicPr>
        <p:blipFill>
          <a:blip r:embed="rId3"/>
          <a:stretch>
            <a:fillRect/>
          </a:stretch>
        </p:blipFill>
        <p:spPr>
          <a:xfrm>
            <a:off x="1490662" y="1865118"/>
            <a:ext cx="8296275" cy="4885366"/>
          </a:xfrm>
          <a:prstGeom prst="rect">
            <a:avLst/>
          </a:prstGeom>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138698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B5979A1-6FF3-4DE8-B907-1694A178830C}"/>
              </a:ext>
            </a:extLst>
          </p:cNvPr>
          <p:cNvSpPr>
            <a:spLocks noGrp="1"/>
          </p:cNvSpPr>
          <p:nvPr>
            <p:ph type="title"/>
          </p:nvPr>
        </p:nvSpPr>
        <p:spPr>
          <a:xfrm>
            <a:off x="1141411" y="748240"/>
            <a:ext cx="5897564" cy="1117073"/>
          </a:xfrm>
        </p:spPr>
        <p:txBody>
          <a:bodyPr>
            <a:normAutofit/>
          </a:bodyPr>
          <a:lstStyle/>
          <a:p>
            <a:pPr algn="ctr"/>
            <a:r>
              <a:rPr lang="en-US" sz="4000" dirty="0"/>
              <a:t>The Exploration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Content Placeholder 6">
            <a:extLst>
              <a:ext uri="{FF2B5EF4-FFF2-40B4-BE49-F238E27FC236}">
                <a16:creationId xmlns:a16="http://schemas.microsoft.com/office/drawing/2014/main" id="{F506C7AE-C4DC-4F2C-990D-8040B7FB687B}"/>
              </a:ext>
            </a:extLst>
          </p:cNvPr>
          <p:cNvPicPr>
            <a:picLocks noGrp="1" noChangeAspect="1"/>
          </p:cNvPicPr>
          <p:nvPr>
            <p:ph idx="1"/>
          </p:nvPr>
        </p:nvPicPr>
        <p:blipFill>
          <a:blip r:embed="rId3"/>
          <a:stretch>
            <a:fillRect/>
          </a:stretch>
        </p:blipFill>
        <p:spPr>
          <a:xfrm>
            <a:off x="8250500" y="35714"/>
            <a:ext cx="2981062" cy="6786569"/>
          </a:xfrm>
          <a:prstGeom prst="rect">
            <a:avLst/>
          </a:prstGeom>
        </p:spPr>
      </p:pic>
      <p:pic>
        <p:nvPicPr>
          <p:cNvPr id="6" name="Picture 5">
            <a:extLst>
              <a:ext uri="{FF2B5EF4-FFF2-40B4-BE49-F238E27FC236}">
                <a16:creationId xmlns:a16="http://schemas.microsoft.com/office/drawing/2014/main" id="{487E85E2-89A2-4477-BC81-3A90B9D02BCF}"/>
              </a:ext>
            </a:extLst>
          </p:cNvPr>
          <p:cNvPicPr>
            <a:picLocks noChangeAspect="1"/>
          </p:cNvPicPr>
          <p:nvPr/>
        </p:nvPicPr>
        <p:blipFill>
          <a:blip r:embed="rId4"/>
          <a:stretch>
            <a:fillRect/>
          </a:stretch>
        </p:blipFill>
        <p:spPr>
          <a:xfrm>
            <a:off x="2179649" y="4581526"/>
            <a:ext cx="2936338" cy="1260476"/>
          </a:xfrm>
          <a:prstGeom prst="rect">
            <a:avLst/>
          </a:prstGeom>
        </p:spPr>
      </p:pic>
    </p:spTree>
    <p:extLst>
      <p:ext uri="{BB962C8B-B14F-4D97-AF65-F5344CB8AC3E}">
        <p14:creationId xmlns:p14="http://schemas.microsoft.com/office/powerpoint/2010/main" val="48545565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B5979A1-6FF3-4DE8-B907-1694A178830C}"/>
              </a:ext>
            </a:extLst>
          </p:cNvPr>
          <p:cNvSpPr>
            <a:spLocks noGrp="1"/>
          </p:cNvSpPr>
          <p:nvPr>
            <p:ph type="title"/>
          </p:nvPr>
        </p:nvSpPr>
        <p:spPr>
          <a:xfrm>
            <a:off x="3506786" y="824176"/>
            <a:ext cx="5897564" cy="1117073"/>
          </a:xfrm>
        </p:spPr>
        <p:txBody>
          <a:bodyPr>
            <a:normAutofit/>
          </a:bodyPr>
          <a:lstStyle/>
          <a:p>
            <a:pPr algn="ctr"/>
            <a:r>
              <a:rPr lang="en-US" sz="4000" dirty="0"/>
              <a:t>The Exploration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0" name="Rectangle 39">
            <a:extLst>
              <a:ext uri="{FF2B5EF4-FFF2-40B4-BE49-F238E27FC236}">
                <a16:creationId xmlns:a16="http://schemas.microsoft.com/office/drawing/2014/main" id="{D639F9DB-F7C6-43E4-94AF-A44391041AB0}"/>
              </a:ext>
            </a:extLst>
          </p:cNvPr>
          <p:cNvSpPr/>
          <p:nvPr/>
        </p:nvSpPr>
        <p:spPr>
          <a:xfrm>
            <a:off x="478631" y="1909763"/>
            <a:ext cx="11517311" cy="3217863"/>
          </a:xfrm>
          <a:prstGeom prst="rect">
            <a:avLst/>
          </a:pr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1A3B0B-9497-4895-B170-F67FA49481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9530" y="2144942"/>
            <a:ext cx="5676187" cy="2847481"/>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CD104343-1036-4A62-80EC-06C594059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273" y="2156416"/>
            <a:ext cx="5662398" cy="2818809"/>
          </a:xfrm>
          <a:prstGeom prst="rect">
            <a:avLst/>
          </a:prstGeom>
          <a:ln>
            <a:solidFill>
              <a:schemeClr val="accent1"/>
            </a:solidFill>
          </a:ln>
        </p:spPr>
      </p:pic>
    </p:spTree>
    <p:extLst>
      <p:ext uri="{BB962C8B-B14F-4D97-AF65-F5344CB8AC3E}">
        <p14:creationId xmlns:p14="http://schemas.microsoft.com/office/powerpoint/2010/main" val="10735093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B5979A1-6FF3-4DE8-B907-1694A178830C}"/>
              </a:ext>
            </a:extLst>
          </p:cNvPr>
          <p:cNvSpPr>
            <a:spLocks noGrp="1"/>
          </p:cNvSpPr>
          <p:nvPr>
            <p:ph type="title"/>
          </p:nvPr>
        </p:nvSpPr>
        <p:spPr>
          <a:xfrm>
            <a:off x="3506786" y="824176"/>
            <a:ext cx="5897564" cy="1117073"/>
          </a:xfrm>
        </p:spPr>
        <p:txBody>
          <a:bodyPr>
            <a:normAutofit/>
          </a:bodyPr>
          <a:lstStyle/>
          <a:p>
            <a:pPr algn="ctr"/>
            <a:r>
              <a:rPr lang="en-US" sz="4000" dirty="0"/>
              <a:t>The Exploration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4" name="Rectangle 3">
            <a:extLst>
              <a:ext uri="{FF2B5EF4-FFF2-40B4-BE49-F238E27FC236}">
                <a16:creationId xmlns:a16="http://schemas.microsoft.com/office/drawing/2014/main" id="{93ED24F9-9D1C-45AD-A281-01D106E9B417}"/>
              </a:ext>
            </a:extLst>
          </p:cNvPr>
          <p:cNvSpPr/>
          <p:nvPr/>
        </p:nvSpPr>
        <p:spPr>
          <a:xfrm>
            <a:off x="3123375" y="1990726"/>
            <a:ext cx="6039675" cy="3703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D328F5-C38F-48F8-87ED-02054C462106}"/>
              </a:ext>
            </a:extLst>
          </p:cNvPr>
          <p:cNvPicPr>
            <a:picLocks noChangeAspect="1"/>
          </p:cNvPicPr>
          <p:nvPr/>
        </p:nvPicPr>
        <p:blipFill>
          <a:blip r:embed="rId3"/>
          <a:stretch>
            <a:fillRect/>
          </a:stretch>
        </p:blipFill>
        <p:spPr>
          <a:xfrm>
            <a:off x="3230531" y="2085605"/>
            <a:ext cx="5840474" cy="3542083"/>
          </a:xfrm>
          <a:prstGeom prst="rect">
            <a:avLst/>
          </a:prstGeom>
        </p:spPr>
      </p:pic>
    </p:spTree>
    <p:extLst>
      <p:ext uri="{BB962C8B-B14F-4D97-AF65-F5344CB8AC3E}">
        <p14:creationId xmlns:p14="http://schemas.microsoft.com/office/powerpoint/2010/main" val="39340977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2047-961A-41DA-888B-436D528AA66F}"/>
              </a:ext>
            </a:extLst>
          </p:cNvPr>
          <p:cNvSpPr>
            <a:spLocks noGrp="1"/>
          </p:cNvSpPr>
          <p:nvPr>
            <p:ph type="title"/>
          </p:nvPr>
        </p:nvSpPr>
        <p:spPr/>
        <p:txBody>
          <a:bodyPr/>
          <a:lstStyle/>
          <a:p>
            <a:r>
              <a:rPr lang="en-US" dirty="0"/>
              <a:t>The experimentation</a:t>
            </a:r>
          </a:p>
        </p:txBody>
      </p:sp>
      <p:pic>
        <p:nvPicPr>
          <p:cNvPr id="8" name="Content Placeholder 7">
            <a:extLst>
              <a:ext uri="{FF2B5EF4-FFF2-40B4-BE49-F238E27FC236}">
                <a16:creationId xmlns:a16="http://schemas.microsoft.com/office/drawing/2014/main" id="{867E9C21-50E2-449E-8FE2-6B8CCC2D320A}"/>
              </a:ext>
            </a:extLst>
          </p:cNvPr>
          <p:cNvPicPr>
            <a:picLocks noGrp="1" noChangeAspect="1"/>
          </p:cNvPicPr>
          <p:nvPr>
            <p:ph idx="1"/>
          </p:nvPr>
        </p:nvPicPr>
        <p:blipFill>
          <a:blip r:embed="rId2"/>
          <a:stretch>
            <a:fillRect/>
          </a:stretch>
        </p:blipFill>
        <p:spPr>
          <a:xfrm>
            <a:off x="2374901" y="1636653"/>
            <a:ext cx="6712858" cy="1283834"/>
          </a:xfrm>
        </p:spPr>
      </p:pic>
      <p:pic>
        <p:nvPicPr>
          <p:cNvPr id="10" name="Picture 9">
            <a:extLst>
              <a:ext uri="{FF2B5EF4-FFF2-40B4-BE49-F238E27FC236}">
                <a16:creationId xmlns:a16="http://schemas.microsoft.com/office/drawing/2014/main" id="{44228A86-AD85-4185-B3FD-ABCB8D4752C7}"/>
              </a:ext>
            </a:extLst>
          </p:cNvPr>
          <p:cNvPicPr>
            <a:picLocks noChangeAspect="1"/>
          </p:cNvPicPr>
          <p:nvPr/>
        </p:nvPicPr>
        <p:blipFill>
          <a:blip r:embed="rId3"/>
          <a:stretch>
            <a:fillRect/>
          </a:stretch>
        </p:blipFill>
        <p:spPr>
          <a:xfrm>
            <a:off x="2374901" y="2980689"/>
            <a:ext cx="6712859" cy="1313203"/>
          </a:xfrm>
          <a:prstGeom prst="rect">
            <a:avLst/>
          </a:prstGeom>
        </p:spPr>
      </p:pic>
      <p:pic>
        <p:nvPicPr>
          <p:cNvPr id="12" name="Picture 11">
            <a:extLst>
              <a:ext uri="{FF2B5EF4-FFF2-40B4-BE49-F238E27FC236}">
                <a16:creationId xmlns:a16="http://schemas.microsoft.com/office/drawing/2014/main" id="{45EDCB24-8182-4179-A9ED-3BA5A18DB73E}"/>
              </a:ext>
            </a:extLst>
          </p:cNvPr>
          <p:cNvPicPr>
            <a:picLocks noChangeAspect="1"/>
          </p:cNvPicPr>
          <p:nvPr/>
        </p:nvPicPr>
        <p:blipFill>
          <a:blip r:embed="rId4"/>
          <a:stretch>
            <a:fillRect/>
          </a:stretch>
        </p:blipFill>
        <p:spPr>
          <a:xfrm>
            <a:off x="2374901" y="4354094"/>
            <a:ext cx="6712858" cy="1271247"/>
          </a:xfrm>
          <a:prstGeom prst="rect">
            <a:avLst/>
          </a:prstGeom>
        </p:spPr>
      </p:pic>
      <p:pic>
        <p:nvPicPr>
          <p:cNvPr id="14" name="Picture 13">
            <a:extLst>
              <a:ext uri="{FF2B5EF4-FFF2-40B4-BE49-F238E27FC236}">
                <a16:creationId xmlns:a16="http://schemas.microsoft.com/office/drawing/2014/main" id="{068CCA8D-26AD-4D01-BFB2-256C37DA5C3F}"/>
              </a:ext>
            </a:extLst>
          </p:cNvPr>
          <p:cNvPicPr>
            <a:picLocks noChangeAspect="1"/>
          </p:cNvPicPr>
          <p:nvPr/>
        </p:nvPicPr>
        <p:blipFill>
          <a:blip r:embed="rId5"/>
          <a:stretch>
            <a:fillRect/>
          </a:stretch>
        </p:blipFill>
        <p:spPr>
          <a:xfrm>
            <a:off x="2597214" y="5655753"/>
            <a:ext cx="6268231" cy="1167458"/>
          </a:xfrm>
          <a:prstGeom prst="rect">
            <a:avLst/>
          </a:prstGeom>
        </p:spPr>
      </p:pic>
    </p:spTree>
    <p:extLst>
      <p:ext uri="{BB962C8B-B14F-4D97-AF65-F5344CB8AC3E}">
        <p14:creationId xmlns:p14="http://schemas.microsoft.com/office/powerpoint/2010/main" val="395327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FE62-9EA5-45F9-8F0B-AC1C0C878D35}"/>
              </a:ext>
            </a:extLst>
          </p:cNvPr>
          <p:cNvSpPr>
            <a:spLocks noGrp="1"/>
          </p:cNvSpPr>
          <p:nvPr>
            <p:ph type="title"/>
          </p:nvPr>
        </p:nvSpPr>
        <p:spPr/>
        <p:txBody>
          <a:bodyPr/>
          <a:lstStyle/>
          <a:p>
            <a:r>
              <a:rPr lang="en-US" dirty="0"/>
              <a:t>The Configuration</a:t>
            </a:r>
          </a:p>
        </p:txBody>
      </p:sp>
      <p:sp>
        <p:nvSpPr>
          <p:cNvPr id="6" name="Rectangle 5">
            <a:extLst>
              <a:ext uri="{FF2B5EF4-FFF2-40B4-BE49-F238E27FC236}">
                <a16:creationId xmlns:a16="http://schemas.microsoft.com/office/drawing/2014/main" id="{E82927D2-A827-42A5-A5C4-184589A531C3}"/>
              </a:ext>
            </a:extLst>
          </p:cNvPr>
          <p:cNvSpPr/>
          <p:nvPr/>
        </p:nvSpPr>
        <p:spPr>
          <a:xfrm>
            <a:off x="2516238" y="1941522"/>
            <a:ext cx="7483685" cy="4458236"/>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E965EAAF-EF54-4F99-A5ED-5ADB0077E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626" y="1931801"/>
            <a:ext cx="7665098" cy="4573021"/>
          </a:xfrm>
        </p:spPr>
      </p:pic>
    </p:spTree>
    <p:extLst>
      <p:ext uri="{BB962C8B-B14F-4D97-AF65-F5344CB8AC3E}">
        <p14:creationId xmlns:p14="http://schemas.microsoft.com/office/powerpoint/2010/main" val="369284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2927D2-A827-42A5-A5C4-184589A531C3}"/>
              </a:ext>
            </a:extLst>
          </p:cNvPr>
          <p:cNvSpPr/>
          <p:nvPr/>
        </p:nvSpPr>
        <p:spPr>
          <a:xfrm>
            <a:off x="878535" y="135131"/>
            <a:ext cx="10596579" cy="6312672"/>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ical user interface&#10;&#10;Description automatically generated">
            <a:extLst>
              <a:ext uri="{FF2B5EF4-FFF2-40B4-BE49-F238E27FC236}">
                <a16:creationId xmlns:a16="http://schemas.microsoft.com/office/drawing/2014/main" id="{6551BC8C-02E3-475E-993C-424DF87AB6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735" y="737216"/>
            <a:ext cx="10242564" cy="5230706"/>
          </a:xfrm>
        </p:spPr>
      </p:pic>
      <p:sp>
        <p:nvSpPr>
          <p:cNvPr id="2" name="Title 1">
            <a:extLst>
              <a:ext uri="{FF2B5EF4-FFF2-40B4-BE49-F238E27FC236}">
                <a16:creationId xmlns:a16="http://schemas.microsoft.com/office/drawing/2014/main" id="{A006FE62-9EA5-45F9-8F0B-AC1C0C878D35}"/>
              </a:ext>
            </a:extLst>
          </p:cNvPr>
          <p:cNvSpPr>
            <a:spLocks noGrp="1"/>
          </p:cNvSpPr>
          <p:nvPr>
            <p:ph type="title"/>
          </p:nvPr>
        </p:nvSpPr>
        <p:spPr>
          <a:xfrm>
            <a:off x="1109735" y="-217294"/>
            <a:ext cx="8810625" cy="1387081"/>
          </a:xfrm>
        </p:spPr>
        <p:txBody>
          <a:bodyPr/>
          <a:lstStyle/>
          <a:p>
            <a:r>
              <a:rPr lang="en-US" dirty="0">
                <a:solidFill>
                  <a:srgbClr val="FF0000"/>
                </a:solidFill>
              </a:rPr>
              <a:t>The RESULTS – 5600M3/day</a:t>
            </a:r>
          </a:p>
        </p:txBody>
      </p:sp>
      <p:pic>
        <p:nvPicPr>
          <p:cNvPr id="10" name="Picture 9">
            <a:extLst>
              <a:ext uri="{FF2B5EF4-FFF2-40B4-BE49-F238E27FC236}">
                <a16:creationId xmlns:a16="http://schemas.microsoft.com/office/drawing/2014/main" id="{8868386D-E785-418B-8C10-A615DAE8B717}"/>
              </a:ext>
            </a:extLst>
          </p:cNvPr>
          <p:cNvPicPr>
            <a:picLocks noChangeAspect="1"/>
          </p:cNvPicPr>
          <p:nvPr/>
        </p:nvPicPr>
        <p:blipFill>
          <a:blip r:embed="rId3"/>
          <a:stretch>
            <a:fillRect/>
          </a:stretch>
        </p:blipFill>
        <p:spPr>
          <a:xfrm>
            <a:off x="10001114" y="3743272"/>
            <a:ext cx="1952898" cy="762106"/>
          </a:xfrm>
          <a:prstGeom prst="rect">
            <a:avLst/>
          </a:prstGeom>
        </p:spPr>
      </p:pic>
    </p:spTree>
    <p:extLst>
      <p:ext uri="{BB962C8B-B14F-4D97-AF65-F5344CB8AC3E}">
        <p14:creationId xmlns:p14="http://schemas.microsoft.com/office/powerpoint/2010/main" val="138647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2927D2-A827-42A5-A5C4-184589A531C3}"/>
              </a:ext>
            </a:extLst>
          </p:cNvPr>
          <p:cNvSpPr/>
          <p:nvPr/>
        </p:nvSpPr>
        <p:spPr>
          <a:xfrm>
            <a:off x="878535" y="135131"/>
            <a:ext cx="10596579" cy="6312672"/>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6551BC8C-02E3-475E-993C-424DF87AB6D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09735" y="737216"/>
            <a:ext cx="10242564" cy="5230705"/>
          </a:xfrm>
        </p:spPr>
      </p:pic>
      <p:sp>
        <p:nvSpPr>
          <p:cNvPr id="2" name="Title 1">
            <a:extLst>
              <a:ext uri="{FF2B5EF4-FFF2-40B4-BE49-F238E27FC236}">
                <a16:creationId xmlns:a16="http://schemas.microsoft.com/office/drawing/2014/main" id="{A006FE62-9EA5-45F9-8F0B-AC1C0C878D35}"/>
              </a:ext>
            </a:extLst>
          </p:cNvPr>
          <p:cNvSpPr>
            <a:spLocks noGrp="1"/>
          </p:cNvSpPr>
          <p:nvPr>
            <p:ph type="title"/>
          </p:nvPr>
        </p:nvSpPr>
        <p:spPr>
          <a:xfrm>
            <a:off x="1109735" y="-217294"/>
            <a:ext cx="8810625" cy="1387081"/>
          </a:xfrm>
        </p:spPr>
        <p:txBody>
          <a:bodyPr/>
          <a:lstStyle/>
          <a:p>
            <a:r>
              <a:rPr lang="en-US" dirty="0">
                <a:solidFill>
                  <a:srgbClr val="FF0000"/>
                </a:solidFill>
              </a:rPr>
              <a:t>The RESULTS – 6000M3/day</a:t>
            </a:r>
          </a:p>
        </p:txBody>
      </p:sp>
      <p:pic>
        <p:nvPicPr>
          <p:cNvPr id="4" name="Picture 3">
            <a:extLst>
              <a:ext uri="{FF2B5EF4-FFF2-40B4-BE49-F238E27FC236}">
                <a16:creationId xmlns:a16="http://schemas.microsoft.com/office/drawing/2014/main" id="{BCBB67B2-2B9F-43FA-A4AE-4BDBECEE5E6C}"/>
              </a:ext>
            </a:extLst>
          </p:cNvPr>
          <p:cNvPicPr>
            <a:picLocks noChangeAspect="1"/>
          </p:cNvPicPr>
          <p:nvPr/>
        </p:nvPicPr>
        <p:blipFill rotWithShape="1">
          <a:blip r:embed="rId3"/>
          <a:srcRect r="12353"/>
          <a:stretch/>
        </p:blipFill>
        <p:spPr>
          <a:xfrm>
            <a:off x="9453398" y="2214491"/>
            <a:ext cx="2062327" cy="1028844"/>
          </a:xfrm>
          <a:prstGeom prst="rect">
            <a:avLst/>
          </a:prstGeom>
        </p:spPr>
      </p:pic>
      <p:pic>
        <p:nvPicPr>
          <p:cNvPr id="7" name="Picture 6">
            <a:extLst>
              <a:ext uri="{FF2B5EF4-FFF2-40B4-BE49-F238E27FC236}">
                <a16:creationId xmlns:a16="http://schemas.microsoft.com/office/drawing/2014/main" id="{11604859-E5D4-48E1-A440-1251E44462E8}"/>
              </a:ext>
            </a:extLst>
          </p:cNvPr>
          <p:cNvPicPr>
            <a:picLocks noChangeAspect="1"/>
          </p:cNvPicPr>
          <p:nvPr/>
        </p:nvPicPr>
        <p:blipFill>
          <a:blip r:embed="rId4"/>
          <a:stretch>
            <a:fillRect/>
          </a:stretch>
        </p:blipFill>
        <p:spPr>
          <a:xfrm>
            <a:off x="5217465" y="6020667"/>
            <a:ext cx="6096000" cy="549339"/>
          </a:xfrm>
          <a:prstGeom prst="rect">
            <a:avLst/>
          </a:prstGeom>
        </p:spPr>
      </p:pic>
    </p:spTree>
    <p:extLst>
      <p:ext uri="{BB962C8B-B14F-4D97-AF65-F5344CB8AC3E}">
        <p14:creationId xmlns:p14="http://schemas.microsoft.com/office/powerpoint/2010/main" val="67943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49</TotalTime>
  <Words>132</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Thermalize</vt:lpstr>
      <vt:lpstr>The Exploration</vt:lpstr>
      <vt:lpstr>The Exploration</vt:lpstr>
      <vt:lpstr>The Exploration</vt:lpstr>
      <vt:lpstr>The Exploration</vt:lpstr>
      <vt:lpstr>The experimentation</vt:lpstr>
      <vt:lpstr>The Configuration</vt:lpstr>
      <vt:lpstr>The RESULTS – 5600M3/day</vt:lpstr>
      <vt:lpstr>The RESULTS – 6000M3/day</vt:lpstr>
      <vt:lpstr>The RESULTS – 6400M3/day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Thermalize</dc:title>
  <dc:creator>Nicholas Fry</dc:creator>
  <cp:lastModifiedBy>Nicholas Fry</cp:lastModifiedBy>
  <cp:revision>2</cp:revision>
  <dcterms:created xsi:type="dcterms:W3CDTF">2021-12-15T03:18:04Z</dcterms:created>
  <dcterms:modified xsi:type="dcterms:W3CDTF">2021-12-15T04:08:01Z</dcterms:modified>
</cp:coreProperties>
</file>