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436" r:id="rId3"/>
    <p:sldId id="437" r:id="rId4"/>
    <p:sldId id="441" r:id="rId5"/>
    <p:sldId id="442" r:id="rId6"/>
    <p:sldId id="443" r:id="rId7"/>
    <p:sldId id="444" r:id="rId8"/>
    <p:sldId id="445" r:id="rId9"/>
    <p:sldId id="446" r:id="rId10"/>
    <p:sldId id="447" r:id="rId11"/>
    <p:sldId id="448" r:id="rId12"/>
    <p:sldId id="449" r:id="rId13"/>
    <p:sldId id="450" r:id="rId14"/>
    <p:sldId id="451" r:id="rId15"/>
    <p:sldId id="452" r:id="rId16"/>
    <p:sldId id="453" r:id="rId17"/>
    <p:sldId id="454" r:id="rId18"/>
    <p:sldId id="455" r:id="rId19"/>
    <p:sldId id="457" r:id="rId20"/>
    <p:sldId id="458" r:id="rId21"/>
    <p:sldId id="459" r:id="rId22"/>
    <p:sldId id="460" r:id="rId23"/>
    <p:sldId id="461" r:id="rId24"/>
    <p:sldId id="462" r:id="rId25"/>
    <p:sldId id="463" r:id="rId26"/>
    <p:sldId id="464" r:id="rId27"/>
    <p:sldId id="465" r:id="rId28"/>
    <p:sldId id="466" r:id="rId29"/>
    <p:sldId id="467" r:id="rId30"/>
    <p:sldId id="468" r:id="rId31"/>
    <p:sldId id="469" r:id="rId32"/>
    <p:sldId id="470" r:id="rId33"/>
    <p:sldId id="471" r:id="rId34"/>
    <p:sldId id="472" r:id="rId35"/>
    <p:sldId id="473" r:id="rId36"/>
    <p:sldId id="474" r:id="rId37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8">
          <p15:clr>
            <a:srgbClr val="A4A3A4"/>
          </p15:clr>
        </p15:guide>
        <p15:guide id="2" pos="30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C0E5"/>
    <a:srgbClr val="618FFD"/>
    <a:srgbClr val="DADADA"/>
    <a:srgbClr val="C1CEFF"/>
    <a:srgbClr val="4A6BD4"/>
    <a:srgbClr val="969696"/>
    <a:srgbClr val="DDDDDD"/>
    <a:srgbClr val="D9E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06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notesViewPr>
    <p:cSldViewPr>
      <p:cViewPr>
        <p:scale>
          <a:sx n="66" d="100"/>
          <a:sy n="66" d="100"/>
        </p:scale>
        <p:origin x="-1212" y="-60"/>
      </p:cViewPr>
      <p:guideLst>
        <p:guide orient="horz" pos="2238"/>
        <p:guide pos="30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971647">
              <a:defRPr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-1588"/>
            <a:ext cx="3170237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971647">
              <a:defRPr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971647">
              <a:defRPr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971550">
              <a:defRPr i="1"/>
            </a:lvl1pPr>
          </a:lstStyle>
          <a:p>
            <a:pPr>
              <a:defRPr/>
            </a:pPr>
            <a:fld id="{A0DE368E-80D8-4A2A-B486-607060F606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3243263" y="9145588"/>
            <a:ext cx="8286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877" tIns="46438" rIns="92877" bIns="46438">
            <a:spAutoFit/>
          </a:bodyPr>
          <a:lstStyle>
            <a:lvl1pPr defTabSz="92233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en-US" sz="1300"/>
              <a:t>Page </a:t>
            </a:r>
            <a:fld id="{52F9C747-E117-47D6-AECF-5D8A04C7D834}" type="slidenum">
              <a:rPr lang="en-US" altLang="en-US" sz="1300" smtClean="0"/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7328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971647">
              <a:defRPr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-1588"/>
            <a:ext cx="3170237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971647">
              <a:defRPr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971647">
              <a:defRPr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971550">
              <a:defRPr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A84864-2980-41C6-8FD7-8035E0566F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460750" y="9145588"/>
            <a:ext cx="3921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877" tIns="46438" rIns="92877" bIns="46438">
            <a:spAutoFit/>
          </a:bodyPr>
          <a:lstStyle>
            <a:lvl1pPr defTabSz="92233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233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233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233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2338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fld id="{415F5595-0F04-4FCA-847B-FF083293EAB3}" type="slidenum">
              <a:rPr lang="en-US" altLang="en-US" sz="1300" smtClean="0"/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en-US" sz="1300"/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5238" y="725488"/>
            <a:ext cx="4784725" cy="3587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53" tIns="48097" rIns="97853" bIns="480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06949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defTabSz="930275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1963" algn="just" defTabSz="930275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22338" algn="just" defTabSz="930275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84300" algn="just" defTabSz="930275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46263" algn="just" defTabSz="930275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C8D7AB-ED67-42B9-A17C-573A878F3F0E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512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224775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C83007-52CA-451B-96D7-3C072A247D1E}" type="slidenum">
              <a:rPr lang="en-US" altLang="en-US" smtClean="0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2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938615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C83007-52CA-451B-96D7-3C072A247D1E}" type="slidenum">
              <a:rPr lang="en-US" altLang="en-US" smtClean="0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2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48754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C83007-52CA-451B-96D7-3C072A247D1E}" type="slidenum">
              <a:rPr lang="en-US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2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251208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C83007-52CA-451B-96D7-3C072A247D1E}" type="slidenum">
              <a:rPr lang="en-US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2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797601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C83007-52CA-451B-96D7-3C072A247D1E}" type="slidenum">
              <a:rPr lang="en-US" altLang="en-US" smtClean="0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2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001164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C83007-52CA-451B-96D7-3C072A247D1E}" type="slidenum">
              <a:rPr lang="en-US" altLang="en-US" smtClean="0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2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107799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C83007-52CA-451B-96D7-3C072A247D1E}" type="slidenum">
              <a:rPr lang="en-US" altLang="en-US" smtClean="0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2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608472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C83007-52CA-451B-96D7-3C072A247D1E}" type="slidenum">
              <a:rPr lang="en-US" altLang="en-US" smtClean="0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2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107799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C83007-52CA-451B-96D7-3C072A247D1E}" type="slidenum">
              <a:rPr lang="en-US" altLang="en-US" smtClean="0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2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1077991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C83007-52CA-451B-96D7-3C072A247D1E}" type="slidenum">
              <a:rPr lang="en-US" altLang="en-US" smtClean="0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2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107799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0A742E-3967-4A0A-9F2F-76FBDDD6186F}" type="slidenum">
              <a:rPr lang="en-US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81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070846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C83007-52CA-451B-96D7-3C072A247D1E}" type="slidenum">
              <a:rPr lang="en-US" altLang="en-US" smtClean="0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2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107799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C83007-52CA-451B-96D7-3C072A247D1E}" type="slidenum">
              <a:rPr lang="en-US" altLang="en-US" smtClean="0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2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1077991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C83007-52CA-451B-96D7-3C072A247D1E}" type="slidenum">
              <a:rPr lang="en-US" altLang="en-US" smtClean="0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2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1077991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C83007-52CA-451B-96D7-3C072A247D1E}" type="slidenum">
              <a:rPr lang="en-US" altLang="en-US" smtClean="0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2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1077991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C83007-52CA-451B-96D7-3C072A247D1E}" type="slidenum">
              <a:rPr lang="en-US" altLang="en-US" smtClean="0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2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2512081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C83007-52CA-451B-96D7-3C072A247D1E}" type="slidenum">
              <a:rPr lang="en-US" altLang="en-US" smtClean="0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2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2512081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C83007-52CA-451B-96D7-3C072A247D1E}" type="slidenum">
              <a:rPr lang="en-US" altLang="en-US" smtClean="0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2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2512081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C83007-52CA-451B-96D7-3C072A247D1E}" type="slidenum">
              <a:rPr lang="en-US" altLang="en-US" smtClean="0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2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2512081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C83007-52CA-451B-96D7-3C072A247D1E}" type="slidenum">
              <a:rPr lang="en-US" altLang="en-US" smtClean="0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2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1077991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C83007-52CA-451B-96D7-3C072A247D1E}" type="slidenum">
              <a:rPr lang="en-US" altLang="en-US" smtClean="0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2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107799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C83007-52CA-451B-96D7-3C072A247D1E}" type="slidenum">
              <a:rPr lang="en-US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2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9739991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C83007-52CA-451B-96D7-3C072A247D1E}" type="slidenum">
              <a:rPr lang="en-US" altLang="en-US" smtClean="0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2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1077991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C83007-52CA-451B-96D7-3C072A247D1E}" type="slidenum">
              <a:rPr lang="en-US" altLang="en-US" smtClean="0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2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1077991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C83007-52CA-451B-96D7-3C072A247D1E}" type="slidenum">
              <a:rPr lang="en-US" altLang="en-US" smtClean="0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2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1077991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C83007-52CA-451B-96D7-3C072A247D1E}" type="slidenum">
              <a:rPr lang="en-US" altLang="en-US" smtClean="0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2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1077991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C83007-52CA-451B-96D7-3C072A247D1E}" type="slidenum">
              <a:rPr lang="en-US" altLang="en-US" smtClean="0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2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1077991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C83007-52CA-451B-96D7-3C072A247D1E}" type="slidenum">
              <a:rPr lang="en-US" altLang="en-US" smtClean="0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2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1077991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C83007-52CA-451B-96D7-3C072A247D1E}" type="slidenum">
              <a:rPr lang="en-US" altLang="en-US" smtClean="0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2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107799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C83007-52CA-451B-96D7-3C072A247D1E}" type="slidenum">
              <a:rPr lang="en-US" altLang="en-US" smtClean="0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2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956842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C83007-52CA-451B-96D7-3C072A247D1E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2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16798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C83007-52CA-451B-96D7-3C072A247D1E}" type="slidenum">
              <a:rPr lang="en-US" altLang="en-US" smtClean="0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2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538905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C83007-52CA-451B-96D7-3C072A247D1E}" type="slidenum">
              <a:rPr lang="en-US" altLang="en-US" smtClean="0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2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449973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C83007-52CA-451B-96D7-3C072A247D1E}" type="slidenum">
              <a:rPr lang="en-US" altLang="en-US" smtClean="0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2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367422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715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C83007-52CA-451B-96D7-3C072A247D1E}" type="slidenum">
              <a:rPr lang="en-US" altLang="en-US" smtClean="0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2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4954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124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056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0663"/>
            <a:ext cx="2057400" cy="5905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0663"/>
            <a:ext cx="6019800" cy="59055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358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787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761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0034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130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908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106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909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17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27000" y="6540500"/>
            <a:ext cx="20351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altLang="en-US" sz="1600" b="1" dirty="0">
                <a:solidFill>
                  <a:schemeClr val="tx2"/>
                </a:solidFill>
              </a:rPr>
              <a:t>© Louis D. </a:t>
            </a:r>
            <a:r>
              <a:rPr lang="en-US" altLang="en-US" sz="1600" b="1" dirty="0" err="1">
                <a:solidFill>
                  <a:schemeClr val="tx2"/>
                </a:solidFill>
              </a:rPr>
              <a:t>Nel</a:t>
            </a:r>
            <a:r>
              <a:rPr lang="en-US" altLang="en-US" sz="1600" b="1" dirty="0">
                <a:solidFill>
                  <a:schemeClr val="tx2"/>
                </a:solidFill>
              </a:rPr>
              <a:t> 2015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8566150" y="6508750"/>
            <a:ext cx="4064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85000"/>
              </a:lnSpc>
              <a:defRPr/>
            </a:pPr>
            <a:fld id="{8800FE18-6C73-4137-9A5C-BB594FB0BF29}" type="slidenum">
              <a:rPr lang="en-US" altLang="en-US" sz="1800" b="1" smtClean="0"/>
              <a:pPr algn="r">
                <a:lnSpc>
                  <a:spcPct val="85000"/>
                </a:lnSpc>
                <a:defRPr/>
              </a:pPr>
              <a:t>‹#›</a:t>
            </a:fld>
            <a:endParaRPr lang="en-US" altLang="en-US" sz="1800" b="1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14300" y="6413500"/>
            <a:ext cx="8877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029" name="AutoShape 5"/>
          <p:cNvSpPr>
            <a:spLocks noChangeArrowheads="1"/>
          </p:cNvSpPr>
          <p:nvPr/>
        </p:nvSpPr>
        <p:spPr bwMode="auto">
          <a:xfrm>
            <a:off x="82550" y="88900"/>
            <a:ext cx="8958263" cy="582613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CA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663950" y="220663"/>
            <a:ext cx="754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Title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5960831" y="6503988"/>
            <a:ext cx="2346797" cy="286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altLang="en-US" sz="1800" b="1" dirty="0">
                <a:solidFill>
                  <a:schemeClr val="tx2"/>
                </a:solidFill>
              </a:rPr>
              <a:t>      Node.js</a:t>
            </a:r>
            <a:r>
              <a:rPr lang="en-US" altLang="en-US" sz="1800" b="1" baseline="0" dirty="0">
                <a:solidFill>
                  <a:schemeClr val="tx2"/>
                </a:solidFill>
              </a:rPr>
              <a:t> Modules</a:t>
            </a:r>
            <a:endParaRPr lang="en-US" altLang="en-US" sz="1800" b="1" dirty="0">
              <a:solidFill>
                <a:schemeClr val="tx2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338513" y="6521450"/>
            <a:ext cx="13938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altLang="en-US" sz="1800" b="1" dirty="0">
                <a:solidFill>
                  <a:schemeClr val="tx2"/>
                </a:solidFill>
              </a:rPr>
              <a:t>COMP 2406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228600"/>
            <a:ext cx="1822450" cy="373063"/>
          </a:xfrm>
          <a:noFill/>
        </p:spPr>
        <p:txBody>
          <a:bodyPr/>
          <a:lstStyle/>
          <a:p>
            <a:r>
              <a:rPr lang="en-US" altLang="en-US"/>
              <a:t>COMP 2406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685800" y="1143000"/>
            <a:ext cx="7772400" cy="1324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 dirty="0"/>
              <a:t>Here we look at modularizing </a:t>
            </a:r>
            <a:r>
              <a:rPr lang="en-US" altLang="en-US" sz="2000" b="1" dirty="0" err="1"/>
              <a:t>javascript</a:t>
            </a:r>
            <a:r>
              <a:rPr lang="en-US" altLang="en-US" sz="2000" b="1" dirty="0"/>
              <a:t> with modules including using imported </a:t>
            </a:r>
            <a:r>
              <a:rPr lang="en-US" altLang="en-US" sz="2000" b="1" dirty="0" err="1"/>
              <a:t>npm</a:t>
            </a:r>
            <a:r>
              <a:rPr lang="en-US" altLang="en-US" sz="2000" b="1" dirty="0"/>
              <a:t> modules.</a:t>
            </a:r>
          </a:p>
          <a:p>
            <a:endParaRPr lang="en-US" altLang="en-US" sz="2000" b="1" dirty="0"/>
          </a:p>
          <a:p>
            <a:endParaRPr lang="en-US" altLang="en-US" sz="20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633500" cy="383375"/>
          </a:xfrm>
          <a:noFill/>
        </p:spPr>
        <p:txBody>
          <a:bodyPr/>
          <a:lstStyle/>
          <a:p>
            <a:r>
              <a:rPr lang="en-US" altLang="en-US" dirty="0"/>
              <a:t>implicit loading of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index.js </a:t>
            </a:r>
            <a:r>
              <a:rPr lang="en-US" altLang="en-US" dirty="0">
                <a:cs typeface="Courier New" panose="02070309020205020404" pitchFamily="49" charset="0"/>
              </a:rPr>
              <a:t>from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457200" y="639303"/>
            <a:ext cx="8382000" cy="5571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CA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CA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en-CA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/bar/bar1.js </a:t>
            </a:r>
          </a:p>
          <a:p>
            <a:pPr>
              <a:defRPr/>
            </a:pP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() {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console.log(' bar1 was called'); } </a:t>
            </a:r>
          </a:p>
          <a:p>
            <a:pPr>
              <a:defRPr/>
            </a:pPr>
            <a:endParaRPr lang="en-CA" alt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CA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en-CA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/bar/bar2.js </a:t>
            </a:r>
          </a:p>
          <a:p>
            <a:pPr>
              <a:defRPr/>
            </a:pP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() {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console.log(' bar2 was called'); } </a:t>
            </a:r>
          </a:p>
          <a:p>
            <a:pPr>
              <a:defRPr/>
            </a:pPr>
            <a:endParaRPr lang="en-CA" alt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CA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en-CA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/bar/index.js 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exports.bar1 = require('./bar1'); 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exports.bar2 = require('./bar2');</a:t>
            </a:r>
          </a:p>
          <a:p>
            <a:pPr>
              <a:defRPr/>
            </a:pPr>
            <a:endParaRPr lang="en-CA" alt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//foo.js </a:t>
            </a:r>
          </a:p>
          <a:p>
            <a:pPr>
              <a:defRPr/>
            </a:pP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bar = require('bar'); </a:t>
            </a:r>
            <a:r>
              <a:rPr lang="en-CA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CA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en-CA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module bar 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bar.bar1(); 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bar.bar2();</a:t>
            </a:r>
          </a:p>
          <a:p>
            <a:pPr>
              <a:defRPr/>
            </a:pPr>
            <a:endParaRPr lang="en-CA" alt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1400" b="1" dirty="0">
                <a:latin typeface="+mj-lt"/>
                <a:cs typeface="Courier New" panose="02070309020205020404" pitchFamily="49" charset="0"/>
              </a:rPr>
              <a:t>[Syed, </a:t>
            </a:r>
            <a:r>
              <a:rPr lang="en-CA" altLang="en-US" sz="1400" b="1" dirty="0" err="1">
                <a:latin typeface="+mj-lt"/>
                <a:cs typeface="Courier New" panose="02070309020205020404" pitchFamily="49" charset="0"/>
              </a:rPr>
              <a:t>Basarat</a:t>
            </a:r>
            <a:r>
              <a:rPr lang="en-CA" altLang="en-US" sz="1400" b="1" dirty="0">
                <a:latin typeface="+mj-lt"/>
                <a:cs typeface="Courier New" panose="02070309020205020404" pitchFamily="49" charset="0"/>
              </a:rPr>
              <a:t> Ali (2014-11-28). Beginning Node.js (p. 67). </a:t>
            </a:r>
            <a:r>
              <a:rPr lang="en-CA" altLang="en-US" sz="1400" b="1" dirty="0" err="1">
                <a:latin typeface="+mj-lt"/>
                <a:cs typeface="Courier New" panose="02070309020205020404" pitchFamily="49" charset="0"/>
              </a:rPr>
              <a:t>Apress</a:t>
            </a:r>
            <a:r>
              <a:rPr lang="en-CA" altLang="en-US" sz="1400" b="1" dirty="0">
                <a:latin typeface="+mj-lt"/>
                <a:cs typeface="Courier New" panose="02070309020205020404" pitchFamily="49" charset="0"/>
              </a:rPr>
              <a:t>. Kindle Edition. Chap. 4]</a:t>
            </a:r>
          </a:p>
        </p:txBody>
      </p:sp>
    </p:spTree>
    <p:extLst>
      <p:ext uri="{BB962C8B-B14F-4D97-AF65-F5344CB8AC3E}">
        <p14:creationId xmlns:p14="http://schemas.microsoft.com/office/powerpoint/2010/main" val="35814602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484695" cy="372603"/>
          </a:xfrm>
          <a:noFill/>
        </p:spPr>
        <p:txBody>
          <a:bodyPr/>
          <a:lstStyle/>
          <a:p>
            <a:r>
              <a:rPr lang="en-US" altLang="en-US" dirty="0"/>
              <a:t>using implicit loading of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index.js </a:t>
            </a:r>
            <a:r>
              <a:rPr lang="en-US" altLang="en-US" dirty="0">
                <a:cs typeface="Courier New" panose="02070309020205020404" pitchFamily="49" charset="0"/>
              </a:rPr>
              <a:t>from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457200" y="639303"/>
            <a:ext cx="8382000" cy="489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foo/foo.js </a:t>
            </a:r>
            <a:r>
              <a:rPr lang="en-CA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//provides utilities you </a:t>
            </a:r>
          </a:p>
          <a:p>
            <a:pPr>
              <a:defRPr/>
            </a:pPr>
            <a:endParaRPr lang="en-CA" alt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bar/bar.js 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require('../foo/foo.js')</a:t>
            </a:r>
          </a:p>
          <a:p>
            <a:pPr>
              <a:defRPr/>
            </a:pPr>
            <a:endParaRPr lang="en-CA" alt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bar/sub1/sub2/file.js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require('../../../foo/foo.js')</a:t>
            </a:r>
          </a:p>
          <a:p>
            <a:pPr>
              <a:defRPr/>
            </a:pPr>
            <a:endParaRPr lang="en-CA" alt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//better idea: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/foo/index.js </a:t>
            </a:r>
          </a:p>
          <a:p>
            <a:pPr>
              <a:defRPr/>
            </a:pPr>
            <a:endParaRPr lang="en-CA" alt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 each file: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require('foo')</a:t>
            </a:r>
          </a:p>
          <a:p>
            <a:pPr>
              <a:defRPr/>
            </a:pPr>
            <a:endParaRPr lang="en-CA" alt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Syed, </a:t>
            </a:r>
            <a:r>
              <a:rPr lang="en-CA" alt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Basarat</a:t>
            </a:r>
            <a:r>
              <a:rPr lang="en-CA" alt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Ali (2014-11-28). Beginning Node.js (p. 68). </a:t>
            </a:r>
            <a:r>
              <a:rPr lang="en-CA" alt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Apress</a:t>
            </a:r>
            <a:r>
              <a:rPr lang="en-CA" alt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Kindle Edition. Chap 4 </a:t>
            </a:r>
            <a:endParaRPr lang="en-CA" altLang="en-US" b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9520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3457678" cy="383375"/>
          </a:xfrm>
          <a:noFill/>
        </p:spPr>
        <p:txBody>
          <a:bodyPr/>
          <a:lstStyle/>
          <a:p>
            <a:r>
              <a:rPr lang="en-US" altLang="en-US" dirty="0"/>
              <a:t>Module Incompatibility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533400" y="1371600"/>
            <a:ext cx="8382000" cy="4617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CA" altLang="en-US" sz="2000" b="1" dirty="0">
                <a:latin typeface="+mj-lt"/>
                <a:cs typeface="Courier New" panose="02070309020205020404" pitchFamily="49" charset="0"/>
              </a:rPr>
              <a:t>In Node.js, each module can have its own 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en-CA" altLang="en-US" sz="2000" b="1" dirty="0">
                <a:latin typeface="+mj-lt"/>
                <a:cs typeface="Courier New" panose="02070309020205020404" pitchFamily="49" charset="0"/>
              </a:rPr>
              <a:t> folder and different versions of 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moduleZ</a:t>
            </a:r>
            <a:r>
              <a:rPr lang="en-CA" altLang="en-US" sz="2000" b="1" dirty="0">
                <a:latin typeface="+mj-lt"/>
                <a:cs typeface="Courier New" panose="02070309020205020404" pitchFamily="49" charset="0"/>
              </a:rPr>
              <a:t> can coexist. </a:t>
            </a: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2000" b="1" dirty="0">
                <a:latin typeface="+mj-lt"/>
                <a:cs typeface="Courier New" panose="02070309020205020404" pitchFamily="49" charset="0"/>
              </a:rPr>
              <a:t>Modules do not need to be global in Node.js</a:t>
            </a: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1400" b="1" dirty="0">
                <a:latin typeface="+mj-lt"/>
                <a:cs typeface="Courier New" panose="02070309020205020404" pitchFamily="49" charset="0"/>
              </a:rPr>
              <a:t>Syed, </a:t>
            </a:r>
            <a:r>
              <a:rPr lang="en-CA" altLang="en-US" sz="1400" b="1" dirty="0" err="1">
                <a:latin typeface="+mj-lt"/>
                <a:cs typeface="Courier New" panose="02070309020205020404" pitchFamily="49" charset="0"/>
              </a:rPr>
              <a:t>Basarat</a:t>
            </a:r>
            <a:r>
              <a:rPr lang="en-CA" altLang="en-US" sz="1400" b="1" dirty="0">
                <a:latin typeface="+mj-lt"/>
                <a:cs typeface="Courier New" panose="02070309020205020404" pitchFamily="49" charset="0"/>
              </a:rPr>
              <a:t> Ali (2014-11-28). Beginning Node.js (p. 69). </a:t>
            </a:r>
            <a:r>
              <a:rPr lang="en-CA" altLang="en-US" sz="1400" b="1" dirty="0" err="1">
                <a:latin typeface="+mj-lt"/>
                <a:cs typeface="Courier New" panose="02070309020205020404" pitchFamily="49" charset="0"/>
              </a:rPr>
              <a:t>Apress</a:t>
            </a:r>
            <a:r>
              <a:rPr lang="en-CA" altLang="en-US" sz="1400" b="1" dirty="0">
                <a:latin typeface="+mj-lt"/>
                <a:cs typeface="Courier New" panose="02070309020205020404" pitchFamily="49" charset="0"/>
              </a:rPr>
              <a:t>. Kindle Edition.  Chap 4</a:t>
            </a:r>
            <a:endParaRPr lang="en-CA" altLang="en-US" sz="700" b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2330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3818353" cy="372603"/>
          </a:xfrm>
          <a:noFill/>
        </p:spPr>
        <p:txBody>
          <a:bodyPr/>
          <a:lstStyle/>
          <a:p>
            <a:r>
              <a:rPr lang="en-US" altLang="en-US" dirty="0"/>
              <a:t>Node will Cache Modules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533400" y="1371600"/>
            <a:ext cx="8382000" cy="458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projectroot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|-- </a:t>
            </a:r>
          </a:p>
          <a:p>
            <a:pPr>
              <a:defRPr/>
            </a:pP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/foo/index.js 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|-- 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moduleA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 a.js 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|-- 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moduleB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 b.js</a:t>
            </a: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2000" b="1" dirty="0">
                <a:latin typeface="+mj-lt"/>
                <a:cs typeface="Courier New" panose="02070309020205020404" pitchFamily="49" charset="0"/>
              </a:rPr>
              <a:t>If 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a.js</a:t>
            </a:r>
            <a:r>
              <a:rPr lang="en-CA" altLang="en-US" sz="2000" b="1" dirty="0">
                <a:latin typeface="+mj-lt"/>
                <a:cs typeface="Courier New" panose="02070309020205020404" pitchFamily="49" charset="0"/>
              </a:rPr>
              <a:t> and 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b.js</a:t>
            </a:r>
            <a:r>
              <a:rPr lang="en-CA" altLang="en-US" sz="2000" b="1" dirty="0">
                <a:latin typeface="+mj-lt"/>
                <a:cs typeface="Courier New" panose="02070309020205020404" pitchFamily="49" charset="0"/>
              </a:rPr>
              <a:t> both 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require('foo')</a:t>
            </a:r>
            <a:r>
              <a:rPr lang="en-CA" altLang="en-US" sz="2000" b="1" dirty="0">
                <a:latin typeface="+mj-lt"/>
                <a:cs typeface="Courier New" panose="02070309020205020404" pitchFamily="49" charset="0"/>
              </a:rPr>
              <a:t> they will get the same cached module export result.</a:t>
            </a: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1200" b="1" dirty="0">
                <a:latin typeface="+mj-lt"/>
                <a:cs typeface="Courier New" panose="02070309020205020404" pitchFamily="49" charset="0"/>
              </a:rPr>
              <a:t>Syed, </a:t>
            </a:r>
            <a:r>
              <a:rPr lang="en-CA" altLang="en-US" sz="1200" b="1" dirty="0" err="1">
                <a:latin typeface="+mj-lt"/>
                <a:cs typeface="Courier New" panose="02070309020205020404" pitchFamily="49" charset="0"/>
              </a:rPr>
              <a:t>Basarat</a:t>
            </a:r>
            <a:r>
              <a:rPr lang="en-CA" altLang="en-US" sz="1200" b="1" dirty="0">
                <a:latin typeface="+mj-lt"/>
                <a:cs typeface="Courier New" panose="02070309020205020404" pitchFamily="49" charset="0"/>
              </a:rPr>
              <a:t> Ali (2014-11-28). Beginning Node.js (p. 69). </a:t>
            </a:r>
            <a:r>
              <a:rPr lang="en-CA" altLang="en-US" sz="1200" b="1" dirty="0" err="1">
                <a:latin typeface="+mj-lt"/>
                <a:cs typeface="Courier New" panose="02070309020205020404" pitchFamily="49" charset="0"/>
              </a:rPr>
              <a:t>Apress</a:t>
            </a:r>
            <a:r>
              <a:rPr lang="en-CA" altLang="en-US" sz="1200" b="1" dirty="0">
                <a:latin typeface="+mj-lt"/>
                <a:cs typeface="Courier New" panose="02070309020205020404" pitchFamily="49" charset="0"/>
              </a:rPr>
              <a:t>. Kindle Edition. Chap. 4</a:t>
            </a:r>
          </a:p>
        </p:txBody>
      </p:sp>
    </p:spTree>
    <p:extLst>
      <p:ext uri="{BB962C8B-B14F-4D97-AF65-F5344CB8AC3E}">
        <p14:creationId xmlns:p14="http://schemas.microsoft.com/office/powerpoint/2010/main" val="21063207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3852017" cy="372603"/>
          </a:xfrm>
          <a:noFill/>
        </p:spPr>
        <p:txBody>
          <a:bodyPr/>
          <a:lstStyle/>
          <a:p>
            <a:r>
              <a:rPr lang="en-US" altLang="en-US" dirty="0"/>
              <a:t>Own versions of Modules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533400" y="1371600"/>
            <a:ext cx="8382000" cy="489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projectroot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|-- </a:t>
            </a:r>
          </a:p>
          <a:p>
            <a:pPr>
              <a:defRPr/>
            </a:pP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/foo/index.js 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|-- 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moduleA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/a.js 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|-- 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moduleB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|-- 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/foo/index.js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|-- b.js</a:t>
            </a:r>
          </a:p>
          <a:p>
            <a:pPr>
              <a:defRPr/>
            </a:pP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2000" b="1" dirty="0">
                <a:latin typeface="+mj-lt"/>
                <a:cs typeface="Courier New" panose="02070309020205020404" pitchFamily="49" charset="0"/>
              </a:rPr>
              <a:t>If 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a.js</a:t>
            </a:r>
            <a:r>
              <a:rPr lang="en-CA" altLang="en-US" sz="2000" b="1" dirty="0">
                <a:latin typeface="+mj-lt"/>
                <a:cs typeface="Courier New" panose="02070309020205020404" pitchFamily="49" charset="0"/>
              </a:rPr>
              <a:t> and 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b.js</a:t>
            </a:r>
            <a:r>
              <a:rPr lang="en-CA" altLang="en-US" sz="2000" b="1" dirty="0">
                <a:latin typeface="+mj-lt"/>
                <a:cs typeface="Courier New" panose="02070309020205020404" pitchFamily="49" charset="0"/>
              </a:rPr>
              <a:t> both 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require('foo')</a:t>
            </a:r>
            <a:r>
              <a:rPr lang="en-CA" altLang="en-US" sz="2000" b="1" dirty="0">
                <a:latin typeface="+mj-lt"/>
                <a:cs typeface="Courier New" panose="02070309020205020404" pitchFamily="49" charset="0"/>
              </a:rPr>
              <a:t> this time they will get the different versions of module foo.</a:t>
            </a: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1200" b="1" dirty="0">
                <a:latin typeface="+mj-lt"/>
                <a:cs typeface="Courier New" panose="02070309020205020404" pitchFamily="49" charset="0"/>
              </a:rPr>
              <a:t>Syed, </a:t>
            </a:r>
            <a:r>
              <a:rPr lang="en-CA" altLang="en-US" sz="1200" b="1" dirty="0" err="1">
                <a:latin typeface="+mj-lt"/>
                <a:cs typeface="Courier New" panose="02070309020205020404" pitchFamily="49" charset="0"/>
              </a:rPr>
              <a:t>Basarat</a:t>
            </a:r>
            <a:r>
              <a:rPr lang="en-CA" altLang="en-US" sz="1200" b="1" dirty="0">
                <a:latin typeface="+mj-lt"/>
                <a:cs typeface="Courier New" panose="02070309020205020404" pitchFamily="49" charset="0"/>
              </a:rPr>
              <a:t> Ali (2014-11-28). Beginning Node.js (p. 69). </a:t>
            </a:r>
            <a:r>
              <a:rPr lang="en-CA" altLang="en-US" sz="1200" b="1" dirty="0" err="1">
                <a:latin typeface="+mj-lt"/>
                <a:cs typeface="Courier New" panose="02070309020205020404" pitchFamily="49" charset="0"/>
              </a:rPr>
              <a:t>Apress</a:t>
            </a:r>
            <a:r>
              <a:rPr lang="en-CA" altLang="en-US" sz="1200" b="1" dirty="0">
                <a:latin typeface="+mj-lt"/>
                <a:cs typeface="Courier New" panose="02070309020205020404" pitchFamily="49" charset="0"/>
              </a:rPr>
              <a:t>. Kindle Edition. Chap. 4</a:t>
            </a:r>
          </a:p>
        </p:txBody>
      </p:sp>
    </p:spTree>
    <p:extLst>
      <p:ext uri="{BB962C8B-B14F-4D97-AF65-F5344CB8AC3E}">
        <p14:creationId xmlns:p14="http://schemas.microsoft.com/office/powerpoint/2010/main" val="94170857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4943661" cy="372603"/>
          </a:xfrm>
          <a:noFill/>
        </p:spPr>
        <p:txBody>
          <a:bodyPr/>
          <a:lstStyle/>
          <a:p>
            <a:r>
              <a:rPr lang="en-US" altLang="en-US" dirty="0"/>
              <a:t>Implicit Loading of JSON objects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533400" y="1371600"/>
            <a:ext cx="8382000" cy="4617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CA" altLang="en-US" sz="2000" b="1" dirty="0">
                <a:latin typeface="+mj-lt"/>
                <a:cs typeface="Courier New" panose="02070309020205020404" pitchFamily="49" charset="0"/>
              </a:rPr>
              <a:t>In Node.js, if a foo.js is not found as a result of a require('foo'), Node.js will look for a </a:t>
            </a:r>
            <a:r>
              <a:rPr lang="en-CA" altLang="en-US" sz="2000" b="1" dirty="0" err="1">
                <a:latin typeface="+mj-lt"/>
                <a:cs typeface="Courier New" panose="02070309020205020404" pitchFamily="49" charset="0"/>
              </a:rPr>
              <a:t>foo.json</a:t>
            </a: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2000" b="1" dirty="0" err="1">
                <a:latin typeface="+mj-lt"/>
                <a:cs typeface="Courier New" panose="02070309020205020404" pitchFamily="49" charset="0"/>
              </a:rPr>
              <a:t>foo.json</a:t>
            </a:r>
            <a:r>
              <a:rPr lang="en-CA" altLang="en-US" sz="2000" b="1" dirty="0">
                <a:latin typeface="+mj-lt"/>
                <a:cs typeface="Courier New" panose="02070309020205020404" pitchFamily="49" charset="0"/>
              </a:rPr>
              <a:t> will be treated as a JSON string and converted to a </a:t>
            </a:r>
            <a:r>
              <a:rPr lang="en-CA" altLang="en-US" sz="2000" b="1" dirty="0" err="1">
                <a:latin typeface="+mj-lt"/>
                <a:cs typeface="Courier New" panose="02070309020205020404" pitchFamily="49" charset="0"/>
              </a:rPr>
              <a:t>javascript</a:t>
            </a:r>
            <a:r>
              <a:rPr lang="en-CA" altLang="en-US" sz="2000" b="1" dirty="0">
                <a:latin typeface="+mj-lt"/>
                <a:cs typeface="Courier New" panose="02070309020205020404" pitchFamily="49" charset="0"/>
              </a:rPr>
              <a:t> object and returned as the export of the module.</a:t>
            </a: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2000" b="1" dirty="0">
                <a:latin typeface="+mj-lt"/>
                <a:cs typeface="Courier New" panose="02070309020205020404" pitchFamily="49" charset="0"/>
              </a:rPr>
              <a:t>Popular mechanism for configuration data.</a:t>
            </a: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1400" b="1" dirty="0">
                <a:latin typeface="+mj-lt"/>
                <a:cs typeface="Courier New" panose="02070309020205020404" pitchFamily="49" charset="0"/>
              </a:rPr>
              <a:t>Syed, </a:t>
            </a:r>
            <a:r>
              <a:rPr lang="en-CA" altLang="en-US" sz="1400" b="1" dirty="0" err="1">
                <a:latin typeface="+mj-lt"/>
                <a:cs typeface="Courier New" panose="02070309020205020404" pitchFamily="49" charset="0"/>
              </a:rPr>
              <a:t>Basarat</a:t>
            </a:r>
            <a:r>
              <a:rPr lang="en-CA" altLang="en-US" sz="1400" b="1" dirty="0">
                <a:latin typeface="+mj-lt"/>
                <a:cs typeface="Courier New" panose="02070309020205020404" pitchFamily="49" charset="0"/>
              </a:rPr>
              <a:t> Ali (2014-11-28). Beginning Node.js (p. 69). </a:t>
            </a:r>
            <a:r>
              <a:rPr lang="en-CA" altLang="en-US" sz="1400" b="1" dirty="0" err="1">
                <a:latin typeface="+mj-lt"/>
                <a:cs typeface="Courier New" panose="02070309020205020404" pitchFamily="49" charset="0"/>
              </a:rPr>
              <a:t>Apress</a:t>
            </a:r>
            <a:r>
              <a:rPr lang="en-CA" altLang="en-US" sz="1400" b="1" dirty="0">
                <a:latin typeface="+mj-lt"/>
                <a:cs typeface="Courier New" panose="02070309020205020404" pitchFamily="49" charset="0"/>
              </a:rPr>
              <a:t>. Kindle Edition.  Chap 4</a:t>
            </a:r>
            <a:endParaRPr lang="en-CA" altLang="en-US" sz="700" b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9318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4943661" cy="372603"/>
          </a:xfrm>
          <a:noFill/>
        </p:spPr>
        <p:txBody>
          <a:bodyPr/>
          <a:lstStyle/>
          <a:p>
            <a:r>
              <a:rPr lang="en-US" altLang="en-US" dirty="0"/>
              <a:t>Implicit Loading of JSON objects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533400" y="1371600"/>
            <a:ext cx="8534400" cy="4617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CA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CA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config.json</a:t>
            </a:r>
            <a:r>
              <a:rPr lang="en-CA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{"foo": "this is the value for foo"}</a:t>
            </a:r>
          </a:p>
          <a:p>
            <a:pPr>
              <a:defRPr/>
            </a:pP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//app.js </a:t>
            </a:r>
          </a:p>
          <a:p>
            <a:pPr>
              <a:defRPr/>
            </a:pP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require('./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 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config.foo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CA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//this is the value for foo</a:t>
            </a: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1400" b="1" dirty="0">
                <a:latin typeface="+mj-lt"/>
                <a:cs typeface="Courier New" panose="02070309020205020404" pitchFamily="49" charset="0"/>
              </a:rPr>
              <a:t>Syed, </a:t>
            </a:r>
            <a:r>
              <a:rPr lang="en-CA" altLang="en-US" sz="1400" b="1" dirty="0" err="1">
                <a:latin typeface="+mj-lt"/>
                <a:cs typeface="Courier New" panose="02070309020205020404" pitchFamily="49" charset="0"/>
              </a:rPr>
              <a:t>Basarat</a:t>
            </a:r>
            <a:r>
              <a:rPr lang="en-CA" altLang="en-US" sz="1400" b="1" dirty="0">
                <a:latin typeface="+mj-lt"/>
                <a:cs typeface="Courier New" panose="02070309020205020404" pitchFamily="49" charset="0"/>
              </a:rPr>
              <a:t> Ali (2014-11-28). Beginning Node.js (p. 69). </a:t>
            </a:r>
            <a:r>
              <a:rPr lang="en-CA" altLang="en-US" sz="1400" b="1" dirty="0" err="1">
                <a:latin typeface="+mj-lt"/>
                <a:cs typeface="Courier New" panose="02070309020205020404" pitchFamily="49" charset="0"/>
              </a:rPr>
              <a:t>Apress</a:t>
            </a:r>
            <a:r>
              <a:rPr lang="en-CA" altLang="en-US" sz="1400" b="1" dirty="0">
                <a:latin typeface="+mj-lt"/>
                <a:cs typeface="Courier New" panose="02070309020205020404" pitchFamily="49" charset="0"/>
              </a:rPr>
              <a:t>. Kindle Edition.  Chap 4</a:t>
            </a:r>
            <a:endParaRPr lang="en-CA" altLang="en-US" sz="700" b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268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6317435" cy="372603"/>
          </a:xfrm>
          <a:noFill/>
        </p:spPr>
        <p:txBody>
          <a:bodyPr/>
          <a:lstStyle/>
          <a:p>
            <a:r>
              <a:rPr lang="en-US" altLang="en-US" dirty="0"/>
              <a:t>Creating a </a:t>
            </a:r>
            <a:r>
              <a:rPr lang="en-US" altLang="en-US" dirty="0" err="1"/>
              <a:t>package.json</a:t>
            </a:r>
            <a:r>
              <a:rPr lang="en-US" altLang="en-US" dirty="0"/>
              <a:t> </a:t>
            </a:r>
            <a:r>
              <a:rPr lang="en-US" altLang="en-US" dirty="0" err="1"/>
              <a:t>depedencies</a:t>
            </a:r>
            <a:r>
              <a:rPr lang="en-US" altLang="en-US" dirty="0"/>
              <a:t> file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533400" y="838200"/>
            <a:ext cx="8382000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7761288" cy="4618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25873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6317435" cy="372603"/>
          </a:xfrm>
          <a:noFill/>
        </p:spPr>
        <p:txBody>
          <a:bodyPr/>
          <a:lstStyle/>
          <a:p>
            <a:r>
              <a:rPr lang="en-US" altLang="en-US" dirty="0"/>
              <a:t>Creating a </a:t>
            </a:r>
            <a:r>
              <a:rPr lang="en-US" altLang="en-US" dirty="0" err="1"/>
              <a:t>package.json</a:t>
            </a:r>
            <a:r>
              <a:rPr lang="en-US" altLang="en-US" dirty="0"/>
              <a:t> </a:t>
            </a:r>
            <a:r>
              <a:rPr lang="en-US" altLang="en-US" dirty="0" err="1"/>
              <a:t>depedencies</a:t>
            </a:r>
            <a:r>
              <a:rPr lang="en-US" altLang="en-US" dirty="0"/>
              <a:t> file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533400" y="838200"/>
            <a:ext cx="8382000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2992" y="1564483"/>
            <a:ext cx="804258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"name": "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"version": "1.0.0",</a:t>
            </a:r>
          </a:p>
          <a:p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"description": "",</a:t>
            </a:r>
          </a:p>
          <a:p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"main": "00A_foo.js",</a:t>
            </a:r>
          </a:p>
          <a:p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"dependencies": {},</a:t>
            </a:r>
          </a:p>
          <a:p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devDependencies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 {},</a:t>
            </a:r>
          </a:p>
          <a:p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"scripts": {</a:t>
            </a:r>
          </a:p>
          <a:p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"test": "echo \"Error: no test specified\" &amp;&amp; exit 1"</a:t>
            </a:r>
          </a:p>
          <a:p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"author": "",</a:t>
            </a:r>
          </a:p>
          <a:p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"license": "ISC"</a:t>
            </a:r>
          </a:p>
          <a:p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C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10950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3972241" cy="372603"/>
          </a:xfrm>
          <a:noFill/>
        </p:spPr>
        <p:txBody>
          <a:bodyPr/>
          <a:lstStyle/>
          <a:p>
            <a:r>
              <a:rPr lang="en-US" altLang="en-US" dirty="0"/>
              <a:t>Installing an </a:t>
            </a:r>
            <a:r>
              <a:rPr lang="en-US" altLang="en-US" dirty="0" err="1"/>
              <a:t>npm</a:t>
            </a:r>
            <a:r>
              <a:rPr lang="en-US" altLang="en-US" dirty="0"/>
              <a:t> package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533400" y="838200"/>
            <a:ext cx="8382000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install underscore</a:t>
            </a: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17" y="1371600"/>
            <a:ext cx="7980363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3429000"/>
            <a:ext cx="548419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"name": "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"version": "1.0.0",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"main": "00A_foo.js",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"dependencies": {},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devDependencies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{},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"scripts": {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"test": "echo \"Error: no test specified\" &amp;&amp; exit 1"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"author": "",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"license": "ISC",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"description": ""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6553200" y="3657600"/>
            <a:ext cx="2209800" cy="990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dirty="0">
                <a:latin typeface="Arial" charset="0"/>
              </a:rPr>
              <a:t>No effect on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kumimoji="0" lang="en-C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4064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228600"/>
            <a:ext cx="4538102" cy="372603"/>
          </a:xfrm>
          <a:noFill/>
        </p:spPr>
        <p:txBody>
          <a:bodyPr/>
          <a:lstStyle/>
          <a:p>
            <a:r>
              <a:rPr lang="en-US" altLang="en-US" dirty="0" err="1"/>
              <a:t>Javascript</a:t>
            </a:r>
            <a:r>
              <a:rPr lang="en-US" altLang="en-US" dirty="0"/>
              <a:t> Modules in Node.js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04800" y="838200"/>
            <a:ext cx="8382000" cy="5940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2000" b="1" dirty="0"/>
          </a:p>
          <a:p>
            <a:pPr>
              <a:defRPr/>
            </a:pPr>
            <a:r>
              <a:rPr lang="en-US" altLang="en-US" sz="2000" b="1" dirty="0">
                <a:solidFill>
                  <a:srgbClr val="00B050"/>
                </a:solidFill>
              </a:rPr>
              <a:t>Node.js provides three kinds of modules</a:t>
            </a:r>
          </a:p>
          <a:p>
            <a:pPr>
              <a:defRPr/>
            </a:pPr>
            <a:endParaRPr lang="en-US" altLang="en-US" sz="2000" b="1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sz="2000" b="1" dirty="0"/>
              <a:t>core modules –ship with node.js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sz="2000" b="1" dirty="0"/>
              <a:t>file based modules –loaded from local file system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sz="2000" b="1" dirty="0"/>
              <a:t>imported from </a:t>
            </a:r>
            <a:r>
              <a:rPr lang="en-US" altLang="en-US" sz="2000" b="1" dirty="0" err="1"/>
              <a:t>npm</a:t>
            </a:r>
            <a:r>
              <a:rPr lang="en-US" altLang="en-US" sz="2000" b="1" dirty="0"/>
              <a:t> registry</a:t>
            </a:r>
          </a:p>
          <a:p>
            <a:pPr>
              <a:defRPr/>
            </a:pPr>
            <a:endParaRPr lang="en-US" altLang="en-US" sz="2000" b="1" dirty="0"/>
          </a:p>
          <a:p>
            <a:pPr>
              <a:defRPr/>
            </a:pPr>
            <a:r>
              <a:rPr lang="en-US" altLang="en-US" sz="2000" b="1" dirty="0">
                <a:solidFill>
                  <a:srgbClr val="00B050"/>
                </a:solidFill>
              </a:rPr>
              <a:t>Server-side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sz="2000" b="1" dirty="0"/>
              <a:t>Here we are talking about modularizing server-side </a:t>
            </a:r>
            <a:r>
              <a:rPr lang="en-US" altLang="en-US" sz="2000" b="1" dirty="0" err="1"/>
              <a:t>javascript</a:t>
            </a:r>
            <a:r>
              <a:rPr lang="en-US" altLang="en-US" sz="2000" b="1" dirty="0"/>
              <a:t> for execution in node.js environment.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sz="2000" b="1" dirty="0"/>
              <a:t>Here we don't talk about modularizing client-side </a:t>
            </a:r>
            <a:r>
              <a:rPr lang="en-US" altLang="en-US" sz="2000" b="1" dirty="0" err="1"/>
              <a:t>javascript</a:t>
            </a:r>
            <a:r>
              <a:rPr lang="en-US" altLang="en-US" sz="2000" b="1" dirty="0"/>
              <a:t> shipped to the browser.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en-US" sz="2000" b="1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sz="2000" b="1" dirty="0"/>
              <a:t>References: Beginning Node.js Copyright © 2014 by </a:t>
            </a:r>
            <a:r>
              <a:rPr lang="en-US" altLang="en-US" sz="2000" b="1" dirty="0" err="1"/>
              <a:t>Basarat</a:t>
            </a:r>
            <a:r>
              <a:rPr lang="en-US" altLang="en-US" sz="2000" b="1" dirty="0"/>
              <a:t> Ali Syed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en-US" sz="2000" b="1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sz="2000" b="1" dirty="0"/>
              <a:t>Syed, </a:t>
            </a:r>
            <a:r>
              <a:rPr lang="en-US" altLang="en-US" sz="2000" b="1" dirty="0" err="1"/>
              <a:t>Basarat</a:t>
            </a:r>
            <a:r>
              <a:rPr lang="en-US" altLang="en-US" sz="2000" b="1" dirty="0"/>
              <a:t> Ali (2014-11-28). Beginning Node.js . </a:t>
            </a:r>
            <a:r>
              <a:rPr lang="en-US" altLang="en-US" sz="2000" b="1" dirty="0" err="1"/>
              <a:t>Apress</a:t>
            </a:r>
            <a:r>
              <a:rPr lang="en-US" altLang="en-US" sz="2000" b="1" dirty="0"/>
              <a:t>.  Chapter 4</a:t>
            </a:r>
          </a:p>
          <a:p>
            <a:pPr>
              <a:defRPr/>
            </a:pPr>
            <a:endParaRPr lang="en-US" altLang="en-US" sz="20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21029" y="228600"/>
            <a:ext cx="8688276" cy="372603"/>
          </a:xfrm>
          <a:noFill/>
        </p:spPr>
        <p:txBody>
          <a:bodyPr/>
          <a:lstStyle/>
          <a:p>
            <a:r>
              <a:rPr lang="en-US" altLang="en-US" dirty="0"/>
              <a:t>Installing an </a:t>
            </a:r>
            <a:r>
              <a:rPr lang="en-US" altLang="en-US" dirty="0" err="1"/>
              <a:t>npm</a:t>
            </a:r>
            <a:r>
              <a:rPr lang="en-US" altLang="en-US" dirty="0"/>
              <a:t> package (with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-save </a:t>
            </a:r>
            <a:r>
              <a:rPr lang="en-US" altLang="en-US" dirty="0"/>
              <a:t>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--save </a:t>
            </a:r>
            <a:r>
              <a:rPr lang="en-US" altLang="en-US" dirty="0"/>
              <a:t>option)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533400" y="838200"/>
            <a:ext cx="8382000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install underscore –save   //or --save</a:t>
            </a: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3808" y="3124706"/>
            <a:ext cx="548419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"name": "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"version": "1.0.0",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"main": "00A_foo.js",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"dependencies": {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"underscore": "^1.8.3"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devDependencies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{},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"scripts": {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"test": "echo \"Error: no test specified\" &amp;&amp; exit 1"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"author": "",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"license": "ISC",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"description": ""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6553200" y="3657600"/>
            <a:ext cx="2209800" cy="990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dirty="0">
                <a:latin typeface="Arial" charset="0"/>
              </a:rPr>
              <a:t>Updates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kumimoji="0" lang="en-C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92" y="1546728"/>
            <a:ext cx="8047037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>
            <a:stCxn id="3" idx="1"/>
          </p:cNvCxnSpPr>
          <p:nvPr/>
        </p:nvCxnSpPr>
        <p:spPr bwMode="auto">
          <a:xfrm flipH="1">
            <a:off x="3245905" y="4152900"/>
            <a:ext cx="3307295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670075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21029" y="228600"/>
            <a:ext cx="4603824" cy="372603"/>
          </a:xfrm>
          <a:noFill/>
        </p:spPr>
        <p:txBody>
          <a:bodyPr/>
          <a:lstStyle/>
          <a:p>
            <a:r>
              <a:rPr lang="en-US" altLang="en-US" dirty="0"/>
              <a:t>Listing installed dependencies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533400" y="838200"/>
            <a:ext cx="8382000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ls</a:t>
            </a: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7437437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14599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21029" y="228600"/>
            <a:ext cx="3565079" cy="383375"/>
          </a:xfrm>
          <a:noFill/>
        </p:spPr>
        <p:txBody>
          <a:bodyPr/>
          <a:lstStyle/>
          <a:p>
            <a:r>
              <a:rPr lang="en-US" altLang="en-US" dirty="0"/>
              <a:t>Removing </a:t>
            </a:r>
            <a:r>
              <a:rPr lang="en-US" altLang="en-US" dirty="0" err="1"/>
              <a:t>depedencies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533400" y="838200"/>
            <a:ext cx="8382000" cy="1324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underscore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//or</a:t>
            </a:r>
          </a:p>
          <a:p>
            <a:pPr>
              <a:defRPr/>
            </a:pP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underscore –save //to update 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8796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21029" y="228600"/>
            <a:ext cx="6636432" cy="372603"/>
          </a:xfrm>
          <a:noFill/>
        </p:spPr>
        <p:txBody>
          <a:bodyPr/>
          <a:lstStyle/>
          <a:p>
            <a:r>
              <a:rPr lang="en-US" altLang="en-US" dirty="0"/>
              <a:t>Installing all </a:t>
            </a:r>
            <a:r>
              <a:rPr lang="en-US" altLang="en-US" dirty="0" err="1"/>
              <a:t>depencies</a:t>
            </a:r>
            <a:r>
              <a:rPr lang="en-US" altLang="en-US" dirty="0"/>
              <a:t> in your </a:t>
            </a:r>
            <a:r>
              <a:rPr lang="en-US" altLang="en-US" dirty="0" err="1"/>
              <a:t>package.json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533400" y="838200"/>
            <a:ext cx="8382000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install //installs from 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3808" y="3124706"/>
            <a:ext cx="548419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"name": "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"version": "1.0.0",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"main": "00A_foo.js",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"dependencies": {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"underscore": "^1.8.3"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devDependencies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{},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"scripts": {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"test": "echo \"Error: no test specified\" &amp;&amp; exit 1"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"author": "",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"license": "ISC",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"description": ""</a:t>
            </a:r>
          </a:p>
          <a:p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6553200" y="3657600"/>
            <a:ext cx="2209800" cy="990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dirty="0">
                <a:latin typeface="Arial" charset="0"/>
              </a:rPr>
              <a:t>Will install all dependencies listed in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kumimoji="0" lang="en-C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>
            <a:stCxn id="3" idx="1"/>
          </p:cNvCxnSpPr>
          <p:nvPr/>
        </p:nvCxnSpPr>
        <p:spPr bwMode="auto">
          <a:xfrm flipH="1">
            <a:off x="3245905" y="4152900"/>
            <a:ext cx="3307295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28750"/>
            <a:ext cx="6770687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43119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3904915" cy="372603"/>
          </a:xfrm>
          <a:noFill/>
        </p:spPr>
        <p:txBody>
          <a:bodyPr/>
          <a:lstStyle/>
          <a:p>
            <a:r>
              <a:rPr lang="en-US" altLang="en-US" dirty="0" err="1"/>
              <a:t>npm</a:t>
            </a:r>
            <a:r>
              <a:rPr lang="en-US" altLang="en-US" dirty="0"/>
              <a:t> Semantic Versioning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533400" y="1371600"/>
            <a:ext cx="8382000" cy="3786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CA" altLang="en-US" sz="2000" b="1" dirty="0" err="1">
                <a:latin typeface="+mj-lt"/>
                <a:cs typeface="Courier New" panose="02070309020205020404" pitchFamily="49" charset="0"/>
              </a:rPr>
              <a:t>Npm</a:t>
            </a:r>
            <a:r>
              <a:rPr lang="en-CA" altLang="en-US" sz="2000" b="1" dirty="0">
                <a:latin typeface="+mj-lt"/>
                <a:cs typeface="Courier New" panose="02070309020205020404" pitchFamily="49" charset="0"/>
              </a:rPr>
              <a:t> uses the following Semantic (meaningful) version numbering scheme</a:t>
            </a: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57600" y="2514600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1.8.3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6384" y="3505200"/>
            <a:ext cx="2209800" cy="206210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/>
              <a:t>Major version number</a:t>
            </a:r>
          </a:p>
          <a:p>
            <a:r>
              <a:rPr lang="en-CA" sz="1600" dirty="0"/>
              <a:t>Must be incremented when a non-backwards compatible feature is added or a non-backwards compatible</a:t>
            </a:r>
            <a:br>
              <a:rPr lang="en-CA" sz="1600" dirty="0"/>
            </a:br>
            <a:r>
              <a:rPr lang="en-CA" sz="1600" dirty="0"/>
              <a:t>bug fix is made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2800" y="3657600"/>
            <a:ext cx="2209800" cy="132343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/>
              <a:t>Minor version number</a:t>
            </a:r>
          </a:p>
          <a:p>
            <a:r>
              <a:rPr lang="en-CA" sz="1600" dirty="0"/>
              <a:t>Must be incremented when a</a:t>
            </a:r>
          </a:p>
          <a:p>
            <a:r>
              <a:rPr lang="en-CA" sz="1600" dirty="0"/>
              <a:t>backwards compatible feature is added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0" y="3809999"/>
            <a:ext cx="2209800" cy="10772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/>
              <a:t>Patch version must be incremented when a</a:t>
            </a:r>
            <a:br>
              <a:rPr lang="en-CA" sz="1600" dirty="0"/>
            </a:br>
            <a:r>
              <a:rPr lang="en-CA" sz="1600" dirty="0"/>
              <a:t>backwards compatible</a:t>
            </a:r>
            <a:br>
              <a:rPr lang="en-CA" sz="1600" dirty="0"/>
            </a:br>
            <a:r>
              <a:rPr lang="en-CA" sz="1600" dirty="0"/>
              <a:t>bug fix is made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1621284" y="2971800"/>
            <a:ext cx="2188716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" name="Straight Arrow Connector 9"/>
          <p:cNvCxnSpPr>
            <a:stCxn id="6" idx="0"/>
          </p:cNvCxnSpPr>
          <p:nvPr/>
        </p:nvCxnSpPr>
        <p:spPr bwMode="auto">
          <a:xfrm flipH="1" flipV="1">
            <a:off x="4367089" y="2998047"/>
            <a:ext cx="90611" cy="65955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" name="Straight Arrow Connector 11"/>
          <p:cNvCxnSpPr>
            <a:stCxn id="7" idx="0"/>
          </p:cNvCxnSpPr>
          <p:nvPr/>
        </p:nvCxnSpPr>
        <p:spPr bwMode="auto">
          <a:xfrm flipH="1" flipV="1">
            <a:off x="4876801" y="2971801"/>
            <a:ext cx="2324099" cy="83819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258385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3904915" cy="372603"/>
          </a:xfrm>
          <a:noFill/>
        </p:spPr>
        <p:txBody>
          <a:bodyPr/>
          <a:lstStyle/>
          <a:p>
            <a:r>
              <a:rPr lang="en-US" altLang="en-US" dirty="0" err="1"/>
              <a:t>npm</a:t>
            </a:r>
            <a:r>
              <a:rPr lang="en-US" altLang="en-US" dirty="0"/>
              <a:t> Semantic Versioning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533400" y="1371600"/>
            <a:ext cx="8382000" cy="3786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CA" altLang="en-US" sz="2000" b="1" dirty="0" err="1">
                <a:latin typeface="+mj-lt"/>
                <a:cs typeface="Courier New" panose="02070309020205020404" pitchFamily="49" charset="0"/>
              </a:rPr>
              <a:t>Npm</a:t>
            </a:r>
            <a:r>
              <a:rPr lang="en-CA" altLang="en-US" sz="2000" b="1" dirty="0">
                <a:latin typeface="+mj-lt"/>
                <a:cs typeface="Courier New" panose="02070309020205020404" pitchFamily="49" charset="0"/>
              </a:rPr>
              <a:t> uses the following Semantic (meaningful) version numbering scheme</a:t>
            </a: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57600" y="2514600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~1.8.3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6384" y="3505200"/>
            <a:ext cx="2209800" cy="15696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/>
              <a:t>~ means latest patch compatible version</a:t>
            </a:r>
          </a:p>
          <a:p>
            <a:endParaRPr lang="en-CA" sz="1600" dirty="0"/>
          </a:p>
          <a:p>
            <a:r>
              <a:rPr lang="en-CA" sz="1600" dirty="0"/>
              <a:t>e.g. 1.8.5</a:t>
            </a:r>
          </a:p>
          <a:p>
            <a:r>
              <a:rPr lang="en-CA" sz="1600" dirty="0"/>
              <a:t>But not</a:t>
            </a:r>
          </a:p>
          <a:p>
            <a:r>
              <a:rPr lang="en-CA" sz="1600" dirty="0"/>
              <a:t>1.9.0 or 2.0.1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1621284" y="2971800"/>
            <a:ext cx="2188716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590808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3904915" cy="372603"/>
          </a:xfrm>
          <a:noFill/>
        </p:spPr>
        <p:txBody>
          <a:bodyPr/>
          <a:lstStyle/>
          <a:p>
            <a:r>
              <a:rPr lang="en-US" altLang="en-US" dirty="0" err="1"/>
              <a:t>npm</a:t>
            </a:r>
            <a:r>
              <a:rPr lang="en-US" altLang="en-US" dirty="0"/>
              <a:t> Semantic Versioning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533400" y="1371600"/>
            <a:ext cx="8382000" cy="3786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CA" altLang="en-US" sz="2000" b="1" dirty="0" err="1">
                <a:latin typeface="+mj-lt"/>
                <a:cs typeface="Courier New" panose="02070309020205020404" pitchFamily="49" charset="0"/>
              </a:rPr>
              <a:t>Npm</a:t>
            </a:r>
            <a:r>
              <a:rPr lang="en-CA" altLang="en-US" sz="2000" b="1" dirty="0">
                <a:latin typeface="+mj-lt"/>
                <a:cs typeface="Courier New" panose="02070309020205020404" pitchFamily="49" charset="0"/>
              </a:rPr>
              <a:t> uses the following Semantic (meaningful) version numbering scheme</a:t>
            </a: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57600" y="2514600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^1.8.3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6384" y="3505200"/>
            <a:ext cx="2209800" cy="15696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/>
              <a:t>^ means latest minor version  compatible version</a:t>
            </a:r>
          </a:p>
          <a:p>
            <a:endParaRPr lang="en-CA" sz="1600" dirty="0"/>
          </a:p>
          <a:p>
            <a:r>
              <a:rPr lang="en-CA" sz="1600" dirty="0"/>
              <a:t>e.g. 1.9.5</a:t>
            </a:r>
          </a:p>
          <a:p>
            <a:r>
              <a:rPr lang="en-CA" sz="1600" dirty="0"/>
              <a:t>but not 2.0.1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1621284" y="2971800"/>
            <a:ext cx="2188716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142473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6125075" cy="372603"/>
          </a:xfrm>
          <a:noFill/>
        </p:spPr>
        <p:txBody>
          <a:bodyPr/>
          <a:lstStyle/>
          <a:p>
            <a:r>
              <a:rPr lang="en-US" altLang="en-US" dirty="0" err="1"/>
              <a:t>npm</a:t>
            </a:r>
            <a:r>
              <a:rPr lang="en-US" altLang="en-US" dirty="0"/>
              <a:t> Semantic Versioning –other options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533400" y="1371600"/>
            <a:ext cx="8382000" cy="3786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CA" altLang="en-US" sz="2000" b="1" dirty="0" err="1">
                <a:latin typeface="+mj-lt"/>
                <a:cs typeface="Courier New" panose="02070309020205020404" pitchFamily="49" charset="0"/>
              </a:rPr>
              <a:t>Npm</a:t>
            </a:r>
            <a:r>
              <a:rPr lang="en-CA" altLang="en-US" sz="2000" b="1" dirty="0">
                <a:latin typeface="+mj-lt"/>
                <a:cs typeface="Courier New" panose="02070309020205020404" pitchFamily="49" charset="0"/>
              </a:rPr>
              <a:t> uses the following Semantic (meaningful) version numbering scheme</a:t>
            </a: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05200" y="2532355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1.8.*</a:t>
            </a:r>
          </a:p>
          <a:p>
            <a:r>
              <a:rPr lang="en-CA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&gt;=1.8.9</a:t>
            </a:r>
          </a:p>
          <a:p>
            <a:r>
              <a:rPr lang="en-CA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&lt;2.0.3</a:t>
            </a:r>
          </a:p>
          <a:p>
            <a:r>
              <a:rPr lang="en-CA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CA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//latest version</a:t>
            </a:r>
          </a:p>
        </p:txBody>
      </p:sp>
    </p:spTree>
    <p:extLst>
      <p:ext uri="{BB962C8B-B14F-4D97-AF65-F5344CB8AC3E}">
        <p14:creationId xmlns:p14="http://schemas.microsoft.com/office/powerpoint/2010/main" val="10577699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21029" y="228600"/>
            <a:ext cx="4058803" cy="372603"/>
          </a:xfrm>
          <a:noFill/>
        </p:spPr>
        <p:txBody>
          <a:bodyPr/>
          <a:lstStyle/>
          <a:p>
            <a:r>
              <a:rPr lang="en-US" altLang="en-US" dirty="0"/>
              <a:t>Installing specific versions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81000" y="1066799"/>
            <a:ext cx="8382000" cy="224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install underscore@1.0.3</a:t>
            </a:r>
          </a:p>
          <a:p>
            <a:pPr>
              <a:defRPr/>
            </a:pP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install underscore@"~1.0.0"</a:t>
            </a:r>
          </a:p>
          <a:p>
            <a:pPr>
              <a:defRPr/>
            </a:pP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install underscore@"^1.0.0"</a:t>
            </a:r>
          </a:p>
          <a:p>
            <a:pPr>
              <a:defRPr/>
            </a:pP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install underscore  //latest version</a:t>
            </a:r>
          </a:p>
        </p:txBody>
      </p:sp>
    </p:spTree>
    <p:extLst>
      <p:ext uri="{BB962C8B-B14F-4D97-AF65-F5344CB8AC3E}">
        <p14:creationId xmlns:p14="http://schemas.microsoft.com/office/powerpoint/2010/main" val="245704186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21029" y="228600"/>
            <a:ext cx="7226337" cy="383375"/>
          </a:xfrm>
          <a:noFill/>
        </p:spPr>
        <p:txBody>
          <a:bodyPr/>
          <a:lstStyle/>
          <a:p>
            <a:r>
              <a:rPr lang="en-US" altLang="en-US" dirty="0"/>
              <a:t>Installing specific versions –with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81000" y="1066799"/>
            <a:ext cx="8382000" cy="4401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CA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 </a:t>
            </a:r>
            <a:r>
              <a:rPr lang="en-CA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CA" alt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"dependencies": { 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"underscore": "^1.6.0" 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</a:p>
          <a:p>
            <a:pPr>
              <a:defRPr/>
            </a:pP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//Or to update </a:t>
            </a:r>
            <a:r>
              <a:rPr lang="en-CA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CA" alt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install underscore@"^1.0.0" –save</a:t>
            </a:r>
          </a:p>
          <a:p>
            <a:pPr>
              <a:defRPr/>
            </a:pP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to update </a:t>
            </a:r>
            <a:r>
              <a:rPr lang="en-CA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CA" alt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update -save</a:t>
            </a:r>
          </a:p>
          <a:p>
            <a:pPr>
              <a:defRPr/>
            </a:pP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43079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228600"/>
            <a:ext cx="1822450" cy="373063"/>
          </a:xfrm>
          <a:noFill/>
        </p:spPr>
        <p:txBody>
          <a:bodyPr/>
          <a:lstStyle/>
          <a:p>
            <a:r>
              <a:rPr lang="en-US" altLang="en-US"/>
              <a:t>COMP 2406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603250" y="1295400"/>
            <a:ext cx="8382000" cy="3447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2000" b="1" dirty="0">
                <a:solidFill>
                  <a:schemeClr val="accent5">
                    <a:lumMod val="50000"/>
                  </a:schemeClr>
                </a:solidFill>
              </a:rPr>
              <a:t>Core Modules and Imported Node Modules</a:t>
            </a:r>
          </a:p>
          <a:p>
            <a:pPr>
              <a:defRPr/>
            </a:pPr>
            <a:endParaRPr lang="en-US" altLang="en-US" sz="2000" b="1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require('bar');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CA" altLang="en-US" sz="2000" b="1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CA" altLang="en-US" sz="2000" b="1" dirty="0"/>
              <a:t>look for core modules with the same name, for example, 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CA" altLang="en-US" sz="2000" b="1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CA" altLang="en-US" sz="2000" b="1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CA" altLang="en-US" sz="2000" b="1" dirty="0"/>
              <a:t>If no core module matching this name is found, we look for an imported </a:t>
            </a:r>
            <a:r>
              <a:rPr lang="en-CA" altLang="en-US" sz="2000" b="1" dirty="0" err="1"/>
              <a:t>node_module</a:t>
            </a:r>
            <a:r>
              <a:rPr lang="en-CA" altLang="en-US" sz="2000" b="1" dirty="0"/>
              <a:t> called 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'bar'</a:t>
            </a:r>
            <a:r>
              <a:rPr lang="en-CA" altLang="en-US" sz="2000" b="1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CA" altLang="en-US" sz="2000" b="1" dirty="0"/>
          </a:p>
          <a:p>
            <a:pPr>
              <a:defRPr/>
            </a:pPr>
            <a:r>
              <a:rPr lang="en-CA" altLang="en-US" sz="1400" b="1" dirty="0"/>
              <a:t>Syed, </a:t>
            </a:r>
            <a:r>
              <a:rPr lang="en-CA" altLang="en-US" sz="1400" b="1" dirty="0" err="1"/>
              <a:t>Basarat</a:t>
            </a:r>
            <a:r>
              <a:rPr lang="en-CA" altLang="en-US" sz="1400" b="1" dirty="0"/>
              <a:t> Ali (2014-11-28). Beginning Node.js (p. 65). </a:t>
            </a:r>
            <a:r>
              <a:rPr lang="en-CA" altLang="en-US" sz="1400" b="1" dirty="0" err="1"/>
              <a:t>Apress</a:t>
            </a:r>
            <a:r>
              <a:rPr lang="en-CA" altLang="en-US" sz="1400" b="1" dirty="0"/>
              <a:t> Chapter 4</a:t>
            </a:r>
            <a:endParaRPr lang="en-US" altLang="en-US" sz="14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21029" y="228600"/>
            <a:ext cx="8056693" cy="383375"/>
          </a:xfrm>
          <a:noFill/>
        </p:spPr>
        <p:txBody>
          <a:bodyPr/>
          <a:lstStyle/>
          <a:p>
            <a:r>
              <a:rPr lang="en-US" altLang="en-US" dirty="0" err="1"/>
              <a:t>npm</a:t>
            </a:r>
            <a:r>
              <a:rPr lang="en-US" altLang="en-US" dirty="0"/>
              <a:t> includes installing global modules with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–g</a:t>
            </a:r>
            <a:r>
              <a:rPr lang="en-US" altLang="en-US" dirty="0"/>
              <a:t> option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81000" y="1066799"/>
            <a:ext cx="8382000" cy="255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install -g 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browserify</a:t>
            </a: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Intended for installing modules that provide</a:t>
            </a:r>
          </a:p>
          <a:p>
            <a:pPr>
              <a:defRPr/>
            </a:pPr>
            <a:r>
              <a:rPr lang="en-CA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 line tools</a:t>
            </a:r>
          </a:p>
          <a:p>
            <a:pPr>
              <a:defRPr/>
            </a:pPr>
            <a:endParaRPr lang="en-CA" alt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intended for modules you require() with your code</a:t>
            </a:r>
          </a:p>
          <a:p>
            <a:pPr>
              <a:defRPr/>
            </a:pP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9048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21029" y="228600"/>
            <a:ext cx="8587287" cy="372603"/>
          </a:xfrm>
          <a:noFill/>
        </p:spPr>
        <p:txBody>
          <a:bodyPr/>
          <a:lstStyle/>
          <a:p>
            <a:r>
              <a:rPr lang="en-US" altLang="en-US" dirty="0" err="1"/>
              <a:t>package.json</a:t>
            </a:r>
            <a:r>
              <a:rPr lang="en-US" altLang="en-US" dirty="0"/>
              <a:t> has a special main property for loading files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81000" y="838200"/>
            <a:ext cx="8382000" cy="5202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CA" altLang="en-US" sz="2000" b="1" dirty="0">
                <a:latin typeface="+mj-lt"/>
                <a:cs typeface="Courier New" panose="02070309020205020404" pitchFamily="49" charset="0"/>
              </a:rPr>
              <a:t> does provide one special 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CA" altLang="en-US" sz="2000" b="1" dirty="0">
                <a:latin typeface="+mj-lt"/>
                <a:cs typeface="Courier New" panose="02070309020205020404" pitchFamily="49" charset="0"/>
              </a:rPr>
              <a:t> property for loading file system modules. (There can only be one 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CA" altLang="en-US" sz="2000" b="1" dirty="0">
                <a:latin typeface="+mj-lt"/>
                <a:cs typeface="Courier New" panose="02070309020205020404" pitchFamily="49" charset="0"/>
              </a:rPr>
              <a:t> however.)</a:t>
            </a: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|-- app.js 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|-- 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|-- foo 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|-- 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|-- lib 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|-- main.js</a:t>
            </a: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2000" b="1" dirty="0">
                <a:latin typeface="+mj-lt"/>
                <a:cs typeface="Courier New" panose="02070309020205020404" pitchFamily="49" charset="0"/>
              </a:rPr>
              <a:t>//</a:t>
            </a:r>
            <a:r>
              <a:rPr lang="en-CA" altLang="en-US" sz="2000" b="1" dirty="0" err="1">
                <a:latin typeface="+mj-lt"/>
                <a:cs typeface="Courier New" panose="02070309020205020404" pitchFamily="49" charset="0"/>
              </a:rPr>
              <a:t>package.json</a:t>
            </a: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"main" : "./lib/main.js" }</a:t>
            </a: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1200" b="1" dirty="0">
                <a:latin typeface="+mj-lt"/>
                <a:cs typeface="Courier New" panose="02070309020205020404" pitchFamily="49" charset="0"/>
              </a:rPr>
              <a:t>Syed, </a:t>
            </a:r>
            <a:r>
              <a:rPr lang="en-CA" altLang="en-US" sz="1200" b="1" dirty="0" err="1">
                <a:latin typeface="+mj-lt"/>
                <a:cs typeface="Courier New" panose="02070309020205020404" pitchFamily="49" charset="0"/>
              </a:rPr>
              <a:t>Basarat</a:t>
            </a:r>
            <a:r>
              <a:rPr lang="en-CA" altLang="en-US" sz="1200" b="1" dirty="0">
                <a:latin typeface="+mj-lt"/>
                <a:cs typeface="Courier New" panose="02070309020205020404" pitchFamily="49" charset="0"/>
              </a:rPr>
              <a:t> Ali (2014-11-28). Beginning Node.js (p. 79). </a:t>
            </a:r>
            <a:r>
              <a:rPr lang="en-CA" altLang="en-US" sz="1200" b="1" dirty="0" err="1">
                <a:latin typeface="+mj-lt"/>
                <a:cs typeface="Courier New" panose="02070309020205020404" pitchFamily="49" charset="0"/>
              </a:rPr>
              <a:t>Apress</a:t>
            </a:r>
            <a:r>
              <a:rPr lang="en-CA" altLang="en-US" sz="1200" b="1" dirty="0">
                <a:latin typeface="+mj-lt"/>
                <a:cs typeface="Courier New" panose="02070309020205020404" pitchFamily="49" charset="0"/>
              </a:rPr>
              <a:t>. Kindle Edition. </a:t>
            </a:r>
            <a:endParaRPr lang="en-CA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5705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21029" y="228600"/>
            <a:ext cx="8587287" cy="372603"/>
          </a:xfrm>
          <a:noFill/>
        </p:spPr>
        <p:txBody>
          <a:bodyPr/>
          <a:lstStyle/>
          <a:p>
            <a:r>
              <a:rPr lang="en-US" altLang="en-US" dirty="0" err="1"/>
              <a:t>package.json</a:t>
            </a:r>
            <a:r>
              <a:rPr lang="en-US" altLang="en-US" dirty="0"/>
              <a:t> has a special main property for loading files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81000" y="838200"/>
            <a:ext cx="8382000" cy="458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CA" altLang="en-US" sz="2000" b="1" dirty="0">
                <a:latin typeface="+mj-lt"/>
                <a:cs typeface="Courier New" panose="02070309020205020404" pitchFamily="49" charset="0"/>
              </a:rPr>
              <a:t>If and code were to </a:t>
            </a:r>
          </a:p>
          <a:p>
            <a:pPr>
              <a:defRPr/>
            </a:pP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require('foo'), </a:t>
            </a:r>
          </a:p>
          <a:p>
            <a:pPr>
              <a:defRPr/>
            </a:pP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2000" b="1" dirty="0">
                <a:latin typeface="+mj-lt"/>
                <a:cs typeface="Courier New" panose="02070309020205020404" pitchFamily="49" charset="0"/>
              </a:rPr>
              <a:t>Node.js would look at 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CA" altLang="en-US" sz="2000" b="1" dirty="0">
                <a:latin typeface="+mj-lt"/>
                <a:cs typeface="Courier New" panose="02070309020205020404" pitchFamily="49" charset="0"/>
              </a:rPr>
              <a:t>, see the 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CA" altLang="en-US" sz="2000" b="1" dirty="0">
                <a:latin typeface="+mj-lt"/>
                <a:cs typeface="Courier New" panose="02070309020205020404" pitchFamily="49" charset="0"/>
              </a:rPr>
              <a:t>property, and run 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'./lib/main.js'. </a:t>
            </a:r>
          </a:p>
          <a:p>
            <a:pPr>
              <a:defRPr/>
            </a:pP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Syed, </a:t>
            </a:r>
            <a:r>
              <a:rPr lang="en-CA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Basarat</a:t>
            </a:r>
            <a:r>
              <a:rPr lang="en-CA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Ali (2014-11-28). Beginning Node.js (p. 79). </a:t>
            </a:r>
            <a:r>
              <a:rPr lang="en-CA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Apress</a:t>
            </a:r>
            <a:r>
              <a:rPr lang="en-CA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Kindle Edition. </a:t>
            </a:r>
            <a:endParaRPr lang="en-CA" alt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22711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21029" y="228600"/>
            <a:ext cx="8587287" cy="372603"/>
          </a:xfrm>
          <a:noFill/>
        </p:spPr>
        <p:txBody>
          <a:bodyPr/>
          <a:lstStyle/>
          <a:p>
            <a:r>
              <a:rPr lang="en-US" altLang="en-US" dirty="0" err="1"/>
              <a:t>package.json</a:t>
            </a:r>
            <a:r>
              <a:rPr lang="en-US" altLang="en-US" dirty="0"/>
              <a:t> has a special main property for loading files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81000" y="838200"/>
            <a:ext cx="8382000" cy="458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CA" altLang="en-US" sz="2000" b="1" dirty="0">
                <a:latin typeface="+mj-lt"/>
                <a:cs typeface="Courier New" panose="02070309020205020404" pitchFamily="49" charset="0"/>
              </a:rPr>
              <a:t>Example from 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rimraf</a:t>
            </a:r>
            <a:r>
              <a:rPr lang="en-CA" altLang="en-US" sz="2000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CA" altLang="en-US" sz="2000" b="1" dirty="0" err="1">
                <a:latin typeface="+mj-lt"/>
                <a:cs typeface="Courier New" panose="02070309020205020404" pitchFamily="49" charset="0"/>
              </a:rPr>
              <a:t>npm</a:t>
            </a:r>
            <a:r>
              <a:rPr lang="en-CA" altLang="en-US" sz="2000" b="1" dirty="0">
                <a:latin typeface="+mj-lt"/>
                <a:cs typeface="Courier New" panose="02070309020205020404" pitchFamily="49" charset="0"/>
              </a:rPr>
              <a:t> module</a:t>
            </a:r>
          </a:p>
          <a:p>
            <a:pPr>
              <a:defRPr/>
            </a:pP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from the 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rimraf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//Module Showing the Main Property </a:t>
            </a:r>
          </a:p>
          <a:p>
            <a:pPr>
              <a:defRPr/>
            </a:pP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"name": "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rimraf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"version": "2.2.7", 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"main": "rimraf.js", 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 truncated...</a:t>
            </a:r>
          </a:p>
          <a:p>
            <a:pPr>
              <a:defRPr/>
            </a:pP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Syed, </a:t>
            </a:r>
            <a:r>
              <a:rPr lang="en-CA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Basarat</a:t>
            </a:r>
            <a:r>
              <a:rPr lang="en-CA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Ali (2014-11-28). Beginning Node.js (p. 79). </a:t>
            </a:r>
            <a:r>
              <a:rPr lang="en-CA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Apress</a:t>
            </a:r>
            <a:r>
              <a:rPr lang="en-CA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Kindle Edition. </a:t>
            </a:r>
            <a:endParaRPr lang="en-CA" alt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8158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4297651" cy="372603"/>
          </a:xfrm>
          <a:noFill/>
        </p:spPr>
        <p:txBody>
          <a:bodyPr/>
          <a:lstStyle/>
          <a:p>
            <a:r>
              <a:rPr lang="en-US" altLang="en-US" dirty="0"/>
              <a:t>Some popular NPM modules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533400" y="685800"/>
            <a:ext cx="8382000" cy="5848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underscore</a:t>
            </a:r>
            <a:r>
              <a:rPr lang="en-CA" altLang="en-US" sz="2000" b="1" dirty="0">
                <a:latin typeface="+mj-lt"/>
                <a:cs typeface="Courier New" panose="02070309020205020404" pitchFamily="49" charset="0"/>
              </a:rPr>
              <a:t> –probably the most popular </a:t>
            </a:r>
            <a:r>
              <a:rPr lang="en-CA" altLang="en-US" sz="2000" b="1" dirty="0" err="1">
                <a:latin typeface="+mj-lt"/>
                <a:cs typeface="Courier New" panose="02070309020205020404" pitchFamily="49" charset="0"/>
              </a:rPr>
              <a:t>npm</a:t>
            </a:r>
            <a:r>
              <a:rPr lang="en-CA" altLang="en-US" sz="2000" b="1" dirty="0">
                <a:latin typeface="+mj-lt"/>
                <a:cs typeface="Courier New" panose="02070309020205020404" pitchFamily="49" charset="0"/>
              </a:rPr>
              <a:t> module.</a:t>
            </a:r>
          </a:p>
          <a:p>
            <a:pPr>
              <a:defRPr/>
            </a:pPr>
            <a:r>
              <a:rPr lang="en-CA" altLang="en-US" sz="2000" b="1" dirty="0">
                <a:latin typeface="+mj-lt"/>
                <a:cs typeface="Courier New" panose="02070309020205020404" pitchFamily="49" charset="0"/>
              </a:rPr>
              <a:t>Provides function programming utilities.</a:t>
            </a: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//without  underscore</a:t>
            </a:r>
          </a:p>
          <a:p>
            <a:pPr>
              <a:defRPr/>
            </a:pP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foo = [1,10,50,200,900,90,40]; </a:t>
            </a:r>
          </a:p>
          <a:p>
            <a:pPr>
              <a:defRPr/>
            </a:pP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rawResults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[] 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foo.length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+) { 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(foo[ 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&gt; 100) { 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rawResults.push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foo[ 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]); } 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console.log( 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rawResults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//with underscore</a:t>
            </a:r>
          </a:p>
          <a:p>
            <a:pPr>
              <a:defRPr/>
            </a:pP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foo = [1, 10,50,200,900,90,40]; </a:t>
            </a:r>
          </a:p>
          <a:p>
            <a:pPr>
              <a:defRPr/>
            </a:pP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 = require('underscore'); </a:t>
            </a:r>
          </a:p>
          <a:p>
            <a:pPr>
              <a:defRPr/>
            </a:pP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results = _.filter(foo, function(item){ 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item &gt; 100 }); 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 results);</a:t>
            </a: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1400" b="1" dirty="0">
                <a:latin typeface="+mj-lt"/>
                <a:cs typeface="Courier New" panose="02070309020205020404" pitchFamily="49" charset="0"/>
              </a:rPr>
              <a:t>Syed, </a:t>
            </a:r>
            <a:r>
              <a:rPr lang="en-CA" altLang="en-US" sz="1400" b="1" dirty="0" err="1">
                <a:latin typeface="+mj-lt"/>
                <a:cs typeface="Courier New" panose="02070309020205020404" pitchFamily="49" charset="0"/>
              </a:rPr>
              <a:t>Basarat</a:t>
            </a:r>
            <a:r>
              <a:rPr lang="en-CA" altLang="en-US" sz="1400" b="1" dirty="0">
                <a:latin typeface="+mj-lt"/>
                <a:cs typeface="Courier New" panose="02070309020205020404" pitchFamily="49" charset="0"/>
              </a:rPr>
              <a:t> Ali (2014-11-28). Beginning Node.js (p. 69). </a:t>
            </a:r>
            <a:r>
              <a:rPr lang="en-CA" altLang="en-US" sz="1400" b="1" dirty="0" err="1">
                <a:latin typeface="+mj-lt"/>
                <a:cs typeface="Courier New" panose="02070309020205020404" pitchFamily="49" charset="0"/>
              </a:rPr>
              <a:t>Apress</a:t>
            </a:r>
            <a:r>
              <a:rPr lang="en-CA" altLang="en-US" sz="1400" b="1" dirty="0">
                <a:latin typeface="+mj-lt"/>
                <a:cs typeface="Courier New" panose="02070309020205020404" pitchFamily="49" charset="0"/>
              </a:rPr>
              <a:t>. Kindle Edition.  Chap 4</a:t>
            </a:r>
            <a:endParaRPr lang="en-CA" altLang="en-US" sz="700" b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5842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4467570" cy="372603"/>
          </a:xfrm>
          <a:noFill/>
        </p:spPr>
        <p:txBody>
          <a:bodyPr/>
          <a:lstStyle/>
          <a:p>
            <a:r>
              <a:rPr lang="en-US" altLang="en-US" dirty="0"/>
              <a:t>Some popular NPM modules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533400" y="685800"/>
            <a:ext cx="8382000" cy="5848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optimist</a:t>
            </a:r>
            <a:r>
              <a:rPr lang="en-CA" altLang="en-US" sz="2000" b="1" dirty="0">
                <a:latin typeface="+mj-lt"/>
                <a:cs typeface="Courier New" panose="02070309020205020404" pitchFamily="49" charset="0"/>
              </a:rPr>
              <a:t> –for handling command line arguments</a:t>
            </a: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moment</a:t>
            </a:r>
            <a:r>
              <a:rPr lang="en-CA" altLang="en-US" sz="2000" b="1" dirty="0">
                <a:cs typeface="Courier New" panose="02070309020205020404" pitchFamily="49" charset="0"/>
              </a:rPr>
              <a:t> –provides man time and date utilities beyond </a:t>
            </a:r>
            <a:r>
              <a:rPr lang="en-CA" altLang="en-US" sz="2000" b="1" dirty="0" err="1">
                <a:cs typeface="Courier New" panose="02070309020205020404" pitchFamily="49" charset="0"/>
              </a:rPr>
              <a:t>javascript's</a:t>
            </a:r>
            <a:br>
              <a:rPr lang="en-CA" altLang="en-US" sz="2000" b="1" dirty="0">
                <a:cs typeface="Courier New" panose="02070309020205020404" pitchFamily="49" charset="0"/>
              </a:rPr>
            </a:br>
            <a:r>
              <a:rPr lang="en-CA" altLang="en-US" sz="2000" b="1" dirty="0">
                <a:cs typeface="Courier New" panose="02070309020205020404" pitchFamily="49" charset="0"/>
              </a:rPr>
              <a:t>                built in 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</a:p>
          <a:p>
            <a:pPr>
              <a:defRPr/>
            </a:pP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colors </a:t>
            </a:r>
            <a:r>
              <a:rPr lang="en-CA" altLang="en-US" sz="2000" b="1" dirty="0">
                <a:latin typeface="+mj-lt"/>
                <a:cs typeface="Courier New" panose="02070309020205020404" pitchFamily="49" charset="0"/>
              </a:rPr>
              <a:t>–provides custom string colors for console output</a:t>
            </a: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2000" b="1" dirty="0" err="1">
                <a:latin typeface="+mj-lt"/>
                <a:cs typeface="Courier New" panose="02070309020205020404" pitchFamily="49" charset="0"/>
              </a:rPr>
              <a:t>Resouces</a:t>
            </a:r>
            <a:r>
              <a:rPr lang="en-CA" altLang="en-US" sz="2000" b="1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>
              <a:defRPr/>
            </a:pPr>
            <a:r>
              <a:rPr lang="en-CA" altLang="en-US" sz="2000" b="1" dirty="0">
                <a:latin typeface="+mj-lt"/>
                <a:cs typeface="Courier New" panose="02070309020205020404" pitchFamily="49" charset="0"/>
              </a:rPr>
              <a:t>NPM online registry: 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http://npmjs.org/ </a:t>
            </a: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2000" b="1" dirty="0">
                <a:latin typeface="+mj-lt"/>
                <a:cs typeface="Courier New" panose="02070309020205020404" pitchFamily="49" charset="0"/>
              </a:rPr>
              <a:t>Semantic versioning the official guide: 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http://semver.org/ </a:t>
            </a: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2000" b="1" dirty="0">
                <a:latin typeface="+mj-lt"/>
                <a:cs typeface="Courier New" panose="02070309020205020404" pitchFamily="49" charset="0"/>
              </a:rPr>
              <a:t>Semantic versioning parser in NPM: 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https://github.com/isaacs/node-semver</a:t>
            </a: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1400" b="1" dirty="0">
                <a:latin typeface="+mj-lt"/>
                <a:cs typeface="Courier New" panose="02070309020205020404" pitchFamily="49" charset="0"/>
              </a:rPr>
              <a:t>Syed, </a:t>
            </a:r>
            <a:r>
              <a:rPr lang="en-CA" altLang="en-US" sz="1400" b="1" dirty="0" err="1">
                <a:latin typeface="+mj-lt"/>
                <a:cs typeface="Courier New" panose="02070309020205020404" pitchFamily="49" charset="0"/>
              </a:rPr>
              <a:t>Basarat</a:t>
            </a:r>
            <a:r>
              <a:rPr lang="en-CA" altLang="en-US" sz="1400" b="1" dirty="0">
                <a:latin typeface="+mj-lt"/>
                <a:cs typeface="Courier New" panose="02070309020205020404" pitchFamily="49" charset="0"/>
              </a:rPr>
              <a:t> Ali (2014-11-28). Beginning Node.js (p. 69). </a:t>
            </a:r>
            <a:r>
              <a:rPr lang="en-CA" altLang="en-US" sz="1400" b="1" dirty="0" err="1">
                <a:latin typeface="+mj-lt"/>
                <a:cs typeface="Courier New" panose="02070309020205020404" pitchFamily="49" charset="0"/>
              </a:rPr>
              <a:t>Apress</a:t>
            </a:r>
            <a:r>
              <a:rPr lang="en-CA" altLang="en-US" sz="1400" b="1" dirty="0">
                <a:latin typeface="+mj-lt"/>
                <a:cs typeface="Courier New" panose="02070309020205020404" pitchFamily="49" charset="0"/>
              </a:rPr>
              <a:t>. Kindle Edition.  Chap 4</a:t>
            </a:r>
            <a:endParaRPr lang="en-CA" altLang="en-US" sz="700" b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7723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1703993" cy="383375"/>
          </a:xfrm>
          <a:noFill/>
        </p:spPr>
        <p:txBody>
          <a:bodyPr/>
          <a:lstStyle/>
          <a:p>
            <a:r>
              <a:rPr lang="en-US" altLang="en-US" dirty="0"/>
              <a:t>Resources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533400" y="685800"/>
            <a:ext cx="8382000" cy="434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2000" b="1" dirty="0" err="1">
                <a:latin typeface="+mj-lt"/>
                <a:cs typeface="Courier New" panose="02070309020205020404" pitchFamily="49" charset="0"/>
              </a:rPr>
              <a:t>Resouces</a:t>
            </a:r>
            <a:r>
              <a:rPr lang="en-CA" altLang="en-US" sz="2000" b="1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>
              <a:defRPr/>
            </a:pPr>
            <a:r>
              <a:rPr lang="en-CA" altLang="en-US" sz="2000" b="1" dirty="0">
                <a:latin typeface="+mj-lt"/>
                <a:cs typeface="Courier New" panose="02070309020205020404" pitchFamily="49" charset="0"/>
              </a:rPr>
              <a:t>NPM online registry: 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http://npmjs.org/ </a:t>
            </a: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2000" b="1" dirty="0">
                <a:latin typeface="+mj-lt"/>
                <a:cs typeface="Courier New" panose="02070309020205020404" pitchFamily="49" charset="0"/>
              </a:rPr>
              <a:t>Semantic versioning the official guide: 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http://semver.org/ </a:t>
            </a: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2000" b="1" dirty="0">
                <a:latin typeface="+mj-lt"/>
                <a:cs typeface="Courier New" panose="02070309020205020404" pitchFamily="49" charset="0"/>
              </a:rPr>
              <a:t>Semantic versioning parser in NPM: 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https://github.com/isaacs/node-semver</a:t>
            </a: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14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14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14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1400" b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7833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228600"/>
            <a:ext cx="1822450" cy="373063"/>
          </a:xfrm>
          <a:noFill/>
        </p:spPr>
        <p:txBody>
          <a:bodyPr/>
          <a:lstStyle/>
          <a:p>
            <a:r>
              <a:rPr lang="en-US" altLang="en-US"/>
              <a:t>COMP 2406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81000" y="1295400"/>
            <a:ext cx="8382000" cy="255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2000" b="1" dirty="0">
                <a:solidFill>
                  <a:schemeClr val="accent5">
                    <a:lumMod val="50000"/>
                  </a:schemeClr>
                </a:solidFill>
              </a:rPr>
              <a:t>File based modules (our own modules)</a:t>
            </a:r>
          </a:p>
          <a:p>
            <a:pPr>
              <a:defRPr/>
            </a:pPr>
            <a:endParaRPr lang="en-US" altLang="en-US" sz="2000" b="1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require('./bar);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require('../bar/bar');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require('/full/path/to/a/node/module/file');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CA" altLang="en-US" sz="2000" b="1" dirty="0">
                <a:latin typeface="+mj-lt"/>
                <a:cs typeface="Courier New" panose="02070309020205020404" pitchFamily="49" charset="0"/>
              </a:rPr>
              <a:t>File-based module is loaded from the specified path</a:t>
            </a:r>
          </a:p>
          <a:p>
            <a:pPr>
              <a:defRPr/>
            </a:pP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72071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228600"/>
            <a:ext cx="1822450" cy="373063"/>
          </a:xfrm>
          <a:noFill/>
        </p:spPr>
        <p:txBody>
          <a:bodyPr/>
          <a:lstStyle/>
          <a:p>
            <a:r>
              <a:rPr lang="en-US" altLang="en-US"/>
              <a:t>COMP 2406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81000" y="1295400"/>
            <a:ext cx="8382000" cy="4032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2000" b="1" dirty="0">
                <a:solidFill>
                  <a:schemeClr val="accent5">
                    <a:lumMod val="50000"/>
                  </a:schemeClr>
                </a:solidFill>
              </a:rPr>
              <a:t>Scanning order for Imported Node Modules</a:t>
            </a:r>
          </a:p>
          <a:p>
            <a:pPr>
              <a:defRPr/>
            </a:pPr>
            <a:endParaRPr lang="en-US" altLang="en-US" sz="2000" b="1" dirty="0"/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/home/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ryo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/project/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/bar.js 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/home/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ryo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/bar.js 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/home/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/bar.js 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/bar.js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CA" altLang="en-US" sz="2000" b="1" dirty="0">
                <a:latin typeface="+mj-lt"/>
                <a:cs typeface="Courier New" panose="02070309020205020404" pitchFamily="49" charset="0"/>
              </a:rPr>
              <a:t>In other words, Node.js looks for 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/bar.js' </a:t>
            </a:r>
            <a:r>
              <a:rPr lang="en-CA" altLang="en-US" sz="2000" b="1" dirty="0">
                <a:latin typeface="+mj-lt"/>
                <a:cs typeface="Courier New" panose="02070309020205020404" pitchFamily="49" charset="0"/>
              </a:rPr>
              <a:t>in the current folder followed by every parent folder until it reaches the root of the file system tree for the current file or until a 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bar.js</a:t>
            </a:r>
            <a:r>
              <a:rPr lang="en-CA" altLang="en-US" sz="2000" b="1" dirty="0">
                <a:latin typeface="+mj-lt"/>
                <a:cs typeface="Courier New" panose="02070309020205020404" pitchFamily="49" charset="0"/>
              </a:rPr>
              <a:t> is found.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1400" b="1" dirty="0">
                <a:latin typeface="+mj-lt"/>
                <a:cs typeface="Courier New" panose="02070309020205020404" pitchFamily="49" charset="0"/>
              </a:rPr>
              <a:t>[Syed, </a:t>
            </a:r>
            <a:r>
              <a:rPr lang="en-CA" altLang="en-US" sz="1400" b="1" dirty="0" err="1">
                <a:latin typeface="+mj-lt"/>
                <a:cs typeface="Courier New" panose="02070309020205020404" pitchFamily="49" charset="0"/>
              </a:rPr>
              <a:t>Basarat</a:t>
            </a:r>
            <a:r>
              <a:rPr lang="en-CA" altLang="en-US" sz="1400" b="1" dirty="0">
                <a:latin typeface="+mj-lt"/>
                <a:cs typeface="Courier New" panose="02070309020205020404" pitchFamily="49" charset="0"/>
              </a:rPr>
              <a:t> Ali (2014-11-28). Beginning Node.js (p. 66). </a:t>
            </a:r>
            <a:r>
              <a:rPr lang="en-CA" altLang="en-US" sz="1400" b="1" dirty="0" err="1">
                <a:latin typeface="+mj-lt"/>
                <a:cs typeface="Courier New" panose="02070309020205020404" pitchFamily="49" charset="0"/>
              </a:rPr>
              <a:t>Apress</a:t>
            </a:r>
            <a:r>
              <a:rPr lang="en-CA" altLang="en-US" sz="1400" b="1" dirty="0">
                <a:latin typeface="+mj-lt"/>
                <a:cs typeface="Courier New" panose="02070309020205020404" pitchFamily="49" charset="0"/>
              </a:rPr>
              <a:t>. Kindle Edition.] </a:t>
            </a:r>
            <a:endParaRPr lang="en-US" alt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67396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228600"/>
            <a:ext cx="1822450" cy="373063"/>
          </a:xfrm>
          <a:noFill/>
        </p:spPr>
        <p:txBody>
          <a:bodyPr/>
          <a:lstStyle/>
          <a:p>
            <a:r>
              <a:rPr lang="en-US" altLang="en-US"/>
              <a:t>COMP 2406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81000" y="1295400"/>
            <a:ext cx="8382000" cy="3724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2000" b="1" dirty="0">
                <a:solidFill>
                  <a:schemeClr val="accent5">
                    <a:lumMod val="50000"/>
                  </a:schemeClr>
                </a:solidFill>
              </a:rPr>
              <a:t>Simulating Imported Node Modules</a:t>
            </a:r>
          </a:p>
          <a:p>
            <a:pPr>
              <a:defRPr/>
            </a:pPr>
            <a:endParaRPr lang="en-US" altLang="en-US" sz="2000" b="1" dirty="0"/>
          </a:p>
          <a:p>
            <a:pPr>
              <a:defRPr/>
            </a:pPr>
            <a:r>
              <a:rPr lang="en-CA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home/foo.js </a:t>
            </a:r>
          </a:p>
          <a:p>
            <a:pPr>
              <a:defRPr/>
            </a:pP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bar = require('bar'); 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bar(); // hello 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</a:p>
          <a:p>
            <a:pPr>
              <a:defRPr/>
            </a:pP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home/</a:t>
            </a:r>
            <a:r>
              <a:rPr lang="en-CA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en-CA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/bar.js </a:t>
            </a:r>
          </a:p>
          <a:p>
            <a:pPr>
              <a:defRPr/>
            </a:pP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() { 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console.log(' hello 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!'); 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Syed, </a:t>
            </a:r>
            <a:r>
              <a:rPr lang="en-CA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Basarat</a:t>
            </a:r>
            <a:r>
              <a:rPr lang="en-CA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Ali (2014-11-28). Beginning Node.js (p. 66). </a:t>
            </a:r>
            <a:r>
              <a:rPr lang="en-CA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Apress</a:t>
            </a:r>
            <a:r>
              <a:rPr lang="en-CA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en-US" alt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88288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228600"/>
            <a:ext cx="1822450" cy="373063"/>
          </a:xfrm>
          <a:noFill/>
        </p:spPr>
        <p:txBody>
          <a:bodyPr/>
          <a:lstStyle/>
          <a:p>
            <a:r>
              <a:rPr lang="en-US" altLang="en-US"/>
              <a:t>COMP 2406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81000" y="1295400"/>
            <a:ext cx="8382000" cy="3724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2000" b="1" dirty="0">
                <a:solidFill>
                  <a:schemeClr val="accent5">
                    <a:lumMod val="50000"/>
                  </a:schemeClr>
                </a:solidFill>
              </a:rPr>
              <a:t>As local file Modules</a:t>
            </a:r>
          </a:p>
          <a:p>
            <a:pPr>
              <a:defRPr/>
            </a:pPr>
            <a:endParaRPr lang="en-US" altLang="en-US" sz="2000" b="1" dirty="0"/>
          </a:p>
          <a:p>
            <a:pPr>
              <a:defRPr/>
            </a:pPr>
            <a:r>
              <a:rPr lang="en-CA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home/foo.js </a:t>
            </a:r>
          </a:p>
          <a:p>
            <a:pPr>
              <a:defRPr/>
            </a:pP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bar = require('./bar'); 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bar(); // hello 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</a:p>
          <a:p>
            <a:pPr>
              <a:defRPr/>
            </a:pP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home/bar.js </a:t>
            </a:r>
          </a:p>
          <a:p>
            <a:pPr>
              <a:defRPr/>
            </a:pP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() { 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console.log(' hello 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!'); 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Syed, </a:t>
            </a:r>
            <a:r>
              <a:rPr lang="en-CA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Basarat</a:t>
            </a:r>
            <a:r>
              <a:rPr lang="en-CA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Ali (2014-11-28). Beginning Node.js (p. 66). </a:t>
            </a:r>
            <a:r>
              <a:rPr lang="en-CA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Apress</a:t>
            </a:r>
            <a:r>
              <a:rPr lang="en-CA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en-US" alt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343381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228600"/>
            <a:ext cx="1272784" cy="372603"/>
          </a:xfrm>
          <a:noFill/>
        </p:spPr>
        <p:txBody>
          <a:bodyPr/>
          <a:lstStyle/>
          <a:p>
            <a:r>
              <a:rPr lang="en-US" altLang="en-US" dirty="0"/>
              <a:t>index.js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457200" y="914400"/>
            <a:ext cx="8382000" cy="430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2000" b="1" dirty="0">
                <a:solidFill>
                  <a:schemeClr val="accent5">
                    <a:lumMod val="50000"/>
                  </a:schemeClr>
                </a:solidFill>
              </a:rPr>
              <a:t>implicit file: index.js</a:t>
            </a:r>
          </a:p>
          <a:p>
            <a:pPr>
              <a:defRPr/>
            </a:pPr>
            <a:endParaRPr lang="en-US" altLang="en-US" sz="2000" b="1" dirty="0"/>
          </a:p>
          <a:p>
            <a:pPr>
              <a:defRPr/>
            </a:pPr>
            <a:r>
              <a:rPr lang="en-CA" altLang="en-US" sz="2000" b="1" dirty="0">
                <a:latin typeface="+mj-lt"/>
                <a:cs typeface="Courier New" panose="02070309020205020404" pitchFamily="49" charset="0"/>
              </a:rPr>
              <a:t>It is common to have a several files working toward a singular goal. </a:t>
            </a: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2000" b="1" dirty="0">
                <a:latin typeface="+mj-lt"/>
                <a:cs typeface="Courier New" panose="02070309020205020404" pitchFamily="49" charset="0"/>
              </a:rPr>
              <a:t>Node.js has explicit support for this mechanism. </a:t>
            </a: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2000" b="1" dirty="0">
                <a:latin typeface="+mj-lt"/>
                <a:cs typeface="Courier New" panose="02070309020205020404" pitchFamily="49" charset="0"/>
              </a:rPr>
              <a:t>If a path to the module resolves to a folder (instead of a file), Node.js will look for an 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index.js</a:t>
            </a:r>
            <a:r>
              <a:rPr lang="en-CA" altLang="en-US" sz="2000" b="1" dirty="0">
                <a:latin typeface="+mj-lt"/>
                <a:cs typeface="Courier New" panose="02070309020205020404" pitchFamily="49" charset="0"/>
              </a:rPr>
              <a:t> file in that folder and return that as the module file. </a:t>
            </a: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1400" b="1" dirty="0">
                <a:latin typeface="+mj-lt"/>
                <a:cs typeface="Courier New" panose="02070309020205020404" pitchFamily="49" charset="0"/>
              </a:rPr>
              <a:t>[Syed, </a:t>
            </a:r>
            <a:r>
              <a:rPr lang="en-CA" altLang="en-US" sz="1400" b="1" dirty="0" err="1">
                <a:latin typeface="+mj-lt"/>
                <a:cs typeface="Courier New" panose="02070309020205020404" pitchFamily="49" charset="0"/>
              </a:rPr>
              <a:t>Basarat</a:t>
            </a:r>
            <a:r>
              <a:rPr lang="en-CA" altLang="en-US" sz="1400" b="1" dirty="0">
                <a:latin typeface="+mj-lt"/>
                <a:cs typeface="Courier New" panose="02070309020205020404" pitchFamily="49" charset="0"/>
              </a:rPr>
              <a:t> Ali (2014-11-28). Beginning Node.js (p. 66). </a:t>
            </a:r>
            <a:r>
              <a:rPr lang="en-CA" altLang="en-US" sz="1400" b="1" dirty="0" err="1">
                <a:latin typeface="+mj-lt"/>
                <a:cs typeface="Courier New" panose="02070309020205020404" pitchFamily="49" charset="0"/>
              </a:rPr>
              <a:t>Apress</a:t>
            </a:r>
            <a:r>
              <a:rPr lang="en-CA" altLang="en-US" sz="1400" b="1" dirty="0">
                <a:latin typeface="+mj-lt"/>
                <a:cs typeface="Courier New" panose="02070309020205020404" pitchFamily="49" charset="0"/>
              </a:rPr>
              <a:t>. Kindle Edition. chap 4] </a:t>
            </a:r>
            <a:endParaRPr lang="en-US" alt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57710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228600"/>
            <a:ext cx="4315284" cy="383375"/>
          </a:xfrm>
          <a:noFill/>
        </p:spPr>
        <p:txBody>
          <a:bodyPr/>
          <a:lstStyle/>
          <a:p>
            <a:r>
              <a:rPr lang="en-US" altLang="en-US" dirty="0"/>
              <a:t>implicit loading of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index.js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457200" y="639303"/>
            <a:ext cx="8382000" cy="5540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CA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//bar/bar1.js </a:t>
            </a:r>
          </a:p>
          <a:p>
            <a:pPr>
              <a:defRPr/>
            </a:pP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() {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console.log('bar1 was called'); } </a:t>
            </a:r>
          </a:p>
          <a:p>
            <a:pPr>
              <a:defRPr/>
            </a:pP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//bar/bar2.js </a:t>
            </a:r>
          </a:p>
          <a:p>
            <a:pPr>
              <a:defRPr/>
            </a:pP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() {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console.log('bar2 was called'); } </a:t>
            </a:r>
          </a:p>
          <a:p>
            <a:pPr>
              <a:defRPr/>
            </a:pP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//bar/index.js 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exports.bar1 = require('./bar1'); 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exports.bar2 = require('./bar2'); </a:t>
            </a:r>
          </a:p>
          <a:p>
            <a:pPr>
              <a:defRPr/>
            </a:pP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//foo.js </a:t>
            </a:r>
          </a:p>
          <a:p>
            <a:pPr>
              <a:defRPr/>
            </a:pP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bar = require('./bar'); 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bar.bar1(); </a:t>
            </a:r>
          </a:p>
          <a:p>
            <a:pPr>
              <a:defRPr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bar.bar2();</a:t>
            </a:r>
          </a:p>
          <a:p>
            <a:pPr>
              <a:defRPr/>
            </a:pPr>
            <a:endParaRPr lang="en-CA" altLang="en-US" sz="2000" b="1" dirty="0">
              <a:latin typeface="+mj-lt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CA" altLang="en-US" sz="1400" b="1" dirty="0">
                <a:latin typeface="+mj-lt"/>
                <a:cs typeface="Courier New" panose="02070309020205020404" pitchFamily="49" charset="0"/>
              </a:rPr>
              <a:t>[Syed, </a:t>
            </a:r>
            <a:r>
              <a:rPr lang="en-CA" altLang="en-US" sz="1400" b="1" dirty="0" err="1">
                <a:latin typeface="+mj-lt"/>
                <a:cs typeface="Courier New" panose="02070309020205020404" pitchFamily="49" charset="0"/>
              </a:rPr>
              <a:t>Basarat</a:t>
            </a:r>
            <a:r>
              <a:rPr lang="en-CA" altLang="en-US" sz="1400" b="1" dirty="0">
                <a:latin typeface="+mj-lt"/>
                <a:cs typeface="Courier New" panose="02070309020205020404" pitchFamily="49" charset="0"/>
              </a:rPr>
              <a:t> Ali (2014-11-28). Beginning Node.js (pp. 66-67). </a:t>
            </a:r>
            <a:r>
              <a:rPr lang="en-CA" altLang="en-US" sz="1400" b="1" dirty="0" err="1">
                <a:latin typeface="+mj-lt"/>
                <a:cs typeface="Courier New" panose="02070309020205020404" pitchFamily="49" charset="0"/>
              </a:rPr>
              <a:t>Apress</a:t>
            </a:r>
            <a:r>
              <a:rPr lang="en-CA" altLang="en-US" sz="1400" b="1" dirty="0">
                <a:latin typeface="+mj-lt"/>
                <a:cs typeface="Courier New" panose="02070309020205020404" pitchFamily="49" charset="0"/>
              </a:rPr>
              <a:t>. Kindle Edition. Chapter 4]</a:t>
            </a:r>
            <a:endParaRPr lang="en-US" alt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77199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4839</TotalTime>
  <Pages>26</Pages>
  <Words>2494</Words>
  <Application>Microsoft Office PowerPoint</Application>
  <PresentationFormat>Letter Paper (8.5x11 in)</PresentationFormat>
  <Paragraphs>523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Courier New</vt:lpstr>
      <vt:lpstr>Times New Roman</vt:lpstr>
      <vt:lpstr>Default Design</vt:lpstr>
      <vt:lpstr>COMP 2406</vt:lpstr>
      <vt:lpstr>Javascript Modules in Node.js</vt:lpstr>
      <vt:lpstr>COMP 2406</vt:lpstr>
      <vt:lpstr>COMP 2406</vt:lpstr>
      <vt:lpstr>COMP 2406</vt:lpstr>
      <vt:lpstr>COMP 2406</vt:lpstr>
      <vt:lpstr>COMP 2406</vt:lpstr>
      <vt:lpstr>index.js</vt:lpstr>
      <vt:lpstr>implicit loading of index.js</vt:lpstr>
      <vt:lpstr>implicit loading of index.js from node_modules</vt:lpstr>
      <vt:lpstr>using implicit loading of index.js from node_modules</vt:lpstr>
      <vt:lpstr>Module Incompatibility</vt:lpstr>
      <vt:lpstr>Node will Cache Modules</vt:lpstr>
      <vt:lpstr>Own versions of Modules</vt:lpstr>
      <vt:lpstr>Implicit Loading of JSON objects</vt:lpstr>
      <vt:lpstr>Implicit Loading of JSON objects</vt:lpstr>
      <vt:lpstr>Creating a package.json depedencies file</vt:lpstr>
      <vt:lpstr>Creating a package.json depedencies file</vt:lpstr>
      <vt:lpstr>Installing an npm package</vt:lpstr>
      <vt:lpstr>Installing an npm package (with -save or --save option)</vt:lpstr>
      <vt:lpstr>Listing installed dependencies</vt:lpstr>
      <vt:lpstr>Removing depedencies</vt:lpstr>
      <vt:lpstr>Installing all depencies in your package.json</vt:lpstr>
      <vt:lpstr>npm Semantic Versioning</vt:lpstr>
      <vt:lpstr>npm Semantic Versioning</vt:lpstr>
      <vt:lpstr>npm Semantic Versioning</vt:lpstr>
      <vt:lpstr>npm Semantic Versioning –other options</vt:lpstr>
      <vt:lpstr>Installing specific versions</vt:lpstr>
      <vt:lpstr>Installing specific versions –with package.json</vt:lpstr>
      <vt:lpstr>npm includes installing global modules with –g option</vt:lpstr>
      <vt:lpstr>package.json has a special main property for loading files</vt:lpstr>
      <vt:lpstr>package.json has a special main property for loading files</vt:lpstr>
      <vt:lpstr>package.json has a special main property for loading files</vt:lpstr>
      <vt:lpstr>Some popular NPM modules</vt:lpstr>
      <vt:lpstr>Some popular NPM modules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Louis Nel</dc:creator>
  <cp:lastModifiedBy>LD Nel</cp:lastModifiedBy>
  <cp:revision>242</cp:revision>
  <cp:lastPrinted>1997-01-20T02:55:52Z</cp:lastPrinted>
  <dcterms:created xsi:type="dcterms:W3CDTF">1996-11-21T11:25:08Z</dcterms:created>
  <dcterms:modified xsi:type="dcterms:W3CDTF">2017-10-15T23:02:30Z</dcterms:modified>
</cp:coreProperties>
</file>